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Lato"/>
      <p:regular r:id="rId30"/>
      <p:bold r:id="rId31"/>
      <p:italic r:id="rId32"/>
      <p:boldItalic r:id="rId33"/>
    </p:embeddedFont>
    <p:embeddedFont>
      <p:font typeface="Lato Light"/>
      <p:regular r:id="rId34"/>
      <p:bold r:id="rId35"/>
      <p:italic r:id="rId36"/>
      <p:boldItalic r:id="rId37"/>
    </p:embeddedFont>
    <p:embeddedFont>
      <p:font typeface="Lato Hairline"/>
      <p:regular r:id="rId38"/>
      <p:bold r:id="rId39"/>
      <p:italic r:id="rId40"/>
      <p:boldItalic r:id="rId41"/>
    </p:embeddedFont>
    <p:embeddedFont>
      <p:font typeface="Open Sans Light"/>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Hairline-italic.fntdata"/><Relationship Id="rId20" Type="http://schemas.openxmlformats.org/officeDocument/2006/relationships/slide" Target="slides/slide15.xml"/><Relationship Id="rId42" Type="http://schemas.openxmlformats.org/officeDocument/2006/relationships/font" Target="fonts/OpenSansLight-regular.fntdata"/><Relationship Id="rId41" Type="http://schemas.openxmlformats.org/officeDocument/2006/relationships/font" Target="fonts/LatoHairline-boldItalic.fntdata"/><Relationship Id="rId22" Type="http://schemas.openxmlformats.org/officeDocument/2006/relationships/slide" Target="slides/slide17.xml"/><Relationship Id="rId44" Type="http://schemas.openxmlformats.org/officeDocument/2006/relationships/font" Target="fonts/OpenSansLight-italic.fntdata"/><Relationship Id="rId21" Type="http://schemas.openxmlformats.org/officeDocument/2006/relationships/slide" Target="slides/slide16.xml"/><Relationship Id="rId43" Type="http://schemas.openxmlformats.org/officeDocument/2006/relationships/font" Target="fonts/OpenSansLight-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OpenSansLight-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6.xml"/><Relationship Id="rId33" Type="http://schemas.openxmlformats.org/officeDocument/2006/relationships/font" Target="fonts/Lato-boldItalic.fntdata"/><Relationship Id="rId10" Type="http://schemas.openxmlformats.org/officeDocument/2006/relationships/slide" Target="slides/slide5.xml"/><Relationship Id="rId32" Type="http://schemas.openxmlformats.org/officeDocument/2006/relationships/font" Target="fonts/Lato-italic.fntdata"/><Relationship Id="rId13" Type="http://schemas.openxmlformats.org/officeDocument/2006/relationships/slide" Target="slides/slide8.xml"/><Relationship Id="rId35" Type="http://schemas.openxmlformats.org/officeDocument/2006/relationships/font" Target="fonts/LatoLight-bold.fntdata"/><Relationship Id="rId12" Type="http://schemas.openxmlformats.org/officeDocument/2006/relationships/slide" Target="slides/slide7.xml"/><Relationship Id="rId34" Type="http://schemas.openxmlformats.org/officeDocument/2006/relationships/font" Target="fonts/LatoLight-regular.fntdata"/><Relationship Id="rId15" Type="http://schemas.openxmlformats.org/officeDocument/2006/relationships/slide" Target="slides/slide10.xml"/><Relationship Id="rId37" Type="http://schemas.openxmlformats.org/officeDocument/2006/relationships/font" Target="fonts/LatoLight-boldItalic.fntdata"/><Relationship Id="rId14" Type="http://schemas.openxmlformats.org/officeDocument/2006/relationships/slide" Target="slides/slide9.xml"/><Relationship Id="rId36" Type="http://schemas.openxmlformats.org/officeDocument/2006/relationships/font" Target="fonts/LatoLight-italic.fntdata"/><Relationship Id="rId17" Type="http://schemas.openxmlformats.org/officeDocument/2006/relationships/slide" Target="slides/slide12.xml"/><Relationship Id="rId39" Type="http://schemas.openxmlformats.org/officeDocument/2006/relationships/font" Target="fonts/LatoHairline-bold.fntdata"/><Relationship Id="rId16" Type="http://schemas.openxmlformats.org/officeDocument/2006/relationships/slide" Target="slides/slide11.xml"/><Relationship Id="rId38" Type="http://schemas.openxmlformats.org/officeDocument/2006/relationships/font" Target="fonts/LatoHairline-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552f32b54f_0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552f32b54f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e6b93c5f72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e6b93c5f72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e6b93c5f72_1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e6b93c5f72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e7f40947f0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e7f40947f0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4799d7620b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4799d7620b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e7f40947f0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e7f40947f0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e6c83b75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e6c83b75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e6dc361690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e6dc361690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005f06ede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005f06ed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fb194f7a1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fb194f7a1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fb194f7a1c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fb194f7a1c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fb194f7820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fb194f7820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fb194f7a1c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fb194f7a1c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fb194f7a1c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fb194f7a1c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fb194f7a1c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fb194f7a1c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fb194f7a1c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fb194f7a1c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6b56547e2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6b56547e2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740f6c28d4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740f6c28d4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fb194f782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fb194f782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740f6c28d4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40f6c28d4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e78727ffa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e78727ffa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e78727ffa7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e78727ffa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e6b93c5f72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e6b93c5f72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e6b93c5f72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e6b93c5f72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30.png"/><Relationship Id="rId5" Type="http://schemas.openxmlformats.org/officeDocument/2006/relationships/image" Target="../media/image26.png"/><Relationship Id="rId6"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73.png"/><Relationship Id="rId4" Type="http://schemas.openxmlformats.org/officeDocument/2006/relationships/image" Target="../media/image23.png"/><Relationship Id="rId5" Type="http://schemas.openxmlformats.org/officeDocument/2006/relationships/image" Target="../media/image24.png"/></Relationships>
</file>

<file path=ppt/slides/_rels/slide12.xml.rels><?xml version="1.0" encoding="UTF-8" standalone="yes"?><Relationships xmlns="http://schemas.openxmlformats.org/package/2006/relationships"><Relationship Id="rId20" Type="http://schemas.openxmlformats.org/officeDocument/2006/relationships/image" Target="../media/image74.png"/><Relationship Id="rId11" Type="http://schemas.openxmlformats.org/officeDocument/2006/relationships/image" Target="../media/image31.png"/><Relationship Id="rId22" Type="http://schemas.openxmlformats.org/officeDocument/2006/relationships/image" Target="../media/image44.png"/><Relationship Id="rId10" Type="http://schemas.openxmlformats.org/officeDocument/2006/relationships/image" Target="../media/image27.png"/><Relationship Id="rId21" Type="http://schemas.openxmlformats.org/officeDocument/2006/relationships/image" Target="../media/image36.png"/><Relationship Id="rId13" Type="http://schemas.openxmlformats.org/officeDocument/2006/relationships/image" Target="../media/image34.png"/><Relationship Id="rId12" Type="http://schemas.openxmlformats.org/officeDocument/2006/relationships/image" Target="../media/image29.png"/><Relationship Id="rId23" Type="http://schemas.openxmlformats.org/officeDocument/2006/relationships/image" Target="../media/image71.png"/><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33.png"/><Relationship Id="rId15" Type="http://schemas.openxmlformats.org/officeDocument/2006/relationships/image" Target="../media/image40.png"/><Relationship Id="rId14" Type="http://schemas.openxmlformats.org/officeDocument/2006/relationships/image" Target="../media/image41.png"/><Relationship Id="rId17" Type="http://schemas.openxmlformats.org/officeDocument/2006/relationships/image" Target="../media/image39.png"/><Relationship Id="rId16" Type="http://schemas.openxmlformats.org/officeDocument/2006/relationships/image" Target="../media/image35.png"/><Relationship Id="rId5" Type="http://schemas.openxmlformats.org/officeDocument/2006/relationships/image" Target="../media/image19.png"/><Relationship Id="rId19" Type="http://schemas.openxmlformats.org/officeDocument/2006/relationships/image" Target="../media/image58.png"/><Relationship Id="rId6" Type="http://schemas.openxmlformats.org/officeDocument/2006/relationships/image" Target="../media/image21.png"/><Relationship Id="rId18" Type="http://schemas.openxmlformats.org/officeDocument/2006/relationships/image" Target="../media/image37.png"/><Relationship Id="rId7" Type="http://schemas.openxmlformats.org/officeDocument/2006/relationships/image" Target="../media/image25.png"/><Relationship Id="rId8"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3.png"/></Relationships>
</file>

<file path=ppt/slides/_rels/slide14.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55.png"/><Relationship Id="rId9" Type="http://schemas.openxmlformats.org/officeDocument/2006/relationships/image" Target="../media/image49.png"/><Relationship Id="rId5" Type="http://schemas.openxmlformats.org/officeDocument/2006/relationships/image" Target="../media/image45.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hyperlink" Target="https://www.google.com/imgres?imgurl=https%3A%2F%2Fstatic.vecteezy.com%2Fsystem%2Fresources%2Fthumbnails%2F001%2F511%2F694%2Fsmall%2Fdatabase-backup-icon-free-vector.jpg&amp;imgrefurl=https%3A%2F%2Fwww.vecteezy.com%2Ffree-vector%2Fbackup&amp;tbnid=SXlkINYoGPriiM&amp;vet=12ahUKEwiEh8SGvpvxAhXXdisKHUhUDJUQMygKegUIARDJAQ..i&amp;docid=ecUGJuPMPEahaM&amp;w=200&amp;h=200&amp;q=Synthetic%20full%20backup%20vector%20image&amp;safe=strict&amp;ved=2ahUKEwiEh8SGvpvxAhXXdisKHUhUDJUQMygKegUIARDJAQ#imgrc=SXlkINYoGPriiM&amp;imgdii=um7bh0g4Y6pLeM" TargetMode="External"/></Relationships>
</file>

<file path=ppt/slides/_rels/slide15.xml.rels><?xml version="1.0" encoding="UTF-8" standalone="yes"?><Relationships xmlns="http://schemas.openxmlformats.org/package/2006/relationships"><Relationship Id="rId10"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55.png"/><Relationship Id="rId9" Type="http://schemas.openxmlformats.org/officeDocument/2006/relationships/image" Target="../media/image70.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6.png"/><Relationship Id="rId8" Type="http://schemas.openxmlformats.org/officeDocument/2006/relationships/image" Target="../media/image57.png"/></Relationships>
</file>

<file path=ppt/slides/_rels/slide16.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61.png"/><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55.png"/><Relationship Id="rId9" Type="http://schemas.openxmlformats.org/officeDocument/2006/relationships/image" Target="../media/image68.png"/><Relationship Id="rId5" Type="http://schemas.openxmlformats.org/officeDocument/2006/relationships/image" Target="../media/image62.png"/><Relationship Id="rId6" Type="http://schemas.openxmlformats.org/officeDocument/2006/relationships/image" Target="../media/image59.png"/><Relationship Id="rId7" Type="http://schemas.openxmlformats.org/officeDocument/2006/relationships/image" Target="../media/image64.png"/><Relationship Id="rId8" Type="http://schemas.openxmlformats.org/officeDocument/2006/relationships/hyperlink" Target="https://www.google.com/imgres?imgurl=https%3A%2F%2Fst4.depositphotos.com%2F2927609%2F19670%2Fv%2F1600%2Fdepositphotos_196709206-stock-illustration-wire-plug-socket-vector-illustration.jpg&amp;imgrefurl=https%3A%2F%2Fdepositphotos.com%2F196709206%2Fstock-illustration-wire-plug-socket-vector-illustration.html&amp;tbnid=IVMJXY5sUmX1BM&amp;vet=12ahUKEwj709DYvZvxAhXFBisKHYJDCOUQMygJegUIARDmAQ..i&amp;docid=d1Xq1lgCw-EHYM&amp;w=1600&amp;h=1700&amp;q=plug%20socket%20vector%20image&amp;safe=strict&amp;ved=2ahUKEwj709DYvZvxAhXFBisKHYJDCOUQMygJegUIARDmAQ"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75.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3.png"/><Relationship Id="rId4" Type="http://schemas.openxmlformats.org/officeDocument/2006/relationships/hyperlink" Target="mailto:vembu-support@vembu.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2.png"/></Relationships>
</file>

<file path=ppt/slides/_rels/slide5.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15.png"/><Relationship Id="rId13" Type="http://schemas.openxmlformats.org/officeDocument/2006/relationships/image" Target="../media/image18.png"/><Relationship Id="rId12"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73.png"/><Relationship Id="rId4" Type="http://schemas.openxmlformats.org/officeDocument/2006/relationships/image" Target="../media/image8.png"/><Relationship Id="rId9"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38.png"/><Relationship Id="rId5"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43.png"/><Relationship Id="rId5"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0" y="0"/>
            <a:ext cx="9144005" cy="5143151"/>
          </a:xfrm>
          <a:prstGeom prst="rect">
            <a:avLst/>
          </a:prstGeom>
          <a:noFill/>
          <a:ln>
            <a:noFill/>
          </a:ln>
        </p:spPr>
      </p:pic>
      <p:pic>
        <p:nvPicPr>
          <p:cNvPr id="100" name="Google Shape;100;p25"/>
          <p:cNvPicPr preferRelativeResize="0"/>
          <p:nvPr/>
        </p:nvPicPr>
        <p:blipFill rotWithShape="1">
          <a:blip r:embed="rId4">
            <a:alphaModFix/>
          </a:blip>
          <a:srcRect b="0" l="0" r="0" t="0"/>
          <a:stretch/>
        </p:blipFill>
        <p:spPr>
          <a:xfrm>
            <a:off x="0" y="457"/>
            <a:ext cx="9144000" cy="51425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1" name="Shape 261"/>
        <p:cNvGrpSpPr/>
        <p:nvPr/>
      </p:nvGrpSpPr>
      <p:grpSpPr>
        <a:xfrm>
          <a:off x="0" y="0"/>
          <a:ext cx="0" cy="0"/>
          <a:chOff x="0" y="0"/>
          <a:chExt cx="0" cy="0"/>
        </a:xfrm>
      </p:grpSpPr>
      <p:pic>
        <p:nvPicPr>
          <p:cNvPr id="262" name="Google Shape;262;p34"/>
          <p:cNvPicPr preferRelativeResize="0"/>
          <p:nvPr/>
        </p:nvPicPr>
        <p:blipFill>
          <a:blip r:embed="rId3">
            <a:alphaModFix/>
          </a:blip>
          <a:stretch>
            <a:fillRect/>
          </a:stretch>
        </p:blipFill>
        <p:spPr>
          <a:xfrm>
            <a:off x="-750" y="0"/>
            <a:ext cx="9144000" cy="5142557"/>
          </a:xfrm>
          <a:prstGeom prst="rect">
            <a:avLst/>
          </a:prstGeom>
          <a:noFill/>
          <a:ln>
            <a:noFill/>
          </a:ln>
        </p:spPr>
      </p:pic>
      <p:sp>
        <p:nvSpPr>
          <p:cNvPr id="263" name="Google Shape;263;p34"/>
          <p:cNvSpPr/>
          <p:nvPr/>
        </p:nvSpPr>
        <p:spPr>
          <a:xfrm>
            <a:off x="75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4"/>
          <p:cNvSpPr/>
          <p:nvPr/>
        </p:nvSpPr>
        <p:spPr>
          <a:xfrm>
            <a:off x="1500" y="4623470"/>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5" name="Google Shape;265;p34"/>
          <p:cNvSpPr/>
          <p:nvPr/>
        </p:nvSpPr>
        <p:spPr>
          <a:xfrm rot="10800000">
            <a:off x="8800405" y="738913"/>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4"/>
          <p:cNvSpPr/>
          <p:nvPr/>
        </p:nvSpPr>
        <p:spPr>
          <a:xfrm>
            <a:off x="428025" y="1174800"/>
            <a:ext cx="4082700" cy="17031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4"/>
          <p:cNvSpPr txBox="1"/>
          <p:nvPr/>
        </p:nvSpPr>
        <p:spPr>
          <a:xfrm>
            <a:off x="564025" y="1718020"/>
            <a:ext cx="3844800" cy="1093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solidFill>
                  <a:srgbClr val="434343"/>
                </a:solidFill>
                <a:latin typeface="Lato"/>
                <a:ea typeface="Lato"/>
                <a:cs typeface="Lato"/>
                <a:sym typeface="Lato"/>
              </a:rPr>
              <a:t>Vembu Backup for File Servers helps to p</a:t>
            </a:r>
            <a:r>
              <a:rPr i="1" lang="en" sz="800">
                <a:solidFill>
                  <a:srgbClr val="434343"/>
                </a:solidFill>
                <a:latin typeface="Lato"/>
                <a:ea typeface="Lato"/>
                <a:cs typeface="Lato"/>
                <a:sym typeface="Lato"/>
              </a:rPr>
              <a:t>rotect your data across file servers of Windows, Linux with enterprise-level functionality.</a:t>
            </a:r>
            <a:endParaRPr i="1" sz="8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Continuous Data Protection</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Flexible Retention policies</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Interruption-free Backup</a:t>
            </a:r>
            <a:endParaRPr i="1" sz="800">
              <a:solidFill>
                <a:srgbClr val="434343"/>
              </a:solidFill>
              <a:latin typeface="Lato"/>
              <a:ea typeface="Lato"/>
              <a:cs typeface="Lato"/>
              <a:sym typeface="Lato"/>
            </a:endParaRPr>
          </a:p>
        </p:txBody>
      </p:sp>
      <p:sp>
        <p:nvSpPr>
          <p:cNvPr id="268" name="Google Shape;268;p34"/>
          <p:cNvSpPr txBox="1"/>
          <p:nvPr/>
        </p:nvSpPr>
        <p:spPr>
          <a:xfrm>
            <a:off x="94315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 Backup for </a:t>
            </a:r>
            <a:r>
              <a:rPr b="1" lang="en" sz="1000">
                <a:latin typeface="Lato"/>
                <a:ea typeface="Lato"/>
                <a:cs typeface="Lato"/>
                <a:sym typeface="Lato"/>
              </a:rPr>
              <a:t>File Servers</a:t>
            </a:r>
            <a:endParaRPr b="1" sz="1000">
              <a:solidFill>
                <a:srgbClr val="CC0000"/>
              </a:solidFill>
              <a:latin typeface="Lato"/>
              <a:ea typeface="Lato"/>
              <a:cs typeface="Lato"/>
              <a:sym typeface="Lato"/>
            </a:endParaRPr>
          </a:p>
        </p:txBody>
      </p:sp>
      <p:cxnSp>
        <p:nvCxnSpPr>
          <p:cNvPr id="269" name="Google Shape;269;p34"/>
          <p:cNvCxnSpPr/>
          <p:nvPr/>
        </p:nvCxnSpPr>
        <p:spPr>
          <a:xfrm>
            <a:off x="4568064" y="1175432"/>
            <a:ext cx="0" cy="1722900"/>
          </a:xfrm>
          <a:prstGeom prst="straightConnector1">
            <a:avLst/>
          </a:prstGeom>
          <a:noFill/>
          <a:ln cap="flat" cmpd="sng" w="9525">
            <a:solidFill>
              <a:srgbClr val="CCCCCC"/>
            </a:solidFill>
            <a:prstDash val="dot"/>
            <a:round/>
            <a:headEnd len="med" w="med" type="none"/>
            <a:tailEnd len="med" w="med" type="none"/>
          </a:ln>
        </p:spPr>
      </p:cxnSp>
      <p:sp>
        <p:nvSpPr>
          <p:cNvPr id="270" name="Google Shape;270;p34"/>
          <p:cNvSpPr/>
          <p:nvPr/>
        </p:nvSpPr>
        <p:spPr>
          <a:xfrm>
            <a:off x="4619025" y="1174800"/>
            <a:ext cx="4082700" cy="17031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4"/>
          <p:cNvSpPr txBox="1"/>
          <p:nvPr/>
        </p:nvSpPr>
        <p:spPr>
          <a:xfrm>
            <a:off x="4755025" y="1718020"/>
            <a:ext cx="3844800" cy="1093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solidFill>
                  <a:srgbClr val="434343"/>
                </a:solidFill>
                <a:latin typeface="Lato"/>
                <a:ea typeface="Lato"/>
                <a:cs typeface="Lato"/>
                <a:sym typeface="Lato"/>
              </a:rPr>
              <a:t>Vembu Backup for Endpoints ensures p</a:t>
            </a:r>
            <a:r>
              <a:rPr i="1" lang="en" sz="800">
                <a:solidFill>
                  <a:srgbClr val="434343"/>
                </a:solidFill>
                <a:latin typeface="Lato"/>
                <a:ea typeface="Lato"/>
                <a:cs typeface="Lato"/>
                <a:sym typeface="Lato"/>
              </a:rPr>
              <a:t>rotection to critical data across your Windows,. Mac platforms at granular level.</a:t>
            </a:r>
            <a:endParaRPr i="1" sz="8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High Compression Ratio </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Client/Server Side Restore</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Pre/Post Commands</a:t>
            </a:r>
            <a:endParaRPr i="1" sz="800">
              <a:solidFill>
                <a:srgbClr val="434343"/>
              </a:solidFill>
              <a:latin typeface="Lato"/>
              <a:ea typeface="Lato"/>
              <a:cs typeface="Lato"/>
              <a:sym typeface="Lato"/>
            </a:endParaRPr>
          </a:p>
        </p:txBody>
      </p:sp>
      <p:sp>
        <p:nvSpPr>
          <p:cNvPr id="272" name="Google Shape;272;p34"/>
          <p:cNvSpPr txBox="1"/>
          <p:nvPr/>
        </p:nvSpPr>
        <p:spPr>
          <a:xfrm>
            <a:off x="513415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Backup for </a:t>
            </a:r>
            <a:r>
              <a:rPr b="1" lang="en" sz="1000">
                <a:latin typeface="Lato"/>
                <a:ea typeface="Lato"/>
                <a:cs typeface="Lato"/>
                <a:sym typeface="Lato"/>
              </a:rPr>
              <a:t>Endpoints</a:t>
            </a:r>
            <a:endParaRPr b="1" sz="1000">
              <a:solidFill>
                <a:srgbClr val="CC0000"/>
              </a:solidFill>
              <a:latin typeface="Lato"/>
              <a:ea typeface="Lato"/>
              <a:cs typeface="Lato"/>
              <a:sym typeface="Lato"/>
            </a:endParaRPr>
          </a:p>
        </p:txBody>
      </p:sp>
      <p:sp>
        <p:nvSpPr>
          <p:cNvPr id="273" name="Google Shape;273;p34"/>
          <p:cNvSpPr/>
          <p:nvPr/>
        </p:nvSpPr>
        <p:spPr>
          <a:xfrm>
            <a:off x="2526246" y="2983189"/>
            <a:ext cx="4082700" cy="17031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4"/>
          <p:cNvSpPr txBox="1"/>
          <p:nvPr/>
        </p:nvSpPr>
        <p:spPr>
          <a:xfrm>
            <a:off x="2662246" y="3521364"/>
            <a:ext cx="3844800" cy="1093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solidFill>
                  <a:srgbClr val="434343"/>
                </a:solidFill>
                <a:latin typeface="Lato"/>
                <a:ea typeface="Lato"/>
                <a:cs typeface="Lato"/>
                <a:sym typeface="Lato"/>
              </a:rPr>
              <a:t>Vembu Backup for Applications e</a:t>
            </a:r>
            <a:r>
              <a:rPr i="1" lang="en" sz="800">
                <a:solidFill>
                  <a:srgbClr val="434343"/>
                </a:solidFill>
                <a:latin typeface="Lato"/>
                <a:ea typeface="Lato"/>
                <a:cs typeface="Lato"/>
                <a:sym typeface="Lato"/>
              </a:rPr>
              <a:t>nhances the data protection of your application servers, by backing up the application items granularly.</a:t>
            </a:r>
            <a:endParaRPr i="1" sz="8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MS Exchange, SQL, SharePoint, Outlook and MySQL</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 Highly secured Encryption and Compression</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Granular Application Recovery</a:t>
            </a:r>
            <a:endParaRPr i="1" sz="800">
              <a:solidFill>
                <a:srgbClr val="434343"/>
              </a:solidFill>
              <a:latin typeface="Lato"/>
              <a:ea typeface="Lato"/>
              <a:cs typeface="Lato"/>
              <a:sym typeface="Lato"/>
            </a:endParaRPr>
          </a:p>
        </p:txBody>
      </p:sp>
      <p:sp>
        <p:nvSpPr>
          <p:cNvPr id="275" name="Google Shape;275;p34"/>
          <p:cNvSpPr txBox="1"/>
          <p:nvPr/>
        </p:nvSpPr>
        <p:spPr>
          <a:xfrm>
            <a:off x="3041371" y="3160864"/>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Backup for </a:t>
            </a:r>
            <a:r>
              <a:rPr b="1" lang="en" sz="1000">
                <a:latin typeface="Lato"/>
                <a:ea typeface="Lato"/>
                <a:cs typeface="Lato"/>
                <a:sym typeface="Lato"/>
              </a:rPr>
              <a:t>Applications</a:t>
            </a:r>
            <a:endParaRPr b="1" sz="1000">
              <a:solidFill>
                <a:srgbClr val="CC0000"/>
              </a:solidFill>
              <a:latin typeface="Lato"/>
              <a:ea typeface="Lato"/>
              <a:cs typeface="Lato"/>
              <a:sym typeface="Lato"/>
            </a:endParaRPr>
          </a:p>
        </p:txBody>
      </p:sp>
      <p:pic>
        <p:nvPicPr>
          <p:cNvPr id="276" name="Google Shape;276;p34"/>
          <p:cNvPicPr preferRelativeResize="0"/>
          <p:nvPr/>
        </p:nvPicPr>
        <p:blipFill rotWithShape="1">
          <a:blip r:embed="rId4">
            <a:alphaModFix/>
          </a:blip>
          <a:srcRect b="20025" l="9778" r="15805" t="19032"/>
          <a:stretch/>
        </p:blipFill>
        <p:spPr>
          <a:xfrm>
            <a:off x="2662250" y="3064503"/>
            <a:ext cx="424876" cy="347975"/>
          </a:xfrm>
          <a:prstGeom prst="rect">
            <a:avLst/>
          </a:prstGeom>
          <a:noFill/>
          <a:ln>
            <a:noFill/>
          </a:ln>
        </p:spPr>
      </p:pic>
      <p:pic>
        <p:nvPicPr>
          <p:cNvPr id="277" name="Google Shape;277;p34"/>
          <p:cNvPicPr preferRelativeResize="0"/>
          <p:nvPr/>
        </p:nvPicPr>
        <p:blipFill rotWithShape="1">
          <a:blip r:embed="rId5">
            <a:alphaModFix/>
          </a:blip>
          <a:srcRect b="19100" l="15287" r="16861" t="21190"/>
          <a:stretch/>
        </p:blipFill>
        <p:spPr>
          <a:xfrm>
            <a:off x="596675" y="1260359"/>
            <a:ext cx="395449" cy="347975"/>
          </a:xfrm>
          <a:prstGeom prst="rect">
            <a:avLst/>
          </a:prstGeom>
          <a:noFill/>
          <a:ln>
            <a:noFill/>
          </a:ln>
        </p:spPr>
      </p:pic>
      <p:pic>
        <p:nvPicPr>
          <p:cNvPr id="278" name="Google Shape;278;p34"/>
          <p:cNvPicPr preferRelativeResize="0"/>
          <p:nvPr/>
        </p:nvPicPr>
        <p:blipFill rotWithShape="1">
          <a:blip r:embed="rId6">
            <a:alphaModFix/>
          </a:blip>
          <a:srcRect b="17847" l="5807" r="4021" t="15105"/>
          <a:stretch/>
        </p:blipFill>
        <p:spPr>
          <a:xfrm>
            <a:off x="4696516" y="1270150"/>
            <a:ext cx="487800" cy="362700"/>
          </a:xfrm>
          <a:prstGeom prst="rect">
            <a:avLst/>
          </a:prstGeom>
          <a:noFill/>
          <a:ln>
            <a:noFill/>
          </a:ln>
        </p:spPr>
      </p:pic>
      <p:sp>
        <p:nvSpPr>
          <p:cNvPr id="279" name="Google Shape;279;p34"/>
          <p:cNvSpPr txBox="1"/>
          <p:nvPr/>
        </p:nvSpPr>
        <p:spPr>
          <a:xfrm>
            <a:off x="185050" y="152538"/>
            <a:ext cx="76260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Lato Light"/>
                <a:ea typeface="Lato Light"/>
                <a:cs typeface="Lato Light"/>
                <a:sym typeface="Lato Light"/>
              </a:rPr>
              <a:t>File &amp; Application Backup for </a:t>
            </a:r>
            <a:r>
              <a:rPr b="1" lang="en" sz="2400">
                <a:solidFill>
                  <a:schemeClr val="dk1"/>
                </a:solidFill>
                <a:latin typeface="Lato"/>
                <a:ea typeface="Lato"/>
                <a:cs typeface="Lato"/>
                <a:sym typeface="Lato"/>
              </a:rPr>
              <a:t>Windows, Linux &amp; Mac</a:t>
            </a:r>
            <a:endParaRPr sz="2400">
              <a:solidFill>
                <a:schemeClr val="dk1"/>
              </a:solidFill>
              <a:latin typeface="Lato Light"/>
              <a:ea typeface="Lato Light"/>
              <a:cs typeface="Lato Light"/>
              <a:sym typeface="La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3" name="Shape 283"/>
        <p:cNvGrpSpPr/>
        <p:nvPr/>
      </p:nvGrpSpPr>
      <p:grpSpPr>
        <a:xfrm>
          <a:off x="0" y="0"/>
          <a:ext cx="0" cy="0"/>
          <a:chOff x="0" y="0"/>
          <a:chExt cx="0" cy="0"/>
        </a:xfrm>
      </p:grpSpPr>
      <p:pic>
        <p:nvPicPr>
          <p:cNvPr id="284" name="Google Shape;284;p35"/>
          <p:cNvPicPr preferRelativeResize="0"/>
          <p:nvPr/>
        </p:nvPicPr>
        <p:blipFill rotWithShape="1">
          <a:blip r:embed="rId3">
            <a:alphaModFix/>
          </a:blip>
          <a:srcRect b="-1130" l="386" r="386" t="1130"/>
          <a:stretch/>
        </p:blipFill>
        <p:spPr>
          <a:xfrm>
            <a:off x="496" y="-4425"/>
            <a:ext cx="9144005" cy="2165047"/>
          </a:xfrm>
          <a:prstGeom prst="rect">
            <a:avLst/>
          </a:prstGeom>
          <a:noFill/>
          <a:ln>
            <a:noFill/>
          </a:ln>
        </p:spPr>
      </p:pic>
      <p:sp>
        <p:nvSpPr>
          <p:cNvPr id="285" name="Google Shape;285;p35"/>
          <p:cNvSpPr/>
          <p:nvPr/>
        </p:nvSpPr>
        <p:spPr>
          <a:xfrm>
            <a:off x="1600" y="2586625"/>
            <a:ext cx="9144000" cy="25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5"/>
          <p:cNvSpPr/>
          <p:nvPr/>
        </p:nvSpPr>
        <p:spPr>
          <a:xfrm>
            <a:off x="133350" y="2021525"/>
            <a:ext cx="8885100" cy="29937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5"/>
          <p:cNvSpPr txBox="1"/>
          <p:nvPr/>
        </p:nvSpPr>
        <p:spPr>
          <a:xfrm>
            <a:off x="1603099" y="565200"/>
            <a:ext cx="5938800" cy="602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a:t>
            </a:r>
            <a:r>
              <a:rPr lang="en" sz="3600">
                <a:solidFill>
                  <a:srgbClr val="FFFFFF"/>
                </a:solidFill>
                <a:latin typeface="Lato Light"/>
                <a:ea typeface="Lato Light"/>
                <a:cs typeface="Lato Light"/>
                <a:sym typeface="Lato Light"/>
              </a:rPr>
              <a:t>Offsite/DR Copy</a:t>
            </a:r>
            <a:endParaRPr sz="3600">
              <a:solidFill>
                <a:srgbClr val="FFFFFF"/>
              </a:solidFill>
              <a:latin typeface="Lato Light"/>
              <a:ea typeface="Lato Light"/>
              <a:cs typeface="Lato Light"/>
              <a:sym typeface="Lato Light"/>
            </a:endParaRPr>
          </a:p>
        </p:txBody>
      </p:sp>
      <p:sp>
        <p:nvSpPr>
          <p:cNvPr id="288" name="Google Shape;288;p35"/>
          <p:cNvSpPr txBox="1"/>
          <p:nvPr/>
        </p:nvSpPr>
        <p:spPr>
          <a:xfrm>
            <a:off x="1362649" y="1255625"/>
            <a:ext cx="6419700" cy="495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300"/>
              </a:spcBef>
              <a:spcAft>
                <a:spcPts val="0"/>
              </a:spcAft>
              <a:buNone/>
            </a:pPr>
            <a:r>
              <a:rPr i="1" lang="en" sz="1200">
                <a:solidFill>
                  <a:srgbClr val="FFFFFF"/>
                </a:solidFill>
                <a:latin typeface="Lato Light"/>
                <a:ea typeface="Lato Light"/>
                <a:cs typeface="Lato Light"/>
                <a:sym typeface="Lato Light"/>
              </a:rPr>
              <a:t>Replicate a secondary copy of your data to an offsite location for disaster recovery purposes, In case of primary site failure, you can restore your data from the offsite storage with minimal downtime.</a:t>
            </a:r>
            <a:endParaRPr sz="1200">
              <a:solidFill>
                <a:srgbClr val="FFFFFF"/>
              </a:solidFill>
              <a:latin typeface="Lato Light"/>
              <a:ea typeface="Lato Light"/>
              <a:cs typeface="Lato Light"/>
              <a:sym typeface="Lato Light"/>
            </a:endParaRPr>
          </a:p>
        </p:txBody>
      </p:sp>
      <p:cxnSp>
        <p:nvCxnSpPr>
          <p:cNvPr id="289" name="Google Shape;289;p35"/>
          <p:cNvCxnSpPr/>
          <p:nvPr/>
        </p:nvCxnSpPr>
        <p:spPr>
          <a:xfrm>
            <a:off x="2118049" y="1195975"/>
            <a:ext cx="4908900" cy="0"/>
          </a:xfrm>
          <a:prstGeom prst="straightConnector1">
            <a:avLst/>
          </a:prstGeom>
          <a:noFill/>
          <a:ln cap="flat" cmpd="sng" w="9525">
            <a:solidFill>
              <a:srgbClr val="FF6A00"/>
            </a:solidFill>
            <a:prstDash val="solid"/>
            <a:round/>
            <a:headEnd len="med" w="med" type="none"/>
            <a:tailEnd len="med" w="med" type="none"/>
          </a:ln>
        </p:spPr>
      </p:cxnSp>
      <p:sp>
        <p:nvSpPr>
          <p:cNvPr id="290" name="Google Shape;290;p35"/>
          <p:cNvSpPr/>
          <p:nvPr/>
        </p:nvSpPr>
        <p:spPr>
          <a:xfrm>
            <a:off x="428025" y="2383802"/>
            <a:ext cx="4082700" cy="23034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5"/>
          <p:cNvSpPr txBox="1"/>
          <p:nvPr/>
        </p:nvSpPr>
        <p:spPr>
          <a:xfrm>
            <a:off x="564025" y="2871150"/>
            <a:ext cx="3844800" cy="15681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i="1" lang="en" sz="800">
                <a:solidFill>
                  <a:srgbClr val="434343"/>
                </a:solidFill>
                <a:latin typeface="Lato"/>
                <a:ea typeface="Lato"/>
                <a:cs typeface="Lato"/>
                <a:sym typeface="Lato"/>
              </a:rPr>
              <a:t>Devise a reliable DR plan for your business by replicating a copy of the backup data from your on-premise data center to an offsite server.</a:t>
            </a:r>
            <a:endParaRPr i="1" sz="8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WAN-optimized Live Data Transfer</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Restore directly from the offsite server</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Throttle the speed of the data transfer</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Seamless Live Data Transfer</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Seed the Huge Full Backup data to Offsite DR Server</a:t>
            </a:r>
            <a:endParaRPr i="1" sz="800">
              <a:solidFill>
                <a:srgbClr val="434343"/>
              </a:solidFill>
              <a:latin typeface="Lato"/>
              <a:ea typeface="Lato"/>
              <a:cs typeface="Lato"/>
              <a:sym typeface="Lato"/>
            </a:endParaRPr>
          </a:p>
        </p:txBody>
      </p:sp>
      <p:sp>
        <p:nvSpPr>
          <p:cNvPr id="292" name="Google Shape;292;p35"/>
          <p:cNvSpPr txBox="1"/>
          <p:nvPr/>
        </p:nvSpPr>
        <p:spPr>
          <a:xfrm>
            <a:off x="943150" y="2561470"/>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Vembu </a:t>
            </a:r>
            <a:r>
              <a:rPr b="1" lang="en" sz="1000">
                <a:latin typeface="Lato"/>
                <a:ea typeface="Lato"/>
                <a:cs typeface="Lato"/>
                <a:sym typeface="Lato"/>
              </a:rPr>
              <a:t>Offsite DR </a:t>
            </a:r>
            <a:endParaRPr b="1" sz="1000">
              <a:solidFill>
                <a:srgbClr val="CC0000"/>
              </a:solidFill>
              <a:latin typeface="Lato"/>
              <a:ea typeface="Lato"/>
              <a:cs typeface="Lato"/>
              <a:sym typeface="Lato"/>
            </a:endParaRPr>
          </a:p>
        </p:txBody>
      </p:sp>
      <p:cxnSp>
        <p:nvCxnSpPr>
          <p:cNvPr id="293" name="Google Shape;293;p35"/>
          <p:cNvCxnSpPr/>
          <p:nvPr/>
        </p:nvCxnSpPr>
        <p:spPr>
          <a:xfrm>
            <a:off x="4568064" y="2384657"/>
            <a:ext cx="0" cy="2330100"/>
          </a:xfrm>
          <a:prstGeom prst="straightConnector1">
            <a:avLst/>
          </a:prstGeom>
          <a:noFill/>
          <a:ln cap="flat" cmpd="sng" w="9525">
            <a:solidFill>
              <a:srgbClr val="CCCCCC"/>
            </a:solidFill>
            <a:prstDash val="dot"/>
            <a:round/>
            <a:headEnd len="med" w="med" type="none"/>
            <a:tailEnd len="med" w="med" type="none"/>
          </a:ln>
        </p:spPr>
      </p:cxnSp>
      <p:sp>
        <p:nvSpPr>
          <p:cNvPr id="294" name="Google Shape;294;p35"/>
          <p:cNvSpPr/>
          <p:nvPr/>
        </p:nvSpPr>
        <p:spPr>
          <a:xfrm>
            <a:off x="4619025" y="2383802"/>
            <a:ext cx="4082700" cy="23034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5"/>
          <p:cNvSpPr txBox="1"/>
          <p:nvPr/>
        </p:nvSpPr>
        <p:spPr>
          <a:xfrm>
            <a:off x="4755025" y="2871152"/>
            <a:ext cx="3844800" cy="15681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i="1" lang="en" sz="800">
                <a:solidFill>
                  <a:srgbClr val="434343"/>
                </a:solidFill>
                <a:latin typeface="Lato"/>
                <a:ea typeface="Lato"/>
                <a:cs typeface="Lato"/>
                <a:sym typeface="Lato"/>
              </a:rPr>
              <a:t>Reinforce your Disaster Recovery plan by replicating the copy of backup data from your on-premise data center to Vembu Cloud.</a:t>
            </a:r>
            <a:endParaRPr i="1" sz="8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Backup data encryption both in-flight and at-rest</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Restore the replicated data anywhere and anytime</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WAN accelerated data transfer</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Download the backup data in VHD, VMDK file formats</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Recover the replicated data granularly</a:t>
            </a:r>
            <a:endParaRPr i="1" sz="800">
              <a:solidFill>
                <a:srgbClr val="434343"/>
              </a:solidFill>
              <a:latin typeface="Lato"/>
              <a:ea typeface="Lato"/>
              <a:cs typeface="Lato"/>
              <a:sym typeface="Lato"/>
            </a:endParaRPr>
          </a:p>
        </p:txBody>
      </p:sp>
      <p:sp>
        <p:nvSpPr>
          <p:cNvPr id="296" name="Google Shape;296;p35"/>
          <p:cNvSpPr txBox="1"/>
          <p:nvPr/>
        </p:nvSpPr>
        <p:spPr>
          <a:xfrm>
            <a:off x="5134150" y="2561470"/>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Vembu </a:t>
            </a:r>
            <a:r>
              <a:rPr b="1" lang="en" sz="1000">
                <a:latin typeface="Lato"/>
                <a:ea typeface="Lato"/>
                <a:cs typeface="Lato"/>
                <a:sym typeface="Lato"/>
              </a:rPr>
              <a:t>Cloud DR</a:t>
            </a:r>
            <a:endParaRPr b="1" sz="1000">
              <a:solidFill>
                <a:srgbClr val="CC0000"/>
              </a:solidFill>
              <a:latin typeface="Lato"/>
              <a:ea typeface="Lato"/>
              <a:cs typeface="Lato"/>
              <a:sym typeface="Lato"/>
            </a:endParaRPr>
          </a:p>
        </p:txBody>
      </p:sp>
      <p:pic>
        <p:nvPicPr>
          <p:cNvPr id="297" name="Google Shape;297;p35"/>
          <p:cNvPicPr preferRelativeResize="0"/>
          <p:nvPr/>
        </p:nvPicPr>
        <p:blipFill rotWithShape="1">
          <a:blip r:embed="rId4">
            <a:alphaModFix/>
          </a:blip>
          <a:srcRect b="16435" l="11044" r="11176" t="18629"/>
          <a:stretch/>
        </p:blipFill>
        <p:spPr>
          <a:xfrm>
            <a:off x="4707777" y="2472170"/>
            <a:ext cx="420751" cy="351276"/>
          </a:xfrm>
          <a:prstGeom prst="rect">
            <a:avLst/>
          </a:prstGeom>
          <a:noFill/>
          <a:ln>
            <a:noFill/>
          </a:ln>
        </p:spPr>
      </p:pic>
      <p:pic>
        <p:nvPicPr>
          <p:cNvPr id="298" name="Google Shape;298;p35"/>
          <p:cNvPicPr preferRelativeResize="0"/>
          <p:nvPr/>
        </p:nvPicPr>
        <p:blipFill rotWithShape="1">
          <a:blip r:embed="rId5">
            <a:alphaModFix/>
          </a:blip>
          <a:srcRect b="14800" l="13847" r="12182" t="14247"/>
          <a:stretch/>
        </p:blipFill>
        <p:spPr>
          <a:xfrm>
            <a:off x="610289" y="2468045"/>
            <a:ext cx="359224" cy="3445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2" name="Shape 302"/>
        <p:cNvGrpSpPr/>
        <p:nvPr/>
      </p:nvGrpSpPr>
      <p:grpSpPr>
        <a:xfrm>
          <a:off x="0" y="0"/>
          <a:ext cx="0" cy="0"/>
          <a:chOff x="0" y="0"/>
          <a:chExt cx="0" cy="0"/>
        </a:xfrm>
      </p:grpSpPr>
      <p:grpSp>
        <p:nvGrpSpPr>
          <p:cNvPr id="303" name="Google Shape;303;p36"/>
          <p:cNvGrpSpPr/>
          <p:nvPr/>
        </p:nvGrpSpPr>
        <p:grpSpPr>
          <a:xfrm>
            <a:off x="0" y="0"/>
            <a:ext cx="9145500" cy="5143600"/>
            <a:chOff x="0" y="0"/>
            <a:chExt cx="9145500" cy="5143600"/>
          </a:xfrm>
        </p:grpSpPr>
        <p:pic>
          <p:nvPicPr>
            <p:cNvPr id="304" name="Google Shape;304;p36"/>
            <p:cNvPicPr preferRelativeResize="0"/>
            <p:nvPr/>
          </p:nvPicPr>
          <p:blipFill>
            <a:blip r:embed="rId3">
              <a:alphaModFix/>
            </a:blip>
            <a:stretch>
              <a:fillRect/>
            </a:stretch>
          </p:blipFill>
          <p:spPr>
            <a:xfrm>
              <a:off x="0" y="0"/>
              <a:ext cx="9144000" cy="5142557"/>
            </a:xfrm>
            <a:prstGeom prst="rect">
              <a:avLst/>
            </a:prstGeom>
            <a:noFill/>
            <a:ln>
              <a:noFill/>
            </a:ln>
          </p:spPr>
        </p:pic>
        <p:sp>
          <p:nvSpPr>
            <p:cNvPr id="305" name="Google Shape;305;p36"/>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6" name="Google Shape;306;p36"/>
          <p:cNvSpPr/>
          <p:nvPr/>
        </p:nvSpPr>
        <p:spPr>
          <a:xfrm>
            <a:off x="2366234" y="119075"/>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7" name="Google Shape;307;p36"/>
          <p:cNvGrpSpPr/>
          <p:nvPr/>
        </p:nvGrpSpPr>
        <p:grpSpPr>
          <a:xfrm>
            <a:off x="6870625" y="3031242"/>
            <a:ext cx="1025700" cy="699233"/>
            <a:chOff x="7235229" y="3077643"/>
            <a:chExt cx="1025700" cy="699233"/>
          </a:xfrm>
        </p:grpSpPr>
        <p:pic>
          <p:nvPicPr>
            <p:cNvPr id="308" name="Google Shape;308;p36"/>
            <p:cNvPicPr preferRelativeResize="0"/>
            <p:nvPr/>
          </p:nvPicPr>
          <p:blipFill>
            <a:blip r:embed="rId4">
              <a:alphaModFix/>
            </a:blip>
            <a:stretch>
              <a:fillRect/>
            </a:stretch>
          </p:blipFill>
          <p:spPr>
            <a:xfrm>
              <a:off x="7470807" y="3077643"/>
              <a:ext cx="548638" cy="548637"/>
            </a:xfrm>
            <a:prstGeom prst="rect">
              <a:avLst/>
            </a:prstGeom>
            <a:noFill/>
            <a:ln>
              <a:noFill/>
            </a:ln>
          </p:spPr>
        </p:pic>
        <p:sp>
          <p:nvSpPr>
            <p:cNvPr id="309" name="Google Shape;309;p36"/>
            <p:cNvSpPr txBox="1"/>
            <p:nvPr/>
          </p:nvSpPr>
          <p:spPr>
            <a:xfrm>
              <a:off x="7235229" y="3550676"/>
              <a:ext cx="1025700" cy="22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latin typeface="Lato"/>
                  <a:ea typeface="Lato"/>
                  <a:cs typeface="Lato"/>
                  <a:sym typeface="Lato"/>
                </a:rPr>
                <a:t>Vembu Cloud DR</a:t>
              </a:r>
              <a:endParaRPr sz="800">
                <a:latin typeface="Lato"/>
                <a:ea typeface="Lato"/>
                <a:cs typeface="Lato"/>
                <a:sym typeface="Lato"/>
              </a:endParaRPr>
            </a:p>
          </p:txBody>
        </p:sp>
      </p:grpSp>
      <p:sp>
        <p:nvSpPr>
          <p:cNvPr id="310" name="Google Shape;310;p36"/>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grpSp>
        <p:nvGrpSpPr>
          <p:cNvPr id="311" name="Google Shape;311;p36"/>
          <p:cNvGrpSpPr/>
          <p:nvPr/>
        </p:nvGrpSpPr>
        <p:grpSpPr>
          <a:xfrm>
            <a:off x="360466" y="1752689"/>
            <a:ext cx="2674313" cy="1638223"/>
            <a:chOff x="360466" y="1960482"/>
            <a:chExt cx="2674313" cy="1638223"/>
          </a:xfrm>
        </p:grpSpPr>
        <p:sp>
          <p:nvSpPr>
            <p:cNvPr id="312" name="Google Shape;312;p36"/>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3" name="Google Shape;313;p36"/>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sp>
          <p:nvSpPr>
            <p:cNvPr id="314" name="Google Shape;314;p36"/>
            <p:cNvSpPr txBox="1"/>
            <p:nvPr/>
          </p:nvSpPr>
          <p:spPr>
            <a:xfrm>
              <a:off x="480579" y="2236050"/>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FFFFFF"/>
                  </a:solidFill>
                  <a:latin typeface="Lato"/>
                  <a:ea typeface="Lato"/>
                  <a:cs typeface="Lato"/>
                  <a:sym typeface="Lato"/>
                </a:rPr>
                <a:t>Vembu BDR</a:t>
              </a:r>
              <a:r>
                <a:rPr b="1" lang="en" sz="3600">
                  <a:solidFill>
                    <a:srgbClr val="FFFFFF"/>
                  </a:solidFill>
                  <a:latin typeface="Lato"/>
                  <a:ea typeface="Lato"/>
                  <a:cs typeface="Lato"/>
                  <a:sym typeface="Lato"/>
                </a:rPr>
                <a:t> </a:t>
              </a:r>
              <a:r>
                <a:rPr lang="en" sz="1800">
                  <a:solidFill>
                    <a:srgbClr val="FFFFFF"/>
                  </a:solidFill>
                  <a:latin typeface="Lato Light"/>
                  <a:ea typeface="Lato Light"/>
                  <a:cs typeface="Lato Light"/>
                  <a:sym typeface="Lato Light"/>
                </a:rPr>
                <a:t>Architecture</a:t>
              </a:r>
              <a:endParaRPr sz="1800">
                <a:solidFill>
                  <a:srgbClr val="FFFFFF"/>
                </a:solidFill>
                <a:latin typeface="Lato Light"/>
                <a:ea typeface="Lato Light"/>
                <a:cs typeface="Lato Light"/>
                <a:sym typeface="Lato Light"/>
              </a:endParaRPr>
            </a:p>
          </p:txBody>
        </p:sp>
      </p:grpSp>
      <p:grpSp>
        <p:nvGrpSpPr>
          <p:cNvPr id="315" name="Google Shape;315;p36"/>
          <p:cNvGrpSpPr/>
          <p:nvPr/>
        </p:nvGrpSpPr>
        <p:grpSpPr>
          <a:xfrm>
            <a:off x="5539025" y="2221957"/>
            <a:ext cx="1409400" cy="800493"/>
            <a:chOff x="5539025" y="2221957"/>
            <a:chExt cx="1409400" cy="800493"/>
          </a:xfrm>
        </p:grpSpPr>
        <p:pic>
          <p:nvPicPr>
            <p:cNvPr id="316" name="Google Shape;316;p36"/>
            <p:cNvPicPr preferRelativeResize="0"/>
            <p:nvPr/>
          </p:nvPicPr>
          <p:blipFill>
            <a:blip r:embed="rId5">
              <a:alphaModFix/>
            </a:blip>
            <a:stretch>
              <a:fillRect/>
            </a:stretch>
          </p:blipFill>
          <p:spPr>
            <a:xfrm>
              <a:off x="5953501" y="2221957"/>
              <a:ext cx="548638" cy="548638"/>
            </a:xfrm>
            <a:prstGeom prst="rect">
              <a:avLst/>
            </a:prstGeom>
            <a:noFill/>
            <a:ln>
              <a:noFill/>
            </a:ln>
          </p:spPr>
        </p:pic>
        <p:sp>
          <p:nvSpPr>
            <p:cNvPr id="317" name="Google Shape;317;p36"/>
            <p:cNvSpPr txBox="1"/>
            <p:nvPr/>
          </p:nvSpPr>
          <p:spPr>
            <a:xfrm>
              <a:off x="5539025" y="2796250"/>
              <a:ext cx="1409400" cy="22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latin typeface="Lato"/>
                  <a:ea typeface="Lato"/>
                  <a:cs typeface="Lato"/>
                  <a:sym typeface="Lato"/>
                </a:rPr>
                <a:t>Vembu BDR Backup</a:t>
              </a:r>
              <a:endParaRPr sz="800">
                <a:latin typeface="Lato"/>
                <a:ea typeface="Lato"/>
                <a:cs typeface="Lato"/>
                <a:sym typeface="Lato"/>
              </a:endParaRPr>
            </a:p>
            <a:p>
              <a:pPr indent="0" lvl="0" marL="0" rtl="0" algn="ctr">
                <a:lnSpc>
                  <a:spcPct val="115000"/>
                </a:lnSpc>
                <a:spcBef>
                  <a:spcPts val="0"/>
                </a:spcBef>
                <a:spcAft>
                  <a:spcPts val="0"/>
                </a:spcAft>
                <a:buNone/>
              </a:pPr>
              <a:r>
                <a:rPr lang="en" sz="800">
                  <a:latin typeface="Lato"/>
                  <a:ea typeface="Lato"/>
                  <a:cs typeface="Lato"/>
                  <a:sym typeface="Lato"/>
                </a:rPr>
                <a:t>Server </a:t>
              </a:r>
              <a:endParaRPr sz="800">
                <a:latin typeface="Lato"/>
                <a:ea typeface="Lato"/>
                <a:cs typeface="Lato"/>
                <a:sym typeface="Lato"/>
              </a:endParaRPr>
            </a:p>
          </p:txBody>
        </p:sp>
      </p:grpSp>
      <p:grpSp>
        <p:nvGrpSpPr>
          <p:cNvPr id="318" name="Google Shape;318;p36"/>
          <p:cNvGrpSpPr/>
          <p:nvPr/>
        </p:nvGrpSpPr>
        <p:grpSpPr>
          <a:xfrm>
            <a:off x="6832560" y="1486649"/>
            <a:ext cx="1072800" cy="728282"/>
            <a:chOff x="6832560" y="1486649"/>
            <a:chExt cx="1072800" cy="728282"/>
          </a:xfrm>
        </p:grpSpPr>
        <p:sp>
          <p:nvSpPr>
            <p:cNvPr id="319" name="Google Shape;319;p36"/>
            <p:cNvSpPr txBox="1"/>
            <p:nvPr/>
          </p:nvSpPr>
          <p:spPr>
            <a:xfrm>
              <a:off x="6832560" y="1988731"/>
              <a:ext cx="1072800" cy="22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latin typeface="Lato"/>
                  <a:ea typeface="Lato"/>
                  <a:cs typeface="Lato"/>
                  <a:sym typeface="Lato"/>
                </a:rPr>
                <a:t>Vembu Offsite DR</a:t>
              </a:r>
              <a:endParaRPr sz="800">
                <a:latin typeface="Lato"/>
                <a:ea typeface="Lato"/>
                <a:cs typeface="Lato"/>
                <a:sym typeface="Lato"/>
              </a:endParaRPr>
            </a:p>
            <a:p>
              <a:pPr indent="0" lvl="0" marL="0" rtl="0" algn="ctr">
                <a:lnSpc>
                  <a:spcPct val="115000"/>
                </a:lnSpc>
                <a:spcBef>
                  <a:spcPts val="0"/>
                </a:spcBef>
                <a:spcAft>
                  <a:spcPts val="0"/>
                </a:spcAft>
                <a:buNone/>
              </a:pPr>
              <a:r>
                <a:rPr lang="en" sz="800">
                  <a:latin typeface="Lato"/>
                  <a:ea typeface="Lato"/>
                  <a:cs typeface="Lato"/>
                  <a:sym typeface="Lato"/>
                </a:rPr>
                <a:t>Server</a:t>
              </a:r>
              <a:endParaRPr sz="800">
                <a:latin typeface="Lato"/>
                <a:ea typeface="Lato"/>
                <a:cs typeface="Lato"/>
                <a:sym typeface="Lato"/>
              </a:endParaRPr>
            </a:p>
          </p:txBody>
        </p:sp>
        <p:pic>
          <p:nvPicPr>
            <p:cNvPr id="320" name="Google Shape;320;p36"/>
            <p:cNvPicPr preferRelativeResize="0"/>
            <p:nvPr/>
          </p:nvPicPr>
          <p:blipFill>
            <a:blip r:embed="rId6">
              <a:alphaModFix/>
            </a:blip>
            <a:stretch>
              <a:fillRect/>
            </a:stretch>
          </p:blipFill>
          <p:spPr>
            <a:xfrm>
              <a:off x="7094641" y="1486649"/>
              <a:ext cx="548638" cy="548637"/>
            </a:xfrm>
            <a:prstGeom prst="rect">
              <a:avLst/>
            </a:prstGeom>
            <a:noFill/>
            <a:ln>
              <a:noFill/>
            </a:ln>
          </p:spPr>
        </p:pic>
      </p:grpSp>
      <p:grpSp>
        <p:nvGrpSpPr>
          <p:cNvPr id="321" name="Google Shape;321;p36"/>
          <p:cNvGrpSpPr/>
          <p:nvPr/>
        </p:nvGrpSpPr>
        <p:grpSpPr>
          <a:xfrm>
            <a:off x="6193620" y="1755575"/>
            <a:ext cx="68400" cy="399600"/>
            <a:chOff x="7262256" y="2078625"/>
            <a:chExt cx="68400" cy="399600"/>
          </a:xfrm>
        </p:grpSpPr>
        <p:cxnSp>
          <p:nvCxnSpPr>
            <p:cNvPr id="322" name="Google Shape;322;p36"/>
            <p:cNvCxnSpPr>
              <a:stCxn id="323" idx="4"/>
              <a:endCxn id="324" idx="0"/>
            </p:cNvCxnSpPr>
            <p:nvPr/>
          </p:nvCxnSpPr>
          <p:spPr>
            <a:xfrm flipH="1" rot="10800000">
              <a:off x="7296484" y="2078625"/>
              <a:ext cx="300" cy="399600"/>
            </a:xfrm>
            <a:prstGeom prst="straightConnector1">
              <a:avLst/>
            </a:prstGeom>
            <a:noFill/>
            <a:ln cap="flat" cmpd="sng" w="9525">
              <a:solidFill>
                <a:srgbClr val="CCCCCC"/>
              </a:solidFill>
              <a:prstDash val="solid"/>
              <a:round/>
              <a:headEnd len="med" w="med" type="none"/>
              <a:tailEnd len="med" w="med" type="none"/>
            </a:ln>
          </p:spPr>
        </p:cxnSp>
        <p:sp>
          <p:nvSpPr>
            <p:cNvPr id="324" name="Google Shape;324;p36"/>
            <p:cNvSpPr/>
            <p:nvPr/>
          </p:nvSpPr>
          <p:spPr>
            <a:xfrm>
              <a:off x="7262256" y="2078625"/>
              <a:ext cx="68400" cy="62100"/>
            </a:xfrm>
            <a:prstGeom prst="triangle">
              <a:avLst>
                <a:gd fmla="val 50479"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 name="Google Shape;325;p36"/>
          <p:cNvGrpSpPr/>
          <p:nvPr/>
        </p:nvGrpSpPr>
        <p:grpSpPr>
          <a:xfrm>
            <a:off x="5691420" y="931983"/>
            <a:ext cx="1072800" cy="778973"/>
            <a:chOff x="5691420" y="931983"/>
            <a:chExt cx="1072800" cy="778973"/>
          </a:xfrm>
        </p:grpSpPr>
        <p:pic>
          <p:nvPicPr>
            <p:cNvPr id="326" name="Google Shape;326;p36"/>
            <p:cNvPicPr preferRelativeResize="0"/>
            <p:nvPr/>
          </p:nvPicPr>
          <p:blipFill>
            <a:blip r:embed="rId7">
              <a:alphaModFix/>
            </a:blip>
            <a:stretch>
              <a:fillRect/>
            </a:stretch>
          </p:blipFill>
          <p:spPr>
            <a:xfrm>
              <a:off x="5953501" y="931983"/>
              <a:ext cx="548638" cy="548638"/>
            </a:xfrm>
            <a:prstGeom prst="rect">
              <a:avLst/>
            </a:prstGeom>
            <a:noFill/>
            <a:ln>
              <a:noFill/>
            </a:ln>
          </p:spPr>
        </p:pic>
        <p:sp>
          <p:nvSpPr>
            <p:cNvPr id="327" name="Google Shape;327;p36"/>
            <p:cNvSpPr txBox="1"/>
            <p:nvPr/>
          </p:nvSpPr>
          <p:spPr>
            <a:xfrm>
              <a:off x="5691420" y="1484756"/>
              <a:ext cx="1072800" cy="22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latin typeface="Lato"/>
                  <a:ea typeface="Lato"/>
                  <a:cs typeface="Lato"/>
                  <a:sym typeface="Lato"/>
                </a:rPr>
                <a:t>Vembu Portal</a:t>
              </a:r>
              <a:endParaRPr sz="800">
                <a:latin typeface="Lato"/>
                <a:ea typeface="Lato"/>
                <a:cs typeface="Lato"/>
                <a:sym typeface="Lato"/>
              </a:endParaRPr>
            </a:p>
            <a:p>
              <a:pPr indent="0" lvl="0" marL="0" rtl="0" algn="ctr">
                <a:lnSpc>
                  <a:spcPct val="115000"/>
                </a:lnSpc>
                <a:spcBef>
                  <a:spcPts val="0"/>
                </a:spcBef>
                <a:spcAft>
                  <a:spcPts val="0"/>
                </a:spcAft>
                <a:buNone/>
              </a:pPr>
              <a:r>
                <a:rPr i="1" lang="en" sz="800">
                  <a:latin typeface="Lato"/>
                  <a:ea typeface="Lato"/>
                  <a:cs typeface="Lato"/>
                  <a:sym typeface="Lato"/>
                </a:rPr>
                <a:t>(For Licensing)</a:t>
              </a:r>
              <a:endParaRPr i="1" sz="800">
                <a:latin typeface="Lato"/>
                <a:ea typeface="Lato"/>
                <a:cs typeface="Lato"/>
                <a:sym typeface="Lato"/>
              </a:endParaRPr>
            </a:p>
          </p:txBody>
        </p:sp>
      </p:grpSp>
      <p:grpSp>
        <p:nvGrpSpPr>
          <p:cNvPr id="328" name="Google Shape;328;p36"/>
          <p:cNvGrpSpPr/>
          <p:nvPr/>
        </p:nvGrpSpPr>
        <p:grpSpPr>
          <a:xfrm>
            <a:off x="5217275" y="1895223"/>
            <a:ext cx="450600" cy="1476104"/>
            <a:chOff x="5217275" y="1930650"/>
            <a:chExt cx="450600" cy="1720200"/>
          </a:xfrm>
        </p:grpSpPr>
        <p:sp>
          <p:nvSpPr>
            <p:cNvPr id="329" name="Google Shape;329;p36"/>
            <p:cNvSpPr/>
            <p:nvPr/>
          </p:nvSpPr>
          <p:spPr>
            <a:xfrm rot="5400000">
              <a:off x="4582475" y="2565450"/>
              <a:ext cx="1720200" cy="4506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nvGrpSpPr>
            <p:cNvPr id="330" name="Google Shape;330;p36"/>
            <p:cNvGrpSpPr/>
            <p:nvPr/>
          </p:nvGrpSpPr>
          <p:grpSpPr>
            <a:xfrm>
              <a:off x="5513058" y="2619035"/>
              <a:ext cx="81407" cy="343430"/>
              <a:chOff x="5589258" y="2391710"/>
              <a:chExt cx="81407" cy="343430"/>
            </a:xfrm>
          </p:grpSpPr>
          <p:cxnSp>
            <p:nvCxnSpPr>
              <p:cNvPr id="331" name="Google Shape;331;p36"/>
              <p:cNvCxnSpPr/>
              <p:nvPr/>
            </p:nvCxnSpPr>
            <p:spPr>
              <a:xfrm>
                <a:off x="5589258" y="2391710"/>
                <a:ext cx="81000" cy="172800"/>
              </a:xfrm>
              <a:prstGeom prst="straightConnector1">
                <a:avLst/>
              </a:prstGeom>
              <a:noFill/>
              <a:ln cap="flat" cmpd="sng" w="9525">
                <a:solidFill>
                  <a:srgbClr val="D9D9D9"/>
                </a:solidFill>
                <a:prstDash val="solid"/>
                <a:round/>
                <a:headEnd len="med" w="med" type="none"/>
                <a:tailEnd len="med" w="med" type="none"/>
              </a:ln>
            </p:spPr>
          </p:cxnSp>
          <p:cxnSp>
            <p:nvCxnSpPr>
              <p:cNvPr id="332" name="Google Shape;332;p36"/>
              <p:cNvCxnSpPr/>
              <p:nvPr/>
            </p:nvCxnSpPr>
            <p:spPr>
              <a:xfrm flipH="1" rot="10800000">
                <a:off x="5589666" y="2562340"/>
                <a:ext cx="81000" cy="172800"/>
              </a:xfrm>
              <a:prstGeom prst="straightConnector1">
                <a:avLst/>
              </a:prstGeom>
              <a:noFill/>
              <a:ln cap="flat" cmpd="sng" w="9525">
                <a:solidFill>
                  <a:srgbClr val="D9D9D9"/>
                </a:solidFill>
                <a:prstDash val="solid"/>
                <a:round/>
                <a:headEnd len="med" w="med" type="none"/>
                <a:tailEnd len="med" w="med" type="none"/>
              </a:ln>
            </p:spPr>
          </p:cxnSp>
        </p:grpSp>
      </p:grpSp>
      <p:grpSp>
        <p:nvGrpSpPr>
          <p:cNvPr id="333" name="Google Shape;333;p36"/>
          <p:cNvGrpSpPr/>
          <p:nvPr/>
        </p:nvGrpSpPr>
        <p:grpSpPr>
          <a:xfrm>
            <a:off x="6663750" y="2289766"/>
            <a:ext cx="747986" cy="683855"/>
            <a:chOff x="7044750" y="2289766"/>
            <a:chExt cx="747986" cy="683855"/>
          </a:xfrm>
        </p:grpSpPr>
        <p:cxnSp>
          <p:nvCxnSpPr>
            <p:cNvPr id="334" name="Google Shape;334;p36"/>
            <p:cNvCxnSpPr/>
            <p:nvPr/>
          </p:nvCxnSpPr>
          <p:spPr>
            <a:xfrm>
              <a:off x="7044750" y="2631700"/>
              <a:ext cx="712200" cy="0"/>
            </a:xfrm>
            <a:prstGeom prst="straightConnector1">
              <a:avLst/>
            </a:prstGeom>
            <a:noFill/>
            <a:ln cap="flat" cmpd="sng" w="9525">
              <a:solidFill>
                <a:srgbClr val="CCCCCC"/>
              </a:solidFill>
              <a:prstDash val="solid"/>
              <a:round/>
              <a:headEnd len="med" w="med" type="none"/>
              <a:tailEnd len="med" w="med" type="none"/>
            </a:ln>
          </p:spPr>
        </p:cxnSp>
        <p:cxnSp>
          <p:nvCxnSpPr>
            <p:cNvPr id="335" name="Google Shape;335;p36"/>
            <p:cNvCxnSpPr/>
            <p:nvPr/>
          </p:nvCxnSpPr>
          <p:spPr>
            <a:xfrm rot="10800000">
              <a:off x="7758536" y="2326294"/>
              <a:ext cx="0" cy="610800"/>
            </a:xfrm>
            <a:prstGeom prst="straightConnector1">
              <a:avLst/>
            </a:prstGeom>
            <a:noFill/>
            <a:ln cap="flat" cmpd="sng" w="9525">
              <a:solidFill>
                <a:srgbClr val="CCCCCC"/>
              </a:solidFill>
              <a:prstDash val="solid"/>
              <a:round/>
              <a:headEnd len="med" w="med" type="none"/>
              <a:tailEnd len="med" w="med" type="none"/>
            </a:ln>
          </p:spPr>
        </p:cxnSp>
        <p:grpSp>
          <p:nvGrpSpPr>
            <p:cNvPr id="336" name="Google Shape;336;p36"/>
            <p:cNvGrpSpPr/>
            <p:nvPr/>
          </p:nvGrpSpPr>
          <p:grpSpPr>
            <a:xfrm>
              <a:off x="7724336" y="2289766"/>
              <a:ext cx="68400" cy="683855"/>
              <a:chOff x="7714201" y="2330494"/>
              <a:chExt cx="68400" cy="683855"/>
            </a:xfrm>
          </p:grpSpPr>
          <p:sp>
            <p:nvSpPr>
              <p:cNvPr id="337" name="Google Shape;337;p36"/>
              <p:cNvSpPr/>
              <p:nvPr/>
            </p:nvSpPr>
            <p:spPr>
              <a:xfrm rot="10800000">
                <a:off x="7714201" y="2952249"/>
                <a:ext cx="68400" cy="62100"/>
              </a:xfrm>
              <a:prstGeom prst="triangle">
                <a:avLst>
                  <a:gd fmla="val 50479"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6"/>
              <p:cNvSpPr/>
              <p:nvPr/>
            </p:nvSpPr>
            <p:spPr>
              <a:xfrm>
                <a:off x="7714201" y="2330494"/>
                <a:ext cx="68400" cy="62100"/>
              </a:xfrm>
              <a:prstGeom prst="triangle">
                <a:avLst>
                  <a:gd fmla="val 50479"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9" name="Google Shape;339;p36"/>
            <p:cNvSpPr/>
            <p:nvPr/>
          </p:nvSpPr>
          <p:spPr>
            <a:xfrm>
              <a:off x="7730802" y="2606494"/>
              <a:ext cx="50400" cy="50400"/>
            </a:xfrm>
            <a:prstGeom prst="ellipse">
              <a:avLst/>
            </a:prstGeom>
            <a:solidFill>
              <a:srgbClr val="FFFFF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 name="Google Shape;340;p36"/>
          <p:cNvSpPr txBox="1"/>
          <p:nvPr/>
        </p:nvSpPr>
        <p:spPr>
          <a:xfrm>
            <a:off x="3457591" y="453696"/>
            <a:ext cx="1745100" cy="22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latin typeface="Lato"/>
                <a:ea typeface="Lato"/>
                <a:cs typeface="Lato"/>
                <a:sym typeface="Lato"/>
              </a:rPr>
              <a:t>Image Level Backup</a:t>
            </a:r>
            <a:endParaRPr sz="800">
              <a:latin typeface="Lato"/>
              <a:ea typeface="Lato"/>
              <a:cs typeface="Lato"/>
              <a:sym typeface="Lato"/>
            </a:endParaRPr>
          </a:p>
        </p:txBody>
      </p:sp>
      <p:grpSp>
        <p:nvGrpSpPr>
          <p:cNvPr id="341" name="Google Shape;341;p36"/>
          <p:cNvGrpSpPr/>
          <p:nvPr/>
        </p:nvGrpSpPr>
        <p:grpSpPr>
          <a:xfrm rot="-5400000">
            <a:off x="4252356" y="756897"/>
            <a:ext cx="155100" cy="68400"/>
            <a:chOff x="6209625" y="2647750"/>
            <a:chExt cx="155100" cy="68400"/>
          </a:xfrm>
        </p:grpSpPr>
        <p:cxnSp>
          <p:nvCxnSpPr>
            <p:cNvPr id="342" name="Google Shape;342;p36"/>
            <p:cNvCxnSpPr>
              <a:endCxn id="343" idx="3"/>
            </p:cNvCxnSpPr>
            <p:nvPr/>
          </p:nvCxnSpPr>
          <p:spPr>
            <a:xfrm rot="10800000">
              <a:off x="6256125" y="2635778"/>
              <a:ext cx="0" cy="93000"/>
            </a:xfrm>
            <a:prstGeom prst="straightConnector1">
              <a:avLst/>
            </a:prstGeom>
            <a:noFill/>
            <a:ln cap="flat" cmpd="sng" w="9525">
              <a:solidFill>
                <a:schemeClr val="dk2"/>
              </a:solidFill>
              <a:prstDash val="dot"/>
              <a:round/>
              <a:headEnd len="med" w="med" type="none"/>
              <a:tailEnd len="med" w="med" type="none"/>
            </a:ln>
          </p:spPr>
        </p:cxnSp>
        <p:sp>
          <p:nvSpPr>
            <p:cNvPr id="343" name="Google Shape;343;p36"/>
            <p:cNvSpPr/>
            <p:nvPr/>
          </p:nvSpPr>
          <p:spPr>
            <a:xfrm rot="5400000">
              <a:off x="6299475" y="2650900"/>
              <a:ext cx="68400" cy="62100"/>
            </a:xfrm>
            <a:prstGeom prst="triangle">
              <a:avLst>
                <a:gd fmla="val 50479"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4" name="Google Shape;344;p36"/>
          <p:cNvSpPr/>
          <p:nvPr/>
        </p:nvSpPr>
        <p:spPr>
          <a:xfrm>
            <a:off x="3376675" y="886800"/>
            <a:ext cx="1899600" cy="37416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6"/>
          <p:cNvSpPr/>
          <p:nvPr/>
        </p:nvSpPr>
        <p:spPr>
          <a:xfrm>
            <a:off x="3374225" y="886800"/>
            <a:ext cx="1899600" cy="26730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6"/>
          <p:cNvSpPr txBox="1"/>
          <p:nvPr/>
        </p:nvSpPr>
        <p:spPr>
          <a:xfrm>
            <a:off x="3451475" y="2134451"/>
            <a:ext cx="1745100" cy="15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Lato"/>
                <a:ea typeface="Lato"/>
                <a:cs typeface="Lato"/>
                <a:sym typeface="Lato"/>
              </a:rPr>
              <a:t>Windows Server &amp; Workstations</a:t>
            </a:r>
            <a:endParaRPr sz="700">
              <a:latin typeface="Lato"/>
              <a:ea typeface="Lato"/>
              <a:cs typeface="Lato"/>
              <a:sym typeface="Lato"/>
            </a:endParaRPr>
          </a:p>
        </p:txBody>
      </p:sp>
      <p:sp>
        <p:nvSpPr>
          <p:cNvPr id="347" name="Google Shape;347;p36"/>
          <p:cNvSpPr txBox="1"/>
          <p:nvPr/>
        </p:nvSpPr>
        <p:spPr>
          <a:xfrm>
            <a:off x="3412526" y="4352502"/>
            <a:ext cx="1826400" cy="22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Lato"/>
                <a:ea typeface="Lato"/>
                <a:cs typeface="Lato"/>
                <a:sym typeface="Lato"/>
              </a:rPr>
              <a:t>File Servers/ Endpoints/Applications</a:t>
            </a:r>
            <a:endParaRPr sz="700">
              <a:latin typeface="Lato"/>
              <a:ea typeface="Lato"/>
              <a:cs typeface="Lato"/>
              <a:sym typeface="Lato"/>
            </a:endParaRPr>
          </a:p>
        </p:txBody>
      </p:sp>
      <p:cxnSp>
        <p:nvCxnSpPr>
          <p:cNvPr id="348" name="Google Shape;348;p36"/>
          <p:cNvCxnSpPr/>
          <p:nvPr/>
        </p:nvCxnSpPr>
        <p:spPr>
          <a:xfrm>
            <a:off x="3383500" y="2340862"/>
            <a:ext cx="1893300" cy="0"/>
          </a:xfrm>
          <a:prstGeom prst="straightConnector1">
            <a:avLst/>
          </a:prstGeom>
          <a:noFill/>
          <a:ln cap="flat" cmpd="sng" w="9525">
            <a:solidFill>
              <a:srgbClr val="EFEFEF"/>
            </a:solidFill>
            <a:prstDash val="solid"/>
            <a:round/>
            <a:headEnd len="med" w="med" type="none"/>
            <a:tailEnd len="med" w="med" type="none"/>
          </a:ln>
        </p:spPr>
      </p:cxnSp>
      <p:grpSp>
        <p:nvGrpSpPr>
          <p:cNvPr id="349" name="Google Shape;349;p36"/>
          <p:cNvGrpSpPr/>
          <p:nvPr/>
        </p:nvGrpSpPr>
        <p:grpSpPr>
          <a:xfrm>
            <a:off x="3496125" y="1642956"/>
            <a:ext cx="1605524" cy="481375"/>
            <a:chOff x="3496125" y="1678675"/>
            <a:chExt cx="1605524" cy="481375"/>
          </a:xfrm>
        </p:grpSpPr>
        <p:pic>
          <p:nvPicPr>
            <p:cNvPr id="350" name="Google Shape;350;p36"/>
            <p:cNvPicPr preferRelativeResize="0"/>
            <p:nvPr/>
          </p:nvPicPr>
          <p:blipFill>
            <a:blip r:embed="rId8">
              <a:alphaModFix/>
            </a:blip>
            <a:stretch>
              <a:fillRect/>
            </a:stretch>
          </p:blipFill>
          <p:spPr>
            <a:xfrm>
              <a:off x="3496125" y="1678675"/>
              <a:ext cx="481363" cy="481375"/>
            </a:xfrm>
            <a:prstGeom prst="rect">
              <a:avLst/>
            </a:prstGeom>
            <a:noFill/>
            <a:ln>
              <a:noFill/>
            </a:ln>
          </p:spPr>
        </p:pic>
        <p:pic>
          <p:nvPicPr>
            <p:cNvPr id="351" name="Google Shape;351;p36"/>
            <p:cNvPicPr preferRelativeResize="0"/>
            <p:nvPr/>
          </p:nvPicPr>
          <p:blipFill>
            <a:blip r:embed="rId9">
              <a:alphaModFix/>
            </a:blip>
            <a:stretch>
              <a:fillRect/>
            </a:stretch>
          </p:blipFill>
          <p:spPr>
            <a:xfrm>
              <a:off x="4620287" y="1678675"/>
              <a:ext cx="481363" cy="481375"/>
            </a:xfrm>
            <a:prstGeom prst="rect">
              <a:avLst/>
            </a:prstGeom>
            <a:noFill/>
            <a:ln>
              <a:noFill/>
            </a:ln>
          </p:spPr>
        </p:pic>
        <p:pic>
          <p:nvPicPr>
            <p:cNvPr id="352" name="Google Shape;352;p36"/>
            <p:cNvPicPr preferRelativeResize="0"/>
            <p:nvPr/>
          </p:nvPicPr>
          <p:blipFill>
            <a:blip r:embed="rId10">
              <a:alphaModFix/>
            </a:blip>
            <a:stretch>
              <a:fillRect/>
            </a:stretch>
          </p:blipFill>
          <p:spPr>
            <a:xfrm>
              <a:off x="4058206" y="1678675"/>
              <a:ext cx="481363" cy="481375"/>
            </a:xfrm>
            <a:prstGeom prst="rect">
              <a:avLst/>
            </a:prstGeom>
            <a:noFill/>
            <a:ln>
              <a:noFill/>
            </a:ln>
          </p:spPr>
        </p:pic>
      </p:grpSp>
      <p:cxnSp>
        <p:nvCxnSpPr>
          <p:cNvPr id="353" name="Google Shape;353;p36"/>
          <p:cNvCxnSpPr/>
          <p:nvPr/>
        </p:nvCxnSpPr>
        <p:spPr>
          <a:xfrm>
            <a:off x="3374225" y="1627847"/>
            <a:ext cx="1893300" cy="0"/>
          </a:xfrm>
          <a:prstGeom prst="straightConnector1">
            <a:avLst/>
          </a:prstGeom>
          <a:noFill/>
          <a:ln cap="flat" cmpd="sng" w="9525">
            <a:solidFill>
              <a:srgbClr val="EFEFEF"/>
            </a:solidFill>
            <a:prstDash val="solid"/>
            <a:round/>
            <a:headEnd len="med" w="med" type="none"/>
            <a:tailEnd len="med" w="med" type="none"/>
          </a:ln>
        </p:spPr>
      </p:cxnSp>
      <p:pic>
        <p:nvPicPr>
          <p:cNvPr id="354" name="Google Shape;354;p36"/>
          <p:cNvPicPr preferRelativeResize="0"/>
          <p:nvPr/>
        </p:nvPicPr>
        <p:blipFill>
          <a:blip r:embed="rId11">
            <a:alphaModFix/>
          </a:blip>
          <a:stretch>
            <a:fillRect/>
          </a:stretch>
        </p:blipFill>
        <p:spPr>
          <a:xfrm>
            <a:off x="4510798" y="887651"/>
            <a:ext cx="552075" cy="552075"/>
          </a:xfrm>
          <a:prstGeom prst="rect">
            <a:avLst/>
          </a:prstGeom>
          <a:noFill/>
          <a:ln>
            <a:noFill/>
          </a:ln>
        </p:spPr>
      </p:pic>
      <p:sp>
        <p:nvSpPr>
          <p:cNvPr id="355" name="Google Shape;355;p36"/>
          <p:cNvSpPr txBox="1"/>
          <p:nvPr/>
        </p:nvSpPr>
        <p:spPr>
          <a:xfrm>
            <a:off x="4471235" y="1364119"/>
            <a:ext cx="631200" cy="22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latin typeface="Lato"/>
                <a:ea typeface="Lato"/>
                <a:cs typeface="Lato"/>
                <a:sym typeface="Lato"/>
              </a:rPr>
              <a:t>Hyper-V</a:t>
            </a:r>
            <a:endParaRPr sz="800">
              <a:latin typeface="Lato"/>
              <a:ea typeface="Lato"/>
              <a:cs typeface="Lato"/>
              <a:sym typeface="Lato"/>
            </a:endParaRPr>
          </a:p>
        </p:txBody>
      </p:sp>
      <p:pic>
        <p:nvPicPr>
          <p:cNvPr id="356" name="Google Shape;356;p36"/>
          <p:cNvPicPr preferRelativeResize="0"/>
          <p:nvPr/>
        </p:nvPicPr>
        <p:blipFill>
          <a:blip r:embed="rId12">
            <a:alphaModFix/>
          </a:blip>
          <a:stretch>
            <a:fillRect/>
          </a:stretch>
        </p:blipFill>
        <p:spPr>
          <a:xfrm>
            <a:off x="3578248" y="887638"/>
            <a:ext cx="552075" cy="552100"/>
          </a:xfrm>
          <a:prstGeom prst="rect">
            <a:avLst/>
          </a:prstGeom>
          <a:noFill/>
          <a:ln>
            <a:noFill/>
          </a:ln>
        </p:spPr>
      </p:pic>
      <p:sp>
        <p:nvSpPr>
          <p:cNvPr id="357" name="Google Shape;357;p36"/>
          <p:cNvSpPr txBox="1"/>
          <p:nvPr/>
        </p:nvSpPr>
        <p:spPr>
          <a:xfrm>
            <a:off x="3538685" y="1364119"/>
            <a:ext cx="631200" cy="22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latin typeface="Lato"/>
                <a:ea typeface="Lato"/>
                <a:cs typeface="Lato"/>
                <a:sym typeface="Lato"/>
              </a:rPr>
              <a:t>VMware</a:t>
            </a:r>
            <a:endParaRPr sz="800">
              <a:latin typeface="Lato"/>
              <a:ea typeface="Lato"/>
              <a:cs typeface="Lato"/>
              <a:sym typeface="Lato"/>
            </a:endParaRPr>
          </a:p>
        </p:txBody>
      </p:sp>
      <p:cxnSp>
        <p:nvCxnSpPr>
          <p:cNvPr id="358" name="Google Shape;358;p36"/>
          <p:cNvCxnSpPr/>
          <p:nvPr/>
        </p:nvCxnSpPr>
        <p:spPr>
          <a:xfrm flipH="1" rot="10800000">
            <a:off x="4323875" y="1023204"/>
            <a:ext cx="300" cy="399600"/>
          </a:xfrm>
          <a:prstGeom prst="straightConnector1">
            <a:avLst/>
          </a:prstGeom>
          <a:noFill/>
          <a:ln cap="flat" cmpd="sng" w="9525">
            <a:solidFill>
              <a:srgbClr val="CCCCCC"/>
            </a:solidFill>
            <a:prstDash val="solid"/>
            <a:round/>
            <a:headEnd len="med" w="med" type="none"/>
            <a:tailEnd len="med" w="med" type="none"/>
          </a:ln>
        </p:spPr>
      </p:cxnSp>
      <p:pic>
        <p:nvPicPr>
          <p:cNvPr id="359" name="Google Shape;359;p36"/>
          <p:cNvPicPr preferRelativeResize="0"/>
          <p:nvPr/>
        </p:nvPicPr>
        <p:blipFill rotWithShape="1">
          <a:blip r:embed="rId13">
            <a:alphaModFix/>
          </a:blip>
          <a:srcRect b="0" l="0" r="0" t="0"/>
          <a:stretch/>
        </p:blipFill>
        <p:spPr>
          <a:xfrm>
            <a:off x="3577523" y="2742062"/>
            <a:ext cx="548637" cy="548637"/>
          </a:xfrm>
          <a:prstGeom prst="rect">
            <a:avLst/>
          </a:prstGeom>
          <a:noFill/>
          <a:ln>
            <a:noFill/>
          </a:ln>
        </p:spPr>
      </p:pic>
      <p:pic>
        <p:nvPicPr>
          <p:cNvPr id="360" name="Google Shape;360;p36"/>
          <p:cNvPicPr preferRelativeResize="0"/>
          <p:nvPr/>
        </p:nvPicPr>
        <p:blipFill rotWithShape="1">
          <a:blip r:embed="rId14">
            <a:alphaModFix/>
          </a:blip>
          <a:srcRect b="0" l="0" r="0" t="0"/>
          <a:stretch/>
        </p:blipFill>
        <p:spPr>
          <a:xfrm>
            <a:off x="4471237" y="2746737"/>
            <a:ext cx="548637" cy="548637"/>
          </a:xfrm>
          <a:prstGeom prst="rect">
            <a:avLst/>
          </a:prstGeom>
          <a:noFill/>
          <a:ln>
            <a:noFill/>
          </a:ln>
        </p:spPr>
      </p:pic>
      <p:pic>
        <p:nvPicPr>
          <p:cNvPr id="361" name="Google Shape;361;p36"/>
          <p:cNvPicPr preferRelativeResize="0"/>
          <p:nvPr/>
        </p:nvPicPr>
        <p:blipFill rotWithShape="1">
          <a:blip r:embed="rId15">
            <a:alphaModFix/>
          </a:blip>
          <a:srcRect b="0" l="0" r="0" t="0"/>
          <a:stretch/>
        </p:blipFill>
        <p:spPr>
          <a:xfrm>
            <a:off x="3584408" y="2284033"/>
            <a:ext cx="548637" cy="548637"/>
          </a:xfrm>
          <a:prstGeom prst="rect">
            <a:avLst/>
          </a:prstGeom>
          <a:noFill/>
          <a:ln>
            <a:noFill/>
          </a:ln>
        </p:spPr>
      </p:pic>
      <p:cxnSp>
        <p:nvCxnSpPr>
          <p:cNvPr id="362" name="Google Shape;362;p36"/>
          <p:cNvCxnSpPr/>
          <p:nvPr/>
        </p:nvCxnSpPr>
        <p:spPr>
          <a:xfrm>
            <a:off x="3383500" y="2773591"/>
            <a:ext cx="1893300" cy="0"/>
          </a:xfrm>
          <a:prstGeom prst="straightConnector1">
            <a:avLst/>
          </a:prstGeom>
          <a:noFill/>
          <a:ln cap="flat" cmpd="sng" w="9525">
            <a:solidFill>
              <a:srgbClr val="EFEFEF"/>
            </a:solidFill>
            <a:prstDash val="solid"/>
            <a:round/>
            <a:headEnd len="med" w="med" type="none"/>
            <a:tailEnd len="med" w="med" type="none"/>
          </a:ln>
        </p:spPr>
      </p:cxnSp>
      <p:sp>
        <p:nvSpPr>
          <p:cNvPr id="363" name="Google Shape;363;p36"/>
          <p:cNvSpPr txBox="1"/>
          <p:nvPr/>
        </p:nvSpPr>
        <p:spPr>
          <a:xfrm>
            <a:off x="4377072" y="3233021"/>
            <a:ext cx="819600" cy="22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Lato"/>
                <a:ea typeface="Lato"/>
                <a:cs typeface="Lato"/>
                <a:sym typeface="Lato"/>
              </a:rPr>
              <a:t>Google Workspace</a:t>
            </a:r>
            <a:endParaRPr sz="700">
              <a:latin typeface="Lato"/>
              <a:ea typeface="Lato"/>
              <a:cs typeface="Lato"/>
              <a:sym typeface="Lato"/>
            </a:endParaRPr>
          </a:p>
        </p:txBody>
      </p:sp>
      <p:sp>
        <p:nvSpPr>
          <p:cNvPr id="364" name="Google Shape;364;p36"/>
          <p:cNvSpPr txBox="1"/>
          <p:nvPr/>
        </p:nvSpPr>
        <p:spPr>
          <a:xfrm>
            <a:off x="3412800" y="3233021"/>
            <a:ext cx="882900" cy="22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Lato"/>
                <a:ea typeface="Lato"/>
                <a:cs typeface="Lato"/>
                <a:sym typeface="Lato"/>
              </a:rPr>
              <a:t>Microsoft 365</a:t>
            </a:r>
            <a:endParaRPr sz="700">
              <a:latin typeface="Lato"/>
              <a:ea typeface="Lato"/>
              <a:cs typeface="Lato"/>
              <a:sym typeface="Lato"/>
            </a:endParaRPr>
          </a:p>
        </p:txBody>
      </p:sp>
      <p:cxnSp>
        <p:nvCxnSpPr>
          <p:cNvPr id="365" name="Google Shape;365;p36"/>
          <p:cNvCxnSpPr/>
          <p:nvPr/>
        </p:nvCxnSpPr>
        <p:spPr>
          <a:xfrm flipH="1" rot="10800000">
            <a:off x="4333400" y="2895673"/>
            <a:ext cx="300" cy="399600"/>
          </a:xfrm>
          <a:prstGeom prst="straightConnector1">
            <a:avLst/>
          </a:prstGeom>
          <a:noFill/>
          <a:ln cap="flat" cmpd="sng" w="9525">
            <a:solidFill>
              <a:srgbClr val="CCCCCC"/>
            </a:solidFill>
            <a:prstDash val="solid"/>
            <a:round/>
            <a:headEnd len="med" w="med" type="none"/>
            <a:tailEnd len="med" w="med" type="none"/>
          </a:ln>
        </p:spPr>
      </p:cxnSp>
      <p:sp>
        <p:nvSpPr>
          <p:cNvPr id="366" name="Google Shape;366;p36"/>
          <p:cNvSpPr txBox="1"/>
          <p:nvPr/>
        </p:nvSpPr>
        <p:spPr>
          <a:xfrm>
            <a:off x="4092347" y="2449028"/>
            <a:ext cx="1099200" cy="226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700">
                <a:latin typeface="Lato"/>
                <a:ea typeface="Lato"/>
                <a:cs typeface="Lato"/>
                <a:sym typeface="Lato"/>
              </a:rPr>
              <a:t>AWS EC2 Instance</a:t>
            </a:r>
            <a:endParaRPr sz="700">
              <a:latin typeface="Lato"/>
              <a:ea typeface="Lato"/>
              <a:cs typeface="Lato"/>
              <a:sym typeface="Lato"/>
            </a:endParaRPr>
          </a:p>
        </p:txBody>
      </p:sp>
      <p:grpSp>
        <p:nvGrpSpPr>
          <p:cNvPr id="367" name="Google Shape;367;p36"/>
          <p:cNvGrpSpPr/>
          <p:nvPr/>
        </p:nvGrpSpPr>
        <p:grpSpPr>
          <a:xfrm>
            <a:off x="3412591" y="3529274"/>
            <a:ext cx="1826268" cy="923902"/>
            <a:chOff x="3341019" y="3503761"/>
            <a:chExt cx="1826268" cy="923902"/>
          </a:xfrm>
        </p:grpSpPr>
        <p:pic>
          <p:nvPicPr>
            <p:cNvPr id="368" name="Google Shape;368;p36"/>
            <p:cNvPicPr preferRelativeResize="0"/>
            <p:nvPr/>
          </p:nvPicPr>
          <p:blipFill>
            <a:blip r:embed="rId16">
              <a:alphaModFix/>
            </a:blip>
            <a:stretch>
              <a:fillRect/>
            </a:stretch>
          </p:blipFill>
          <p:spPr>
            <a:xfrm>
              <a:off x="3341019" y="3503761"/>
              <a:ext cx="548638" cy="548638"/>
            </a:xfrm>
            <a:prstGeom prst="rect">
              <a:avLst/>
            </a:prstGeom>
            <a:noFill/>
            <a:ln>
              <a:noFill/>
            </a:ln>
          </p:spPr>
        </p:pic>
        <p:pic>
          <p:nvPicPr>
            <p:cNvPr id="369" name="Google Shape;369;p36"/>
            <p:cNvPicPr preferRelativeResize="0"/>
            <p:nvPr/>
          </p:nvPicPr>
          <p:blipFill>
            <a:blip r:embed="rId17">
              <a:alphaModFix/>
            </a:blip>
            <a:stretch>
              <a:fillRect/>
            </a:stretch>
          </p:blipFill>
          <p:spPr>
            <a:xfrm>
              <a:off x="3766896" y="3503784"/>
              <a:ext cx="548638" cy="548638"/>
            </a:xfrm>
            <a:prstGeom prst="rect">
              <a:avLst/>
            </a:prstGeom>
            <a:noFill/>
            <a:ln>
              <a:noFill/>
            </a:ln>
          </p:spPr>
        </p:pic>
        <p:pic>
          <p:nvPicPr>
            <p:cNvPr id="370" name="Google Shape;370;p36"/>
            <p:cNvPicPr preferRelativeResize="0"/>
            <p:nvPr/>
          </p:nvPicPr>
          <p:blipFill>
            <a:blip r:embed="rId18">
              <a:alphaModFix/>
            </a:blip>
            <a:stretch>
              <a:fillRect/>
            </a:stretch>
          </p:blipFill>
          <p:spPr>
            <a:xfrm>
              <a:off x="4192773" y="3522198"/>
              <a:ext cx="548638" cy="548638"/>
            </a:xfrm>
            <a:prstGeom prst="rect">
              <a:avLst/>
            </a:prstGeom>
            <a:noFill/>
            <a:ln>
              <a:noFill/>
            </a:ln>
          </p:spPr>
        </p:pic>
        <p:pic>
          <p:nvPicPr>
            <p:cNvPr id="371" name="Google Shape;371;p36"/>
            <p:cNvPicPr preferRelativeResize="0"/>
            <p:nvPr/>
          </p:nvPicPr>
          <p:blipFill>
            <a:blip r:embed="rId19">
              <a:alphaModFix/>
            </a:blip>
            <a:stretch>
              <a:fillRect/>
            </a:stretch>
          </p:blipFill>
          <p:spPr>
            <a:xfrm>
              <a:off x="4618650" y="3879025"/>
              <a:ext cx="548638" cy="548638"/>
            </a:xfrm>
            <a:prstGeom prst="rect">
              <a:avLst/>
            </a:prstGeom>
            <a:noFill/>
            <a:ln>
              <a:noFill/>
            </a:ln>
          </p:spPr>
        </p:pic>
        <p:pic>
          <p:nvPicPr>
            <p:cNvPr id="372" name="Google Shape;372;p36"/>
            <p:cNvPicPr preferRelativeResize="0"/>
            <p:nvPr/>
          </p:nvPicPr>
          <p:blipFill>
            <a:blip r:embed="rId20">
              <a:alphaModFix/>
            </a:blip>
            <a:stretch>
              <a:fillRect/>
            </a:stretch>
          </p:blipFill>
          <p:spPr>
            <a:xfrm>
              <a:off x="4618650" y="3503772"/>
              <a:ext cx="548638" cy="548638"/>
            </a:xfrm>
            <a:prstGeom prst="rect">
              <a:avLst/>
            </a:prstGeom>
            <a:noFill/>
            <a:ln>
              <a:noFill/>
            </a:ln>
          </p:spPr>
        </p:pic>
        <p:pic>
          <p:nvPicPr>
            <p:cNvPr id="373" name="Google Shape;373;p36"/>
            <p:cNvPicPr preferRelativeResize="0"/>
            <p:nvPr/>
          </p:nvPicPr>
          <p:blipFill>
            <a:blip r:embed="rId21">
              <a:alphaModFix/>
            </a:blip>
            <a:stretch>
              <a:fillRect/>
            </a:stretch>
          </p:blipFill>
          <p:spPr>
            <a:xfrm>
              <a:off x="3766896" y="3879025"/>
              <a:ext cx="548638" cy="548638"/>
            </a:xfrm>
            <a:prstGeom prst="rect">
              <a:avLst/>
            </a:prstGeom>
            <a:noFill/>
            <a:ln>
              <a:noFill/>
            </a:ln>
          </p:spPr>
        </p:pic>
        <p:pic>
          <p:nvPicPr>
            <p:cNvPr id="374" name="Google Shape;374;p36"/>
            <p:cNvPicPr preferRelativeResize="0"/>
            <p:nvPr/>
          </p:nvPicPr>
          <p:blipFill>
            <a:blip r:embed="rId22">
              <a:alphaModFix/>
            </a:blip>
            <a:stretch>
              <a:fillRect/>
            </a:stretch>
          </p:blipFill>
          <p:spPr>
            <a:xfrm>
              <a:off x="4192773" y="3879025"/>
              <a:ext cx="548638" cy="548638"/>
            </a:xfrm>
            <a:prstGeom prst="rect">
              <a:avLst/>
            </a:prstGeom>
            <a:noFill/>
            <a:ln>
              <a:noFill/>
            </a:ln>
          </p:spPr>
        </p:pic>
        <p:pic>
          <p:nvPicPr>
            <p:cNvPr id="375" name="Google Shape;375;p36"/>
            <p:cNvPicPr preferRelativeResize="0"/>
            <p:nvPr/>
          </p:nvPicPr>
          <p:blipFill rotWithShape="1">
            <a:blip r:embed="rId23">
              <a:alphaModFix/>
            </a:blip>
            <a:srcRect b="0" l="0" r="0" t="0"/>
            <a:stretch/>
          </p:blipFill>
          <p:spPr>
            <a:xfrm>
              <a:off x="3341019" y="3879025"/>
              <a:ext cx="548637" cy="548637"/>
            </a:xfrm>
            <a:prstGeom prst="rect">
              <a:avLst/>
            </a:prstGeom>
            <a:noFill/>
            <a:ln>
              <a:noFill/>
            </a:ln>
          </p:spPr>
        </p:pic>
      </p:grpSp>
      <p:sp>
        <p:nvSpPr>
          <p:cNvPr id="376" name="Google Shape;376;p36"/>
          <p:cNvSpPr/>
          <p:nvPr/>
        </p:nvSpPr>
        <p:spPr>
          <a:xfrm>
            <a:off x="3374225" y="3577950"/>
            <a:ext cx="1899600" cy="1063500"/>
          </a:xfrm>
          <a:prstGeom prst="rect">
            <a:avLst/>
          </a:prstGeom>
          <a:noFill/>
          <a:ln cap="flat" cmpd="sng" w="9525">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37"/>
          <p:cNvPicPr preferRelativeResize="0"/>
          <p:nvPr/>
        </p:nvPicPr>
        <p:blipFill>
          <a:blip r:embed="rId3">
            <a:alphaModFix/>
          </a:blip>
          <a:stretch>
            <a:fillRect/>
          </a:stretch>
        </p:blipFill>
        <p:spPr>
          <a:xfrm>
            <a:off x="0" y="0"/>
            <a:ext cx="9144005" cy="5143151"/>
          </a:xfrm>
          <a:prstGeom prst="rect">
            <a:avLst/>
          </a:prstGeom>
          <a:noFill/>
          <a:ln>
            <a:noFill/>
          </a:ln>
        </p:spPr>
      </p:pic>
      <p:sp>
        <p:nvSpPr>
          <p:cNvPr id="382" name="Google Shape;382;p37"/>
          <p:cNvSpPr txBox="1"/>
          <p:nvPr/>
        </p:nvSpPr>
        <p:spPr>
          <a:xfrm>
            <a:off x="2238453" y="2142276"/>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BDR Suite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Key features</a:t>
            </a:r>
            <a:endParaRPr sz="3600">
              <a:solidFill>
                <a:srgbClr val="FFFFFF"/>
              </a:solidFill>
              <a:latin typeface="Lato Light"/>
              <a:ea typeface="Lato Light"/>
              <a:cs typeface="Lato Light"/>
              <a:sym typeface="La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6" name="Shape 386"/>
        <p:cNvGrpSpPr/>
        <p:nvPr/>
      </p:nvGrpSpPr>
      <p:grpSpPr>
        <a:xfrm>
          <a:off x="0" y="0"/>
          <a:ext cx="0" cy="0"/>
          <a:chOff x="0" y="0"/>
          <a:chExt cx="0" cy="0"/>
        </a:xfrm>
      </p:grpSpPr>
      <p:pic>
        <p:nvPicPr>
          <p:cNvPr id="387" name="Google Shape;387;p38"/>
          <p:cNvPicPr preferRelativeResize="0"/>
          <p:nvPr/>
        </p:nvPicPr>
        <p:blipFill>
          <a:blip r:embed="rId3">
            <a:alphaModFix/>
          </a:blip>
          <a:stretch>
            <a:fillRect/>
          </a:stretch>
        </p:blipFill>
        <p:spPr>
          <a:xfrm>
            <a:off x="0" y="0"/>
            <a:ext cx="9144000" cy="5142557"/>
          </a:xfrm>
          <a:prstGeom prst="rect">
            <a:avLst/>
          </a:prstGeom>
          <a:noFill/>
          <a:ln>
            <a:noFill/>
          </a:ln>
        </p:spPr>
      </p:pic>
      <p:sp>
        <p:nvSpPr>
          <p:cNvPr id="388" name="Google Shape;388;p38"/>
          <p:cNvSpPr/>
          <p:nvPr/>
        </p:nvSpPr>
        <p:spPr>
          <a:xfrm>
            <a:off x="150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8"/>
          <p:cNvSpPr/>
          <p:nvPr/>
        </p:nvSpPr>
        <p:spPr>
          <a:xfrm>
            <a:off x="106200" y="741625"/>
            <a:ext cx="8931600" cy="42342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0" name="Google Shape;390;p38"/>
          <p:cNvGrpSpPr/>
          <p:nvPr/>
        </p:nvGrpSpPr>
        <p:grpSpPr>
          <a:xfrm>
            <a:off x="2134950" y="4239425"/>
            <a:ext cx="4874100" cy="37500"/>
            <a:chOff x="2134950" y="4239425"/>
            <a:chExt cx="4874100" cy="37500"/>
          </a:xfrm>
        </p:grpSpPr>
        <p:cxnSp>
          <p:nvCxnSpPr>
            <p:cNvPr id="391" name="Google Shape;391;p38"/>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392" name="Google Shape;392;p38"/>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3" name="Google Shape;393;p38"/>
          <p:cNvGrpSpPr/>
          <p:nvPr/>
        </p:nvGrpSpPr>
        <p:grpSpPr>
          <a:xfrm>
            <a:off x="1008291" y="1466231"/>
            <a:ext cx="2062200" cy="836036"/>
            <a:chOff x="1164086" y="1404311"/>
            <a:chExt cx="2062200" cy="836036"/>
          </a:xfrm>
        </p:grpSpPr>
        <p:sp>
          <p:nvSpPr>
            <p:cNvPr id="394" name="Google Shape;394;p38"/>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Multi-host Backup</a:t>
              </a:r>
              <a:endParaRPr b="1" sz="900">
                <a:latin typeface="Lato"/>
                <a:ea typeface="Lato"/>
                <a:cs typeface="Lato"/>
                <a:sym typeface="Lato"/>
              </a:endParaRPr>
            </a:p>
          </p:txBody>
        </p:sp>
        <p:sp>
          <p:nvSpPr>
            <p:cNvPr id="395" name="Google Shape;395;p38"/>
            <p:cNvSpPr txBox="1"/>
            <p:nvPr/>
          </p:nvSpPr>
          <p:spPr>
            <a:xfrm>
              <a:off x="1168841" y="1648746"/>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Create a backup job with multiple-hosts and configure to run parallel thus improving backup performance.</a:t>
              </a:r>
              <a:endParaRPr sz="800">
                <a:latin typeface="Lato"/>
                <a:ea typeface="Lato"/>
                <a:cs typeface="Lato"/>
                <a:sym typeface="Lato"/>
              </a:endParaRPr>
            </a:p>
          </p:txBody>
        </p:sp>
      </p:grpSp>
      <p:grpSp>
        <p:nvGrpSpPr>
          <p:cNvPr id="396" name="Google Shape;396;p38"/>
          <p:cNvGrpSpPr/>
          <p:nvPr/>
        </p:nvGrpSpPr>
        <p:grpSpPr>
          <a:xfrm>
            <a:off x="4012695" y="1466824"/>
            <a:ext cx="2062200" cy="704234"/>
            <a:chOff x="1164086" y="1404311"/>
            <a:chExt cx="2062200" cy="704234"/>
          </a:xfrm>
        </p:grpSpPr>
        <p:sp>
          <p:nvSpPr>
            <p:cNvPr id="397" name="Google Shape;397;p38"/>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Parallel VM Processing</a:t>
              </a:r>
              <a:endParaRPr b="1" sz="900">
                <a:latin typeface="Lato"/>
                <a:ea typeface="Lato"/>
                <a:cs typeface="Lato"/>
                <a:sym typeface="Lato"/>
              </a:endParaRPr>
            </a:p>
          </p:txBody>
        </p:sp>
        <p:sp>
          <p:nvSpPr>
            <p:cNvPr id="398" name="Google Shape;398;p38"/>
            <p:cNvSpPr txBox="1"/>
            <p:nvPr/>
          </p:nvSpPr>
          <p:spPr>
            <a:xfrm>
              <a:off x="1168852" y="1637845"/>
              <a:ext cx="1886700" cy="470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now supports parallel backup of multiple VMs/disks in a single host</a:t>
              </a:r>
              <a:endParaRPr sz="800">
                <a:latin typeface="Lato"/>
                <a:ea typeface="Lato"/>
                <a:cs typeface="Lato"/>
                <a:sym typeface="Lato"/>
              </a:endParaRPr>
            </a:p>
          </p:txBody>
        </p:sp>
      </p:grpSp>
      <p:grpSp>
        <p:nvGrpSpPr>
          <p:cNvPr id="399" name="Google Shape;399;p38"/>
          <p:cNvGrpSpPr/>
          <p:nvPr/>
        </p:nvGrpSpPr>
        <p:grpSpPr>
          <a:xfrm>
            <a:off x="6990307" y="1466271"/>
            <a:ext cx="2062200" cy="840798"/>
            <a:chOff x="1164086" y="1404311"/>
            <a:chExt cx="2062200" cy="840798"/>
          </a:xfrm>
        </p:grpSpPr>
        <p:sp>
          <p:nvSpPr>
            <p:cNvPr id="400" name="Google Shape;400;p38"/>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Sharepoint &amp; Teams Backup</a:t>
              </a:r>
              <a:endParaRPr b="1" sz="900">
                <a:latin typeface="Lato"/>
                <a:ea typeface="Lato"/>
                <a:cs typeface="Lato"/>
                <a:sym typeface="Lato"/>
              </a:endParaRPr>
            </a:p>
          </p:txBody>
        </p:sp>
        <p:sp>
          <p:nvSpPr>
            <p:cNvPr id="401" name="Google Shape;401;p38"/>
            <p:cNvSpPr txBox="1"/>
            <p:nvPr/>
          </p:nvSpPr>
          <p:spPr>
            <a:xfrm>
              <a:off x="1168841" y="1653509"/>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Now backup Microsoft 365 applications i,e, Sharepoint and Teams; and restore them granularly.</a:t>
              </a:r>
              <a:endParaRPr sz="800">
                <a:latin typeface="Lato"/>
                <a:ea typeface="Lato"/>
                <a:cs typeface="Lato"/>
                <a:sym typeface="Lato"/>
              </a:endParaRPr>
            </a:p>
          </p:txBody>
        </p:sp>
      </p:grpSp>
      <p:grpSp>
        <p:nvGrpSpPr>
          <p:cNvPr id="402" name="Google Shape;402;p38"/>
          <p:cNvGrpSpPr/>
          <p:nvPr/>
        </p:nvGrpSpPr>
        <p:grpSpPr>
          <a:xfrm>
            <a:off x="4017198" y="2797958"/>
            <a:ext cx="2062200" cy="628466"/>
            <a:chOff x="1164086" y="1404311"/>
            <a:chExt cx="2062200" cy="756459"/>
          </a:xfrm>
        </p:grpSpPr>
        <p:sp>
          <p:nvSpPr>
            <p:cNvPr id="403" name="Google Shape;403;p38"/>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Native Tape Backup Support</a:t>
              </a:r>
              <a:endParaRPr b="1" sz="900">
                <a:latin typeface="Lato"/>
                <a:ea typeface="Lato"/>
                <a:cs typeface="Lato"/>
                <a:sym typeface="Lato"/>
              </a:endParaRPr>
            </a:p>
          </p:txBody>
        </p:sp>
        <p:sp>
          <p:nvSpPr>
            <p:cNvPr id="404" name="Google Shape;404;p38"/>
            <p:cNvSpPr txBox="1"/>
            <p:nvPr/>
          </p:nvSpPr>
          <p:spPr>
            <a:xfrm>
              <a:off x="1168836" y="1773769"/>
              <a:ext cx="1886700" cy="387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Archive your backup data on tape drives for long-term retention.</a:t>
              </a:r>
              <a:endParaRPr sz="800">
                <a:latin typeface="Lato"/>
                <a:ea typeface="Lato"/>
                <a:cs typeface="Lato"/>
                <a:sym typeface="Lato"/>
              </a:endParaRPr>
            </a:p>
          </p:txBody>
        </p:sp>
      </p:grpSp>
      <p:grpSp>
        <p:nvGrpSpPr>
          <p:cNvPr id="405" name="Google Shape;405;p38"/>
          <p:cNvGrpSpPr/>
          <p:nvPr/>
        </p:nvGrpSpPr>
        <p:grpSpPr>
          <a:xfrm>
            <a:off x="1015038" y="2794882"/>
            <a:ext cx="1886700" cy="953288"/>
            <a:chOff x="1164091" y="1384724"/>
            <a:chExt cx="1886700" cy="953288"/>
          </a:xfrm>
        </p:grpSpPr>
        <p:sp>
          <p:nvSpPr>
            <p:cNvPr id="406" name="Google Shape;406;p38"/>
            <p:cNvSpPr txBox="1"/>
            <p:nvPr/>
          </p:nvSpPr>
          <p:spPr>
            <a:xfrm>
              <a:off x="1164091" y="1384724"/>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Synthetic Full Backup</a:t>
              </a:r>
              <a:endParaRPr b="1" sz="900">
                <a:latin typeface="Lato"/>
                <a:ea typeface="Lato"/>
                <a:cs typeface="Lato"/>
                <a:sym typeface="Lato"/>
              </a:endParaRPr>
            </a:p>
          </p:txBody>
        </p:sp>
        <p:sp>
          <p:nvSpPr>
            <p:cNvPr id="407" name="Google Shape;407;p38"/>
            <p:cNvSpPr txBox="1"/>
            <p:nvPr/>
          </p:nvSpPr>
          <p:spPr>
            <a:xfrm>
              <a:off x="1168452" y="1633911"/>
              <a:ext cx="1882200" cy="70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Synthetic full backups are created in the backup repository by merging the full backup and all subsequent incremental backups in the backup repository itself</a:t>
              </a:r>
              <a:endParaRPr sz="800">
                <a:latin typeface="Lato"/>
                <a:ea typeface="Lato"/>
                <a:cs typeface="Lato"/>
                <a:sym typeface="Lato"/>
              </a:endParaRPr>
            </a:p>
          </p:txBody>
        </p:sp>
      </p:grpSp>
      <p:grpSp>
        <p:nvGrpSpPr>
          <p:cNvPr id="408" name="Google Shape;408;p38"/>
          <p:cNvGrpSpPr/>
          <p:nvPr/>
        </p:nvGrpSpPr>
        <p:grpSpPr>
          <a:xfrm>
            <a:off x="6993519" y="2797011"/>
            <a:ext cx="1886700" cy="1149209"/>
            <a:chOff x="1164091" y="1391251"/>
            <a:chExt cx="1886700" cy="1149209"/>
          </a:xfrm>
        </p:grpSpPr>
        <p:sp>
          <p:nvSpPr>
            <p:cNvPr id="409" name="Google Shape;409;p38"/>
            <p:cNvSpPr txBox="1"/>
            <p:nvPr/>
          </p:nvSpPr>
          <p:spPr>
            <a:xfrm>
              <a:off x="1164091" y="1391251"/>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Backup Job Template</a:t>
              </a:r>
              <a:endParaRPr b="1" sz="900">
                <a:latin typeface="Lato"/>
                <a:ea typeface="Lato"/>
                <a:cs typeface="Lato"/>
                <a:sym typeface="Lato"/>
              </a:endParaRPr>
            </a:p>
          </p:txBody>
        </p:sp>
        <p:sp>
          <p:nvSpPr>
            <p:cNvPr id="410" name="Google Shape;410;p38"/>
            <p:cNvSpPr txBox="1"/>
            <p:nvPr/>
          </p:nvSpPr>
          <p:spPr>
            <a:xfrm>
              <a:off x="1168452" y="1594860"/>
              <a:ext cx="1882200" cy="94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The frequently used backup configuration settings or as per some predefined backup policies, you can utilize these templates to create new backup jobs quickly.</a:t>
              </a:r>
              <a:endParaRPr sz="800">
                <a:latin typeface="Lato"/>
                <a:ea typeface="Lato"/>
                <a:cs typeface="Lato"/>
                <a:sym typeface="Lato"/>
              </a:endParaRPr>
            </a:p>
          </p:txBody>
        </p:sp>
      </p:grpSp>
      <p:grpSp>
        <p:nvGrpSpPr>
          <p:cNvPr id="411" name="Google Shape;411;p38"/>
          <p:cNvGrpSpPr/>
          <p:nvPr/>
        </p:nvGrpSpPr>
        <p:grpSpPr>
          <a:xfrm>
            <a:off x="3297834" y="2758256"/>
            <a:ext cx="781700" cy="757050"/>
            <a:chOff x="3297834" y="2758256"/>
            <a:chExt cx="781700" cy="757050"/>
          </a:xfrm>
        </p:grpSpPr>
        <p:grpSp>
          <p:nvGrpSpPr>
            <p:cNvPr id="412" name="Google Shape;412;p38"/>
            <p:cNvGrpSpPr/>
            <p:nvPr/>
          </p:nvGrpSpPr>
          <p:grpSpPr>
            <a:xfrm>
              <a:off x="3297834" y="2758256"/>
              <a:ext cx="781700" cy="757050"/>
              <a:chOff x="3297834" y="2758256"/>
              <a:chExt cx="781700" cy="757050"/>
            </a:xfrm>
          </p:grpSpPr>
          <p:pic>
            <p:nvPicPr>
              <p:cNvPr id="413" name="Google Shape;413;p38"/>
              <p:cNvPicPr preferRelativeResize="0"/>
              <p:nvPr/>
            </p:nvPicPr>
            <p:blipFill rotWithShape="1">
              <a:blip r:embed="rId4">
                <a:alphaModFix/>
              </a:blip>
              <a:srcRect b="8325" l="7462" r="9245" t="8756"/>
              <a:stretch/>
            </p:blipFill>
            <p:spPr>
              <a:xfrm>
                <a:off x="3297834" y="2758256"/>
                <a:ext cx="781700" cy="757050"/>
              </a:xfrm>
              <a:prstGeom prst="rect">
                <a:avLst/>
              </a:prstGeom>
              <a:noFill/>
              <a:ln>
                <a:noFill/>
              </a:ln>
            </p:spPr>
          </p:pic>
          <p:sp>
            <p:nvSpPr>
              <p:cNvPr id="414" name="Google Shape;414;p38"/>
              <p:cNvSpPr/>
              <p:nvPr/>
            </p:nvSpPr>
            <p:spPr>
              <a:xfrm>
                <a:off x="3469784" y="3403150"/>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5" name="Google Shape;415;p38"/>
            <p:cNvPicPr preferRelativeResize="0"/>
            <p:nvPr/>
          </p:nvPicPr>
          <p:blipFill rotWithShape="1">
            <a:blip r:embed="rId5">
              <a:alphaModFix/>
            </a:blip>
            <a:srcRect b="0" l="0" r="0" t="0"/>
            <a:stretch/>
          </p:blipFill>
          <p:spPr>
            <a:xfrm>
              <a:off x="3384430" y="2824607"/>
              <a:ext cx="622025" cy="622050"/>
            </a:xfrm>
            <a:prstGeom prst="rect">
              <a:avLst/>
            </a:prstGeom>
            <a:noFill/>
            <a:ln>
              <a:noFill/>
            </a:ln>
          </p:spPr>
        </p:pic>
      </p:grpSp>
      <p:grpSp>
        <p:nvGrpSpPr>
          <p:cNvPr id="416" name="Google Shape;416;p38"/>
          <p:cNvGrpSpPr/>
          <p:nvPr/>
        </p:nvGrpSpPr>
        <p:grpSpPr>
          <a:xfrm>
            <a:off x="3290511" y="1425419"/>
            <a:ext cx="781700" cy="757050"/>
            <a:chOff x="3290511" y="1425419"/>
            <a:chExt cx="781700" cy="757050"/>
          </a:xfrm>
        </p:grpSpPr>
        <p:grpSp>
          <p:nvGrpSpPr>
            <p:cNvPr id="417" name="Google Shape;417;p38"/>
            <p:cNvGrpSpPr/>
            <p:nvPr/>
          </p:nvGrpSpPr>
          <p:grpSpPr>
            <a:xfrm>
              <a:off x="3290511" y="1425419"/>
              <a:ext cx="781700" cy="757050"/>
              <a:chOff x="493975" y="1341330"/>
              <a:chExt cx="781700" cy="757050"/>
            </a:xfrm>
          </p:grpSpPr>
          <p:pic>
            <p:nvPicPr>
              <p:cNvPr id="418" name="Google Shape;418;p38"/>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419" name="Google Shape;419;p38"/>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0" name="Google Shape;420;p38"/>
            <p:cNvPicPr preferRelativeResize="0"/>
            <p:nvPr/>
          </p:nvPicPr>
          <p:blipFill rotWithShape="1">
            <a:blip r:embed="rId6">
              <a:alphaModFix/>
            </a:blip>
            <a:srcRect b="0" l="0" r="0" t="0"/>
            <a:stretch/>
          </p:blipFill>
          <p:spPr>
            <a:xfrm>
              <a:off x="3528485" y="1639020"/>
              <a:ext cx="321600" cy="321600"/>
            </a:xfrm>
            <a:prstGeom prst="rect">
              <a:avLst/>
            </a:prstGeom>
            <a:noFill/>
            <a:ln>
              <a:noFill/>
            </a:ln>
          </p:spPr>
        </p:pic>
      </p:grpSp>
      <p:grpSp>
        <p:nvGrpSpPr>
          <p:cNvPr id="421" name="Google Shape;421;p38"/>
          <p:cNvGrpSpPr/>
          <p:nvPr/>
        </p:nvGrpSpPr>
        <p:grpSpPr>
          <a:xfrm>
            <a:off x="6264407" y="1426550"/>
            <a:ext cx="781700" cy="757050"/>
            <a:chOff x="6264407" y="1426550"/>
            <a:chExt cx="781700" cy="757050"/>
          </a:xfrm>
        </p:grpSpPr>
        <p:grpSp>
          <p:nvGrpSpPr>
            <p:cNvPr id="422" name="Google Shape;422;p38"/>
            <p:cNvGrpSpPr/>
            <p:nvPr/>
          </p:nvGrpSpPr>
          <p:grpSpPr>
            <a:xfrm>
              <a:off x="6264407" y="1426550"/>
              <a:ext cx="781700" cy="757050"/>
              <a:chOff x="493975" y="1341330"/>
              <a:chExt cx="781700" cy="757050"/>
            </a:xfrm>
          </p:grpSpPr>
          <p:pic>
            <p:nvPicPr>
              <p:cNvPr id="423" name="Google Shape;423;p38"/>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424" name="Google Shape;424;p38"/>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5" name="Google Shape;425;p38"/>
            <p:cNvPicPr preferRelativeResize="0"/>
            <p:nvPr/>
          </p:nvPicPr>
          <p:blipFill rotWithShape="1">
            <a:blip r:embed="rId7">
              <a:alphaModFix/>
            </a:blip>
            <a:srcRect b="18246" l="16072" r="14439" t="19393"/>
            <a:stretch/>
          </p:blipFill>
          <p:spPr>
            <a:xfrm>
              <a:off x="6422748" y="1585709"/>
              <a:ext cx="477376" cy="428325"/>
            </a:xfrm>
            <a:prstGeom prst="rect">
              <a:avLst/>
            </a:prstGeom>
            <a:noFill/>
            <a:ln>
              <a:noFill/>
            </a:ln>
          </p:spPr>
        </p:pic>
      </p:grpSp>
      <p:grpSp>
        <p:nvGrpSpPr>
          <p:cNvPr id="426" name="Google Shape;426;p38"/>
          <p:cNvGrpSpPr/>
          <p:nvPr/>
        </p:nvGrpSpPr>
        <p:grpSpPr>
          <a:xfrm>
            <a:off x="289133" y="2761695"/>
            <a:ext cx="781700" cy="757050"/>
            <a:chOff x="289133" y="2761695"/>
            <a:chExt cx="781700" cy="757050"/>
          </a:xfrm>
        </p:grpSpPr>
        <p:grpSp>
          <p:nvGrpSpPr>
            <p:cNvPr id="427" name="Google Shape;427;p38"/>
            <p:cNvGrpSpPr/>
            <p:nvPr/>
          </p:nvGrpSpPr>
          <p:grpSpPr>
            <a:xfrm>
              <a:off x="289133" y="2761695"/>
              <a:ext cx="781700" cy="757050"/>
              <a:chOff x="493975" y="1341330"/>
              <a:chExt cx="781700" cy="757050"/>
            </a:xfrm>
          </p:grpSpPr>
          <p:pic>
            <p:nvPicPr>
              <p:cNvPr id="428" name="Google Shape;428;p38"/>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429" name="Google Shape;429;p38"/>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30" name="Google Shape;430;p38">
              <a:hlinkClick r:id="rId8"/>
            </p:cNvPr>
            <p:cNvPicPr preferRelativeResize="0"/>
            <p:nvPr/>
          </p:nvPicPr>
          <p:blipFill rotWithShape="1">
            <a:blip r:embed="rId9">
              <a:alphaModFix/>
            </a:blip>
            <a:srcRect b="0" l="0" r="0" t="0"/>
            <a:stretch/>
          </p:blipFill>
          <p:spPr>
            <a:xfrm>
              <a:off x="542760" y="3003039"/>
              <a:ext cx="274425" cy="274400"/>
            </a:xfrm>
            <a:prstGeom prst="rect">
              <a:avLst/>
            </a:prstGeom>
            <a:noFill/>
            <a:ln>
              <a:noFill/>
            </a:ln>
          </p:spPr>
        </p:pic>
      </p:grpSp>
      <p:grpSp>
        <p:nvGrpSpPr>
          <p:cNvPr id="431" name="Google Shape;431;p38"/>
          <p:cNvGrpSpPr/>
          <p:nvPr/>
        </p:nvGrpSpPr>
        <p:grpSpPr>
          <a:xfrm>
            <a:off x="6267613" y="2757296"/>
            <a:ext cx="781700" cy="757050"/>
            <a:chOff x="6267613" y="2757296"/>
            <a:chExt cx="781700" cy="757050"/>
          </a:xfrm>
        </p:grpSpPr>
        <p:grpSp>
          <p:nvGrpSpPr>
            <p:cNvPr id="432" name="Google Shape;432;p38"/>
            <p:cNvGrpSpPr/>
            <p:nvPr/>
          </p:nvGrpSpPr>
          <p:grpSpPr>
            <a:xfrm>
              <a:off x="6267613" y="2757296"/>
              <a:ext cx="781700" cy="757050"/>
              <a:chOff x="493975" y="1341330"/>
              <a:chExt cx="781700" cy="757050"/>
            </a:xfrm>
          </p:grpSpPr>
          <p:pic>
            <p:nvPicPr>
              <p:cNvPr id="433" name="Google Shape;433;p38"/>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434" name="Google Shape;434;p38"/>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35" name="Google Shape;435;p38"/>
            <p:cNvPicPr preferRelativeResize="0"/>
            <p:nvPr/>
          </p:nvPicPr>
          <p:blipFill>
            <a:blip r:embed="rId10">
              <a:alphaModFix/>
            </a:blip>
            <a:stretch>
              <a:fillRect/>
            </a:stretch>
          </p:blipFill>
          <p:spPr>
            <a:xfrm>
              <a:off x="6496224" y="2970465"/>
              <a:ext cx="327875" cy="327850"/>
            </a:xfrm>
            <a:prstGeom prst="rect">
              <a:avLst/>
            </a:prstGeom>
            <a:noFill/>
            <a:ln>
              <a:noFill/>
            </a:ln>
          </p:spPr>
        </p:pic>
      </p:grpSp>
      <p:grpSp>
        <p:nvGrpSpPr>
          <p:cNvPr id="436" name="Google Shape;436;p38"/>
          <p:cNvGrpSpPr/>
          <p:nvPr/>
        </p:nvGrpSpPr>
        <p:grpSpPr>
          <a:xfrm>
            <a:off x="288918" y="1426511"/>
            <a:ext cx="781700" cy="757050"/>
            <a:chOff x="288918" y="1426511"/>
            <a:chExt cx="781700" cy="757050"/>
          </a:xfrm>
        </p:grpSpPr>
        <p:grpSp>
          <p:nvGrpSpPr>
            <p:cNvPr id="437" name="Google Shape;437;p38"/>
            <p:cNvGrpSpPr/>
            <p:nvPr/>
          </p:nvGrpSpPr>
          <p:grpSpPr>
            <a:xfrm>
              <a:off x="288918" y="1426511"/>
              <a:ext cx="781700" cy="757050"/>
              <a:chOff x="288918" y="1426511"/>
              <a:chExt cx="781700" cy="757050"/>
            </a:xfrm>
          </p:grpSpPr>
          <p:sp>
            <p:nvSpPr>
              <p:cNvPr id="438" name="Google Shape;438;p38"/>
              <p:cNvSpPr/>
              <p:nvPr/>
            </p:nvSpPr>
            <p:spPr>
              <a:xfrm>
                <a:off x="460869" y="207140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9" name="Google Shape;439;p38"/>
              <p:cNvPicPr preferRelativeResize="0"/>
              <p:nvPr/>
            </p:nvPicPr>
            <p:blipFill rotWithShape="1">
              <a:blip r:embed="rId4">
                <a:alphaModFix/>
              </a:blip>
              <a:srcRect b="8325" l="7462" r="9245" t="8756"/>
              <a:stretch/>
            </p:blipFill>
            <p:spPr>
              <a:xfrm>
                <a:off x="288918" y="1426511"/>
                <a:ext cx="781700" cy="757050"/>
              </a:xfrm>
              <a:prstGeom prst="rect">
                <a:avLst/>
              </a:prstGeom>
              <a:noFill/>
              <a:ln>
                <a:noFill/>
              </a:ln>
            </p:spPr>
          </p:pic>
        </p:grpSp>
        <p:pic>
          <p:nvPicPr>
            <p:cNvPr id="440" name="Google Shape;440;p38"/>
            <p:cNvPicPr preferRelativeResize="0"/>
            <p:nvPr/>
          </p:nvPicPr>
          <p:blipFill rotWithShape="1">
            <a:blip r:embed="rId11">
              <a:alphaModFix/>
            </a:blip>
            <a:srcRect b="0" l="0" r="0" t="0"/>
            <a:stretch/>
          </p:blipFill>
          <p:spPr>
            <a:xfrm>
              <a:off x="527613" y="1648842"/>
              <a:ext cx="293550" cy="293575"/>
            </a:xfrm>
            <a:prstGeom prst="rect">
              <a:avLst/>
            </a:prstGeom>
            <a:noFill/>
            <a:ln>
              <a:noFill/>
            </a:ln>
          </p:spPr>
        </p:pic>
      </p:grpSp>
      <p:sp>
        <p:nvSpPr>
          <p:cNvPr id="441" name="Google Shape;441;p38"/>
          <p:cNvSpPr txBox="1"/>
          <p:nvPr/>
        </p:nvSpPr>
        <p:spPr>
          <a:xfrm>
            <a:off x="185050" y="152550"/>
            <a:ext cx="87846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Lato"/>
                <a:ea typeface="Lato"/>
                <a:cs typeface="Lato"/>
                <a:sym typeface="Lato"/>
              </a:rPr>
              <a:t>Key Backup &amp; Replication Features </a:t>
            </a:r>
            <a:r>
              <a:rPr lang="en" sz="2400">
                <a:solidFill>
                  <a:schemeClr val="dk1"/>
                </a:solidFill>
                <a:latin typeface="Lato Light"/>
                <a:ea typeface="Lato Light"/>
                <a:cs typeface="Lato Light"/>
                <a:sym typeface="Lato Light"/>
              </a:rPr>
              <a:t>of Vembu BDR Suite</a:t>
            </a:r>
            <a:endParaRPr sz="2400">
              <a:solidFill>
                <a:schemeClr val="dk1"/>
              </a:solidFill>
              <a:latin typeface="Lato Light"/>
              <a:ea typeface="Lato Light"/>
              <a:cs typeface="Lato Light"/>
              <a:sym typeface="Lato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5" name="Shape 445"/>
        <p:cNvGrpSpPr/>
        <p:nvPr/>
      </p:nvGrpSpPr>
      <p:grpSpPr>
        <a:xfrm>
          <a:off x="0" y="0"/>
          <a:ext cx="0" cy="0"/>
          <a:chOff x="0" y="0"/>
          <a:chExt cx="0" cy="0"/>
        </a:xfrm>
      </p:grpSpPr>
      <p:pic>
        <p:nvPicPr>
          <p:cNvPr id="446" name="Google Shape;446;p39"/>
          <p:cNvPicPr preferRelativeResize="0"/>
          <p:nvPr/>
        </p:nvPicPr>
        <p:blipFill>
          <a:blip r:embed="rId3">
            <a:alphaModFix/>
          </a:blip>
          <a:stretch>
            <a:fillRect/>
          </a:stretch>
        </p:blipFill>
        <p:spPr>
          <a:xfrm>
            <a:off x="0" y="0"/>
            <a:ext cx="9144000" cy="5142557"/>
          </a:xfrm>
          <a:prstGeom prst="rect">
            <a:avLst/>
          </a:prstGeom>
          <a:noFill/>
          <a:ln>
            <a:noFill/>
          </a:ln>
        </p:spPr>
      </p:pic>
      <p:sp>
        <p:nvSpPr>
          <p:cNvPr id="447" name="Google Shape;447;p39"/>
          <p:cNvSpPr/>
          <p:nvPr/>
        </p:nvSpPr>
        <p:spPr>
          <a:xfrm>
            <a:off x="150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9"/>
          <p:cNvSpPr/>
          <p:nvPr/>
        </p:nvSpPr>
        <p:spPr>
          <a:xfrm>
            <a:off x="106200" y="741625"/>
            <a:ext cx="8931600" cy="42342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9" name="Google Shape;449;p39"/>
          <p:cNvGrpSpPr/>
          <p:nvPr/>
        </p:nvGrpSpPr>
        <p:grpSpPr>
          <a:xfrm>
            <a:off x="2134950" y="4239425"/>
            <a:ext cx="4874100" cy="37500"/>
            <a:chOff x="2134950" y="4239425"/>
            <a:chExt cx="4874100" cy="37500"/>
          </a:xfrm>
        </p:grpSpPr>
        <p:cxnSp>
          <p:nvCxnSpPr>
            <p:cNvPr id="450" name="Google Shape;450;p39"/>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451" name="Google Shape;451;p39"/>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2" name="Google Shape;452;p39"/>
          <p:cNvGrpSpPr/>
          <p:nvPr/>
        </p:nvGrpSpPr>
        <p:grpSpPr>
          <a:xfrm>
            <a:off x="1010755" y="1464602"/>
            <a:ext cx="1886700" cy="840796"/>
            <a:chOff x="1157564" y="1384724"/>
            <a:chExt cx="1886700" cy="840796"/>
          </a:xfrm>
        </p:grpSpPr>
        <p:sp>
          <p:nvSpPr>
            <p:cNvPr id="453" name="Google Shape;453;p39"/>
            <p:cNvSpPr txBox="1"/>
            <p:nvPr/>
          </p:nvSpPr>
          <p:spPr>
            <a:xfrm>
              <a:off x="1157564" y="1384724"/>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RPO and RTO &lt;15 mins</a:t>
              </a:r>
              <a:endParaRPr b="1" sz="900">
                <a:latin typeface="Lato"/>
                <a:ea typeface="Lato"/>
                <a:cs typeface="Lato"/>
                <a:sym typeface="Lato"/>
              </a:endParaRPr>
            </a:p>
          </p:txBody>
        </p:sp>
        <p:sp>
          <p:nvSpPr>
            <p:cNvPr id="454" name="Google Shape;454;p39"/>
            <p:cNvSpPr txBox="1"/>
            <p:nvPr/>
          </p:nvSpPr>
          <p:spPr>
            <a:xfrm>
              <a:off x="1161921" y="1633920"/>
              <a:ext cx="18822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Minimize your downtime to less than 15 mins with quick VM recovery, disk mounts &amp; granularly recover file/apps.</a:t>
              </a:r>
              <a:endParaRPr sz="800">
                <a:latin typeface="Lato"/>
                <a:ea typeface="Lato"/>
                <a:cs typeface="Lato"/>
                <a:sym typeface="Lato"/>
              </a:endParaRPr>
            </a:p>
          </p:txBody>
        </p:sp>
      </p:grpSp>
      <p:grpSp>
        <p:nvGrpSpPr>
          <p:cNvPr id="455" name="Google Shape;455;p39"/>
          <p:cNvGrpSpPr/>
          <p:nvPr/>
        </p:nvGrpSpPr>
        <p:grpSpPr>
          <a:xfrm>
            <a:off x="6993519" y="1464544"/>
            <a:ext cx="1886700" cy="1149209"/>
            <a:chOff x="1164091" y="1384724"/>
            <a:chExt cx="1886700" cy="1149209"/>
          </a:xfrm>
        </p:grpSpPr>
        <p:sp>
          <p:nvSpPr>
            <p:cNvPr id="456" name="Google Shape;456;p39"/>
            <p:cNvSpPr txBox="1"/>
            <p:nvPr/>
          </p:nvSpPr>
          <p:spPr>
            <a:xfrm>
              <a:off x="1164091" y="1384724"/>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Multiple Recovery Options</a:t>
              </a:r>
              <a:endParaRPr b="1" sz="900">
                <a:latin typeface="Lato"/>
                <a:ea typeface="Lato"/>
                <a:cs typeface="Lato"/>
                <a:sym typeface="Lato"/>
              </a:endParaRPr>
            </a:p>
          </p:txBody>
        </p:sp>
        <p:sp>
          <p:nvSpPr>
            <p:cNvPr id="457" name="Google Shape;457;p39"/>
            <p:cNvSpPr txBox="1"/>
            <p:nvPr/>
          </p:nvSpPr>
          <p:spPr>
            <a:xfrm>
              <a:off x="1168452" y="1588332"/>
              <a:ext cx="1882200" cy="94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Multiple restore options helps to restore the backup data granularly, perform cross-platform migration, instantly boot as VM, Download in various file-formats and also perform Bare-Metal Recovery</a:t>
              </a:r>
              <a:endParaRPr sz="800">
                <a:latin typeface="Lato"/>
                <a:ea typeface="Lato"/>
                <a:cs typeface="Lato"/>
                <a:sym typeface="Lato"/>
              </a:endParaRPr>
            </a:p>
          </p:txBody>
        </p:sp>
      </p:grpSp>
      <p:grpSp>
        <p:nvGrpSpPr>
          <p:cNvPr id="458" name="Google Shape;458;p39"/>
          <p:cNvGrpSpPr/>
          <p:nvPr/>
        </p:nvGrpSpPr>
        <p:grpSpPr>
          <a:xfrm>
            <a:off x="1010755" y="2808972"/>
            <a:ext cx="1886700" cy="1149209"/>
            <a:chOff x="1164091" y="1404305"/>
            <a:chExt cx="1886700" cy="1149209"/>
          </a:xfrm>
        </p:grpSpPr>
        <p:sp>
          <p:nvSpPr>
            <p:cNvPr id="459" name="Google Shape;459;p39"/>
            <p:cNvSpPr txBox="1"/>
            <p:nvPr/>
          </p:nvSpPr>
          <p:spPr>
            <a:xfrm>
              <a:off x="1164091" y="1404305"/>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Instant Boot Live Migration</a:t>
              </a:r>
              <a:endParaRPr b="1" sz="900">
                <a:latin typeface="Lato"/>
                <a:ea typeface="Lato"/>
                <a:cs typeface="Lato"/>
                <a:sym typeface="Lato"/>
              </a:endParaRPr>
            </a:p>
          </p:txBody>
        </p:sp>
        <p:sp>
          <p:nvSpPr>
            <p:cNvPr id="460" name="Google Shape;460;p39"/>
            <p:cNvSpPr txBox="1"/>
            <p:nvPr/>
          </p:nvSpPr>
          <p:spPr>
            <a:xfrm>
              <a:off x="1168452" y="1607914"/>
              <a:ext cx="1882200" cy="945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A permanent migration process where the virtual/ physical machine backup that is instantly booted as VM can be migrated as an independent VM to a targeted VMware Host.</a:t>
              </a:r>
              <a:endParaRPr sz="800">
                <a:latin typeface="Lato"/>
                <a:ea typeface="Lato"/>
                <a:cs typeface="Lato"/>
                <a:sym typeface="Lato"/>
              </a:endParaRPr>
            </a:p>
          </p:txBody>
        </p:sp>
      </p:grpSp>
      <p:grpSp>
        <p:nvGrpSpPr>
          <p:cNvPr id="461" name="Google Shape;461;p39"/>
          <p:cNvGrpSpPr/>
          <p:nvPr/>
        </p:nvGrpSpPr>
        <p:grpSpPr>
          <a:xfrm>
            <a:off x="4020650" y="2797016"/>
            <a:ext cx="2062200" cy="836036"/>
            <a:chOff x="1164086" y="1391256"/>
            <a:chExt cx="2062200" cy="836036"/>
          </a:xfrm>
        </p:grpSpPr>
        <p:sp>
          <p:nvSpPr>
            <p:cNvPr id="462" name="Google Shape;462;p39"/>
            <p:cNvSpPr txBox="1"/>
            <p:nvPr/>
          </p:nvSpPr>
          <p:spPr>
            <a:xfrm>
              <a:off x="1164086" y="1391256"/>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Applications item-level Recovery</a:t>
              </a:r>
              <a:endParaRPr b="1" sz="900">
                <a:latin typeface="Lato"/>
                <a:ea typeface="Lato"/>
                <a:cs typeface="Lato"/>
                <a:sym typeface="Lato"/>
              </a:endParaRPr>
            </a:p>
          </p:txBody>
        </p:sp>
        <p:sp>
          <p:nvSpPr>
            <p:cNvPr id="463" name="Google Shape;463;p39"/>
            <p:cNvSpPr txBox="1"/>
            <p:nvPr/>
          </p:nvSpPr>
          <p:spPr>
            <a:xfrm>
              <a:off x="1168841" y="1635692"/>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Granularly restore Microsoft applications at item level directly from the BDR Backup Server web GUI</a:t>
              </a:r>
              <a:endParaRPr sz="800">
                <a:latin typeface="Lato"/>
                <a:ea typeface="Lato"/>
                <a:cs typeface="Lato"/>
                <a:sym typeface="Lato"/>
              </a:endParaRPr>
            </a:p>
          </p:txBody>
        </p:sp>
      </p:grpSp>
      <p:grpSp>
        <p:nvGrpSpPr>
          <p:cNvPr id="464" name="Google Shape;464;p39"/>
          <p:cNvGrpSpPr/>
          <p:nvPr/>
        </p:nvGrpSpPr>
        <p:grpSpPr>
          <a:xfrm>
            <a:off x="4021595" y="1464607"/>
            <a:ext cx="2062200" cy="830593"/>
            <a:chOff x="1164086" y="1384729"/>
            <a:chExt cx="2062200" cy="830593"/>
          </a:xfrm>
        </p:grpSpPr>
        <p:sp>
          <p:nvSpPr>
            <p:cNvPr id="465" name="Google Shape;465;p39"/>
            <p:cNvSpPr txBox="1"/>
            <p:nvPr/>
          </p:nvSpPr>
          <p:spPr>
            <a:xfrm>
              <a:off x="1164086" y="1384729"/>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GFS Retention</a:t>
              </a:r>
              <a:endParaRPr b="1" sz="900">
                <a:latin typeface="Lato"/>
                <a:ea typeface="Lato"/>
                <a:cs typeface="Lato"/>
                <a:sym typeface="Lato"/>
              </a:endParaRPr>
            </a:p>
          </p:txBody>
        </p:sp>
        <p:sp>
          <p:nvSpPr>
            <p:cNvPr id="466" name="Google Shape;466;p39"/>
            <p:cNvSpPr txBox="1"/>
            <p:nvPr/>
          </p:nvSpPr>
          <p:spPr>
            <a:xfrm>
              <a:off x="1168841" y="1623722"/>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GFS retention helps to create restore points on a weekly, monthly, quarterly, and yearly basis.</a:t>
              </a:r>
              <a:endParaRPr sz="800">
                <a:latin typeface="Lato"/>
                <a:ea typeface="Lato"/>
                <a:cs typeface="Lato"/>
                <a:sym typeface="Lato"/>
              </a:endParaRPr>
            </a:p>
          </p:txBody>
        </p:sp>
      </p:grpSp>
      <p:grpSp>
        <p:nvGrpSpPr>
          <p:cNvPr id="467" name="Google Shape;467;p39"/>
          <p:cNvGrpSpPr/>
          <p:nvPr/>
        </p:nvGrpSpPr>
        <p:grpSpPr>
          <a:xfrm>
            <a:off x="6995640" y="2794888"/>
            <a:ext cx="2062200" cy="830593"/>
            <a:chOff x="1164086" y="1384729"/>
            <a:chExt cx="2062200" cy="830593"/>
          </a:xfrm>
        </p:grpSpPr>
        <p:sp>
          <p:nvSpPr>
            <p:cNvPr id="468" name="Google Shape;468;p39"/>
            <p:cNvSpPr txBox="1"/>
            <p:nvPr/>
          </p:nvSpPr>
          <p:spPr>
            <a:xfrm>
              <a:off x="1164086" y="1384729"/>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Reliable Backups</a:t>
              </a:r>
              <a:endParaRPr b="1" sz="900">
                <a:latin typeface="Lato"/>
                <a:ea typeface="Lato"/>
                <a:cs typeface="Lato"/>
                <a:sym typeface="Lato"/>
              </a:endParaRPr>
            </a:p>
          </p:txBody>
        </p:sp>
        <p:sp>
          <p:nvSpPr>
            <p:cNvPr id="469" name="Google Shape;469;p39"/>
            <p:cNvSpPr txBox="1"/>
            <p:nvPr/>
          </p:nvSpPr>
          <p:spPr>
            <a:xfrm>
              <a:off x="1168841" y="1623722"/>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Automated 3-tier backup verification – boot, mount &amp; data integrity tests to ensure recoverability data.</a:t>
              </a:r>
              <a:endParaRPr sz="800">
                <a:latin typeface="Lato"/>
                <a:ea typeface="Lato"/>
                <a:cs typeface="Lato"/>
                <a:sym typeface="Lato"/>
              </a:endParaRPr>
            </a:p>
          </p:txBody>
        </p:sp>
      </p:grpSp>
      <p:grpSp>
        <p:nvGrpSpPr>
          <p:cNvPr id="470" name="Google Shape;470;p39"/>
          <p:cNvGrpSpPr/>
          <p:nvPr/>
        </p:nvGrpSpPr>
        <p:grpSpPr>
          <a:xfrm>
            <a:off x="6264407" y="1426550"/>
            <a:ext cx="781700" cy="757050"/>
            <a:chOff x="493975" y="1341330"/>
            <a:chExt cx="781700" cy="757050"/>
          </a:xfrm>
        </p:grpSpPr>
        <p:pic>
          <p:nvPicPr>
            <p:cNvPr id="471" name="Google Shape;471;p39"/>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472" name="Google Shape;472;p39"/>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3" name="Google Shape;473;p39"/>
          <p:cNvGrpSpPr/>
          <p:nvPr/>
        </p:nvGrpSpPr>
        <p:grpSpPr>
          <a:xfrm>
            <a:off x="288918" y="1426511"/>
            <a:ext cx="781700" cy="757050"/>
            <a:chOff x="288918" y="1426511"/>
            <a:chExt cx="781700" cy="757050"/>
          </a:xfrm>
        </p:grpSpPr>
        <p:grpSp>
          <p:nvGrpSpPr>
            <p:cNvPr id="474" name="Google Shape;474;p39"/>
            <p:cNvGrpSpPr/>
            <p:nvPr/>
          </p:nvGrpSpPr>
          <p:grpSpPr>
            <a:xfrm>
              <a:off x="288918" y="1426511"/>
              <a:ext cx="781700" cy="757050"/>
              <a:chOff x="288918" y="1426511"/>
              <a:chExt cx="781700" cy="757050"/>
            </a:xfrm>
          </p:grpSpPr>
          <p:sp>
            <p:nvSpPr>
              <p:cNvPr id="475" name="Google Shape;475;p39"/>
              <p:cNvSpPr/>
              <p:nvPr/>
            </p:nvSpPr>
            <p:spPr>
              <a:xfrm>
                <a:off x="460869" y="207140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6" name="Google Shape;476;p39"/>
              <p:cNvPicPr preferRelativeResize="0"/>
              <p:nvPr/>
            </p:nvPicPr>
            <p:blipFill rotWithShape="1">
              <a:blip r:embed="rId4">
                <a:alphaModFix/>
              </a:blip>
              <a:srcRect b="8325" l="7462" r="9245" t="8756"/>
              <a:stretch/>
            </p:blipFill>
            <p:spPr>
              <a:xfrm>
                <a:off x="288918" y="1426511"/>
                <a:ext cx="781700" cy="757050"/>
              </a:xfrm>
              <a:prstGeom prst="rect">
                <a:avLst/>
              </a:prstGeom>
              <a:noFill/>
              <a:ln>
                <a:noFill/>
              </a:ln>
            </p:spPr>
          </p:pic>
        </p:grpSp>
        <p:pic>
          <p:nvPicPr>
            <p:cNvPr id="477" name="Google Shape;477;p39"/>
            <p:cNvPicPr preferRelativeResize="0"/>
            <p:nvPr/>
          </p:nvPicPr>
          <p:blipFill>
            <a:blip r:embed="rId5">
              <a:alphaModFix/>
            </a:blip>
            <a:stretch>
              <a:fillRect/>
            </a:stretch>
          </p:blipFill>
          <p:spPr>
            <a:xfrm>
              <a:off x="421868" y="1530049"/>
              <a:ext cx="548637" cy="548637"/>
            </a:xfrm>
            <a:prstGeom prst="rect">
              <a:avLst/>
            </a:prstGeom>
            <a:noFill/>
            <a:ln>
              <a:noFill/>
            </a:ln>
          </p:spPr>
        </p:pic>
      </p:grpSp>
      <p:pic>
        <p:nvPicPr>
          <p:cNvPr id="478" name="Google Shape;478;p39"/>
          <p:cNvPicPr preferRelativeResize="0"/>
          <p:nvPr/>
        </p:nvPicPr>
        <p:blipFill rotWithShape="1">
          <a:blip r:embed="rId6">
            <a:alphaModFix/>
          </a:blip>
          <a:srcRect b="0" l="0" r="0" t="0"/>
          <a:stretch/>
        </p:blipFill>
        <p:spPr>
          <a:xfrm>
            <a:off x="6380777" y="1524938"/>
            <a:ext cx="561712" cy="561738"/>
          </a:xfrm>
          <a:prstGeom prst="rect">
            <a:avLst/>
          </a:prstGeom>
          <a:noFill/>
          <a:ln>
            <a:noFill/>
          </a:ln>
        </p:spPr>
      </p:pic>
      <p:grpSp>
        <p:nvGrpSpPr>
          <p:cNvPr id="479" name="Google Shape;479;p39"/>
          <p:cNvGrpSpPr/>
          <p:nvPr/>
        </p:nvGrpSpPr>
        <p:grpSpPr>
          <a:xfrm>
            <a:off x="289133" y="2761695"/>
            <a:ext cx="781700" cy="757050"/>
            <a:chOff x="289133" y="2761695"/>
            <a:chExt cx="781700" cy="757050"/>
          </a:xfrm>
        </p:grpSpPr>
        <p:grpSp>
          <p:nvGrpSpPr>
            <p:cNvPr id="480" name="Google Shape;480;p39"/>
            <p:cNvGrpSpPr/>
            <p:nvPr/>
          </p:nvGrpSpPr>
          <p:grpSpPr>
            <a:xfrm>
              <a:off x="289133" y="2761695"/>
              <a:ext cx="781700" cy="757050"/>
              <a:chOff x="493975" y="1341330"/>
              <a:chExt cx="781700" cy="757050"/>
            </a:xfrm>
          </p:grpSpPr>
          <p:pic>
            <p:nvPicPr>
              <p:cNvPr id="481" name="Google Shape;481;p39"/>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482" name="Google Shape;482;p39"/>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3" name="Google Shape;483;p39"/>
            <p:cNvPicPr preferRelativeResize="0"/>
            <p:nvPr/>
          </p:nvPicPr>
          <p:blipFill rotWithShape="1">
            <a:blip r:embed="rId7">
              <a:alphaModFix/>
            </a:blip>
            <a:srcRect b="0" l="0" r="0" t="0"/>
            <a:stretch/>
          </p:blipFill>
          <p:spPr>
            <a:xfrm>
              <a:off x="558753" y="3004087"/>
              <a:ext cx="261300" cy="261300"/>
            </a:xfrm>
            <a:prstGeom prst="rect">
              <a:avLst/>
            </a:prstGeom>
            <a:noFill/>
            <a:ln>
              <a:noFill/>
            </a:ln>
          </p:spPr>
        </p:pic>
      </p:grpSp>
      <p:grpSp>
        <p:nvGrpSpPr>
          <p:cNvPr id="484" name="Google Shape;484;p39"/>
          <p:cNvGrpSpPr/>
          <p:nvPr/>
        </p:nvGrpSpPr>
        <p:grpSpPr>
          <a:xfrm>
            <a:off x="3297834" y="2758256"/>
            <a:ext cx="781700" cy="757050"/>
            <a:chOff x="3297834" y="2758256"/>
            <a:chExt cx="781700" cy="757050"/>
          </a:xfrm>
        </p:grpSpPr>
        <p:grpSp>
          <p:nvGrpSpPr>
            <p:cNvPr id="485" name="Google Shape;485;p39"/>
            <p:cNvGrpSpPr/>
            <p:nvPr/>
          </p:nvGrpSpPr>
          <p:grpSpPr>
            <a:xfrm>
              <a:off x="3297834" y="2758256"/>
              <a:ext cx="781700" cy="757050"/>
              <a:chOff x="3297834" y="2758256"/>
              <a:chExt cx="781700" cy="757050"/>
            </a:xfrm>
          </p:grpSpPr>
          <p:pic>
            <p:nvPicPr>
              <p:cNvPr id="486" name="Google Shape;486;p39"/>
              <p:cNvPicPr preferRelativeResize="0"/>
              <p:nvPr/>
            </p:nvPicPr>
            <p:blipFill rotWithShape="1">
              <a:blip r:embed="rId4">
                <a:alphaModFix/>
              </a:blip>
              <a:srcRect b="8325" l="7462" r="9245" t="8756"/>
              <a:stretch/>
            </p:blipFill>
            <p:spPr>
              <a:xfrm>
                <a:off x="3297834" y="2758256"/>
                <a:ext cx="781700" cy="757050"/>
              </a:xfrm>
              <a:prstGeom prst="rect">
                <a:avLst/>
              </a:prstGeom>
              <a:noFill/>
              <a:ln>
                <a:noFill/>
              </a:ln>
            </p:spPr>
          </p:pic>
          <p:sp>
            <p:nvSpPr>
              <p:cNvPr id="487" name="Google Shape;487;p39"/>
              <p:cNvSpPr/>
              <p:nvPr/>
            </p:nvSpPr>
            <p:spPr>
              <a:xfrm>
                <a:off x="3469784" y="3403150"/>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8" name="Google Shape;488;p39"/>
            <p:cNvPicPr preferRelativeResize="0"/>
            <p:nvPr/>
          </p:nvPicPr>
          <p:blipFill>
            <a:blip r:embed="rId8">
              <a:alphaModFix/>
            </a:blip>
            <a:stretch>
              <a:fillRect/>
            </a:stretch>
          </p:blipFill>
          <p:spPr>
            <a:xfrm>
              <a:off x="3535007" y="2975040"/>
              <a:ext cx="321600" cy="321600"/>
            </a:xfrm>
            <a:prstGeom prst="rect">
              <a:avLst/>
            </a:prstGeom>
            <a:noFill/>
            <a:ln>
              <a:noFill/>
            </a:ln>
          </p:spPr>
        </p:pic>
      </p:grpSp>
      <p:grpSp>
        <p:nvGrpSpPr>
          <p:cNvPr id="489" name="Google Shape;489;p39"/>
          <p:cNvGrpSpPr/>
          <p:nvPr/>
        </p:nvGrpSpPr>
        <p:grpSpPr>
          <a:xfrm>
            <a:off x="3290511" y="1425419"/>
            <a:ext cx="781700" cy="757050"/>
            <a:chOff x="3290511" y="1425419"/>
            <a:chExt cx="781700" cy="757050"/>
          </a:xfrm>
        </p:grpSpPr>
        <p:grpSp>
          <p:nvGrpSpPr>
            <p:cNvPr id="490" name="Google Shape;490;p39"/>
            <p:cNvGrpSpPr/>
            <p:nvPr/>
          </p:nvGrpSpPr>
          <p:grpSpPr>
            <a:xfrm>
              <a:off x="3290511" y="1425419"/>
              <a:ext cx="781700" cy="757050"/>
              <a:chOff x="493975" y="1341330"/>
              <a:chExt cx="781700" cy="757050"/>
            </a:xfrm>
          </p:grpSpPr>
          <p:pic>
            <p:nvPicPr>
              <p:cNvPr id="491" name="Google Shape;491;p39"/>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492" name="Google Shape;492;p39"/>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93" name="Google Shape;493;p39"/>
            <p:cNvPicPr preferRelativeResize="0"/>
            <p:nvPr/>
          </p:nvPicPr>
          <p:blipFill>
            <a:blip r:embed="rId9">
              <a:alphaModFix/>
            </a:blip>
            <a:stretch>
              <a:fillRect/>
            </a:stretch>
          </p:blipFill>
          <p:spPr>
            <a:xfrm>
              <a:off x="3487837" y="1603296"/>
              <a:ext cx="413325" cy="413325"/>
            </a:xfrm>
            <a:prstGeom prst="rect">
              <a:avLst/>
            </a:prstGeom>
            <a:noFill/>
            <a:ln>
              <a:noFill/>
            </a:ln>
          </p:spPr>
        </p:pic>
      </p:grpSp>
      <p:grpSp>
        <p:nvGrpSpPr>
          <p:cNvPr id="494" name="Google Shape;494;p39"/>
          <p:cNvGrpSpPr/>
          <p:nvPr/>
        </p:nvGrpSpPr>
        <p:grpSpPr>
          <a:xfrm>
            <a:off x="6267613" y="2757296"/>
            <a:ext cx="781700" cy="757050"/>
            <a:chOff x="6267613" y="2757296"/>
            <a:chExt cx="781700" cy="757050"/>
          </a:xfrm>
        </p:grpSpPr>
        <p:grpSp>
          <p:nvGrpSpPr>
            <p:cNvPr id="495" name="Google Shape;495;p39"/>
            <p:cNvGrpSpPr/>
            <p:nvPr/>
          </p:nvGrpSpPr>
          <p:grpSpPr>
            <a:xfrm>
              <a:off x="6267613" y="2757296"/>
              <a:ext cx="781700" cy="757050"/>
              <a:chOff x="493975" y="1341330"/>
              <a:chExt cx="781700" cy="757050"/>
            </a:xfrm>
          </p:grpSpPr>
          <p:pic>
            <p:nvPicPr>
              <p:cNvPr id="496" name="Google Shape;496;p39"/>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497" name="Google Shape;497;p39"/>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98" name="Google Shape;498;p39"/>
            <p:cNvPicPr preferRelativeResize="0"/>
            <p:nvPr/>
          </p:nvPicPr>
          <p:blipFill rotWithShape="1">
            <a:blip r:embed="rId10">
              <a:alphaModFix/>
            </a:blip>
            <a:srcRect b="0" l="0" r="0" t="0"/>
            <a:stretch/>
          </p:blipFill>
          <p:spPr>
            <a:xfrm>
              <a:off x="6388414" y="2825903"/>
              <a:ext cx="595325" cy="595350"/>
            </a:xfrm>
            <a:prstGeom prst="rect">
              <a:avLst/>
            </a:prstGeom>
            <a:noFill/>
            <a:ln>
              <a:noFill/>
            </a:ln>
          </p:spPr>
        </p:pic>
      </p:grpSp>
      <p:sp>
        <p:nvSpPr>
          <p:cNvPr id="499" name="Google Shape;499;p39"/>
          <p:cNvSpPr txBox="1"/>
          <p:nvPr/>
        </p:nvSpPr>
        <p:spPr>
          <a:xfrm>
            <a:off x="185050" y="152550"/>
            <a:ext cx="87846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Lato"/>
                <a:ea typeface="Lato"/>
                <a:cs typeface="Lato"/>
                <a:sym typeface="Lato"/>
              </a:rPr>
              <a:t>Key Recovery Features </a:t>
            </a:r>
            <a:r>
              <a:rPr lang="en" sz="2400">
                <a:solidFill>
                  <a:schemeClr val="dk1"/>
                </a:solidFill>
                <a:latin typeface="Lato Light"/>
                <a:ea typeface="Lato Light"/>
                <a:cs typeface="Lato Light"/>
                <a:sym typeface="Lato Light"/>
              </a:rPr>
              <a:t>of Vembu BDR Suite</a:t>
            </a:r>
            <a:endParaRPr sz="2400">
              <a:solidFill>
                <a:schemeClr val="dk1"/>
              </a:solidFill>
              <a:latin typeface="Lato Light"/>
              <a:ea typeface="Lato Light"/>
              <a:cs typeface="Lato Light"/>
              <a:sym typeface="Lato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3" name="Shape 503"/>
        <p:cNvGrpSpPr/>
        <p:nvPr/>
      </p:nvGrpSpPr>
      <p:grpSpPr>
        <a:xfrm>
          <a:off x="0" y="0"/>
          <a:ext cx="0" cy="0"/>
          <a:chOff x="0" y="0"/>
          <a:chExt cx="0" cy="0"/>
        </a:xfrm>
      </p:grpSpPr>
      <p:pic>
        <p:nvPicPr>
          <p:cNvPr id="504" name="Google Shape;504;p40"/>
          <p:cNvPicPr preferRelativeResize="0"/>
          <p:nvPr/>
        </p:nvPicPr>
        <p:blipFill>
          <a:blip r:embed="rId3">
            <a:alphaModFix/>
          </a:blip>
          <a:stretch>
            <a:fillRect/>
          </a:stretch>
        </p:blipFill>
        <p:spPr>
          <a:xfrm>
            <a:off x="0" y="0"/>
            <a:ext cx="9144000" cy="5142557"/>
          </a:xfrm>
          <a:prstGeom prst="rect">
            <a:avLst/>
          </a:prstGeom>
          <a:noFill/>
          <a:ln>
            <a:noFill/>
          </a:ln>
        </p:spPr>
      </p:pic>
      <p:sp>
        <p:nvSpPr>
          <p:cNvPr id="505" name="Google Shape;505;p40"/>
          <p:cNvSpPr/>
          <p:nvPr/>
        </p:nvSpPr>
        <p:spPr>
          <a:xfrm>
            <a:off x="150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0"/>
          <p:cNvSpPr/>
          <p:nvPr/>
        </p:nvSpPr>
        <p:spPr>
          <a:xfrm>
            <a:off x="106200" y="741625"/>
            <a:ext cx="8931600" cy="42342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7" name="Google Shape;507;p40"/>
          <p:cNvGrpSpPr/>
          <p:nvPr/>
        </p:nvGrpSpPr>
        <p:grpSpPr>
          <a:xfrm>
            <a:off x="2134950" y="4239425"/>
            <a:ext cx="4874100" cy="37500"/>
            <a:chOff x="2134950" y="4239425"/>
            <a:chExt cx="4874100" cy="37500"/>
          </a:xfrm>
        </p:grpSpPr>
        <p:cxnSp>
          <p:nvCxnSpPr>
            <p:cNvPr id="508" name="Google Shape;508;p40"/>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509" name="Google Shape;509;p40"/>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0" name="Google Shape;510;p40"/>
          <p:cNvGrpSpPr/>
          <p:nvPr/>
        </p:nvGrpSpPr>
        <p:grpSpPr>
          <a:xfrm>
            <a:off x="6996767" y="2796979"/>
            <a:ext cx="1886700" cy="912234"/>
            <a:chOff x="1170618" y="1391251"/>
            <a:chExt cx="1886700" cy="912234"/>
          </a:xfrm>
        </p:grpSpPr>
        <p:sp>
          <p:nvSpPr>
            <p:cNvPr id="511" name="Google Shape;511;p40"/>
            <p:cNvSpPr txBox="1"/>
            <p:nvPr/>
          </p:nvSpPr>
          <p:spPr>
            <a:xfrm>
              <a:off x="1170618" y="1391251"/>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Reporting</a:t>
              </a:r>
              <a:endParaRPr b="1" sz="900">
                <a:latin typeface="Lato"/>
                <a:ea typeface="Lato"/>
                <a:cs typeface="Lato"/>
                <a:sym typeface="Lato"/>
              </a:endParaRPr>
            </a:p>
          </p:txBody>
        </p:sp>
        <p:sp>
          <p:nvSpPr>
            <p:cNvPr id="512" name="Google Shape;512;p40"/>
            <p:cNvSpPr txBox="1"/>
            <p:nvPr/>
          </p:nvSpPr>
          <p:spPr>
            <a:xfrm>
              <a:off x="1174975" y="1711885"/>
              <a:ext cx="18822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Users can manage all their backups with Backup Status Reports, VM Status Reports, Integrity Report and Restore Report</a:t>
              </a:r>
              <a:endParaRPr sz="800">
                <a:latin typeface="Lato"/>
                <a:ea typeface="Lato"/>
                <a:cs typeface="Lato"/>
                <a:sym typeface="Lato"/>
              </a:endParaRPr>
            </a:p>
          </p:txBody>
        </p:sp>
      </p:grpSp>
      <p:grpSp>
        <p:nvGrpSpPr>
          <p:cNvPr id="513" name="Google Shape;513;p40"/>
          <p:cNvGrpSpPr/>
          <p:nvPr/>
        </p:nvGrpSpPr>
        <p:grpSpPr>
          <a:xfrm>
            <a:off x="1008325" y="1465702"/>
            <a:ext cx="2062200" cy="840798"/>
            <a:chOff x="1164086" y="1391256"/>
            <a:chExt cx="2062200" cy="840798"/>
          </a:xfrm>
        </p:grpSpPr>
        <p:sp>
          <p:nvSpPr>
            <p:cNvPr id="514" name="Google Shape;514;p40"/>
            <p:cNvSpPr txBox="1"/>
            <p:nvPr/>
          </p:nvSpPr>
          <p:spPr>
            <a:xfrm>
              <a:off x="1164086" y="1391256"/>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Efficient Storage Management</a:t>
              </a:r>
              <a:endParaRPr b="1" sz="900">
                <a:latin typeface="Lato"/>
                <a:ea typeface="Lato"/>
                <a:cs typeface="Lato"/>
                <a:sym typeface="Lato"/>
              </a:endParaRPr>
            </a:p>
          </p:txBody>
        </p:sp>
        <p:sp>
          <p:nvSpPr>
            <p:cNvPr id="515" name="Google Shape;515;p40"/>
            <p:cNvSpPr txBox="1"/>
            <p:nvPr/>
          </p:nvSpPr>
          <p:spPr>
            <a:xfrm>
              <a:off x="1168841" y="1640454"/>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BDR Backup Server utilizes VembuHIVE™ file system to effectively manage storage repositories..</a:t>
              </a:r>
              <a:endParaRPr sz="800">
                <a:latin typeface="Lato"/>
                <a:ea typeface="Lato"/>
                <a:cs typeface="Lato"/>
                <a:sym typeface="Lato"/>
              </a:endParaRPr>
            </a:p>
          </p:txBody>
        </p:sp>
      </p:grpSp>
      <p:grpSp>
        <p:nvGrpSpPr>
          <p:cNvPr id="516" name="Google Shape;516;p40"/>
          <p:cNvGrpSpPr/>
          <p:nvPr/>
        </p:nvGrpSpPr>
        <p:grpSpPr>
          <a:xfrm>
            <a:off x="4022154" y="1467662"/>
            <a:ext cx="2062200" cy="836036"/>
            <a:chOff x="1164086" y="1391256"/>
            <a:chExt cx="2062200" cy="836036"/>
          </a:xfrm>
        </p:grpSpPr>
        <p:sp>
          <p:nvSpPr>
            <p:cNvPr id="517" name="Google Shape;517;p40"/>
            <p:cNvSpPr txBox="1"/>
            <p:nvPr/>
          </p:nvSpPr>
          <p:spPr>
            <a:xfrm>
              <a:off x="1164086" y="1391256"/>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Compression</a:t>
              </a:r>
              <a:endParaRPr b="1" sz="900">
                <a:latin typeface="Lato"/>
                <a:ea typeface="Lato"/>
                <a:cs typeface="Lato"/>
                <a:sym typeface="Lato"/>
              </a:endParaRPr>
            </a:p>
          </p:txBody>
        </p:sp>
        <p:sp>
          <p:nvSpPr>
            <p:cNvPr id="518" name="Google Shape;518;p40"/>
            <p:cNvSpPr txBox="1"/>
            <p:nvPr/>
          </p:nvSpPr>
          <p:spPr>
            <a:xfrm>
              <a:off x="1168841" y="1635692"/>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Built-in compression and deduplication to reduce the storage space with the ability to scale as &amp; when required.</a:t>
              </a:r>
              <a:endParaRPr sz="800">
                <a:latin typeface="Lato"/>
                <a:ea typeface="Lato"/>
                <a:cs typeface="Lato"/>
                <a:sym typeface="Lato"/>
              </a:endParaRPr>
            </a:p>
          </p:txBody>
        </p:sp>
      </p:grpSp>
      <p:grpSp>
        <p:nvGrpSpPr>
          <p:cNvPr id="519" name="Google Shape;519;p40"/>
          <p:cNvGrpSpPr/>
          <p:nvPr/>
        </p:nvGrpSpPr>
        <p:grpSpPr>
          <a:xfrm>
            <a:off x="6992077" y="1465962"/>
            <a:ext cx="2062200" cy="845236"/>
            <a:chOff x="1164086" y="1404311"/>
            <a:chExt cx="2062200" cy="845236"/>
          </a:xfrm>
        </p:grpSpPr>
        <p:sp>
          <p:nvSpPr>
            <p:cNvPr id="520" name="Google Shape;520;p40"/>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Backup Level encryption</a:t>
              </a:r>
              <a:endParaRPr b="1" sz="900">
                <a:latin typeface="Lato"/>
                <a:ea typeface="Lato"/>
                <a:cs typeface="Lato"/>
                <a:sym typeface="Lato"/>
              </a:endParaRPr>
            </a:p>
          </p:txBody>
        </p:sp>
        <p:sp>
          <p:nvSpPr>
            <p:cNvPr id="521" name="Google Shape;521;p40"/>
            <p:cNvSpPr txBox="1"/>
            <p:nvPr/>
          </p:nvSpPr>
          <p:spPr>
            <a:xfrm>
              <a:off x="1168852" y="1637847"/>
              <a:ext cx="1886700" cy="611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Use system-generated passwords or add your own, to encrypt the backup data using AES-256 bit encryption algorithm.</a:t>
              </a:r>
              <a:endParaRPr sz="800">
                <a:latin typeface="Lato"/>
                <a:ea typeface="Lato"/>
                <a:cs typeface="Lato"/>
                <a:sym typeface="Lato"/>
              </a:endParaRPr>
            </a:p>
          </p:txBody>
        </p:sp>
      </p:grpSp>
      <p:grpSp>
        <p:nvGrpSpPr>
          <p:cNvPr id="522" name="Google Shape;522;p40"/>
          <p:cNvGrpSpPr/>
          <p:nvPr/>
        </p:nvGrpSpPr>
        <p:grpSpPr>
          <a:xfrm>
            <a:off x="4021557" y="2799152"/>
            <a:ext cx="2062200" cy="1041671"/>
            <a:chOff x="1164086" y="1388597"/>
            <a:chExt cx="2062200" cy="1253817"/>
          </a:xfrm>
        </p:grpSpPr>
        <p:sp>
          <p:nvSpPr>
            <p:cNvPr id="523" name="Google Shape;523;p40"/>
            <p:cNvSpPr txBox="1"/>
            <p:nvPr/>
          </p:nvSpPr>
          <p:spPr>
            <a:xfrm>
              <a:off x="1164086" y="1388597"/>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Where it left off</a:t>
              </a:r>
              <a:endParaRPr b="1" sz="900">
                <a:latin typeface="Lato"/>
                <a:ea typeface="Lato"/>
                <a:cs typeface="Lato"/>
                <a:sym typeface="Lato"/>
              </a:endParaRPr>
            </a:p>
          </p:txBody>
        </p:sp>
        <p:sp>
          <p:nvSpPr>
            <p:cNvPr id="524" name="Google Shape;524;p40"/>
            <p:cNvSpPr txBox="1"/>
            <p:nvPr/>
          </p:nvSpPr>
          <p:spPr>
            <a:xfrm>
              <a:off x="1168836" y="1794915"/>
              <a:ext cx="1886700" cy="84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Even if there is a  network failure or other interruptions during backup,  the backup will automatically restart from where it left off during the previous schedule</a:t>
              </a:r>
              <a:endParaRPr sz="800">
                <a:latin typeface="Lato"/>
                <a:ea typeface="Lato"/>
                <a:cs typeface="Lato"/>
                <a:sym typeface="Lato"/>
              </a:endParaRPr>
            </a:p>
          </p:txBody>
        </p:sp>
      </p:grpSp>
      <p:grpSp>
        <p:nvGrpSpPr>
          <p:cNvPr id="525" name="Google Shape;525;p40"/>
          <p:cNvGrpSpPr/>
          <p:nvPr/>
        </p:nvGrpSpPr>
        <p:grpSpPr>
          <a:xfrm>
            <a:off x="1006399" y="2800304"/>
            <a:ext cx="2062200" cy="789730"/>
            <a:chOff x="1157558" y="1388597"/>
            <a:chExt cx="2062200" cy="950566"/>
          </a:xfrm>
        </p:grpSpPr>
        <p:sp>
          <p:nvSpPr>
            <p:cNvPr id="526" name="Google Shape;526;p40"/>
            <p:cNvSpPr txBox="1"/>
            <p:nvPr/>
          </p:nvSpPr>
          <p:spPr>
            <a:xfrm>
              <a:off x="1157558" y="1388597"/>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Drive Rotation</a:t>
              </a:r>
              <a:endParaRPr b="1" sz="900">
                <a:latin typeface="Lato"/>
                <a:ea typeface="Lato"/>
                <a:cs typeface="Lato"/>
                <a:sym typeface="Lato"/>
              </a:endParaRPr>
            </a:p>
          </p:txBody>
        </p:sp>
        <p:sp>
          <p:nvSpPr>
            <p:cNvPr id="527" name="Google Shape;527;p40"/>
            <p:cNvSpPr txBox="1"/>
            <p:nvPr/>
          </p:nvSpPr>
          <p:spPr>
            <a:xfrm>
              <a:off x="1162308" y="1758063"/>
              <a:ext cx="1886700" cy="581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It helps you to use multiple external hard drives to store the backup data and swap them on a regular basis.</a:t>
              </a:r>
              <a:endParaRPr sz="800">
                <a:latin typeface="Lato"/>
                <a:ea typeface="Lato"/>
                <a:cs typeface="Lato"/>
                <a:sym typeface="Lato"/>
              </a:endParaRPr>
            </a:p>
          </p:txBody>
        </p:sp>
      </p:grpSp>
      <p:grpSp>
        <p:nvGrpSpPr>
          <p:cNvPr id="528" name="Google Shape;528;p40"/>
          <p:cNvGrpSpPr/>
          <p:nvPr/>
        </p:nvGrpSpPr>
        <p:grpSpPr>
          <a:xfrm>
            <a:off x="6267613" y="2757296"/>
            <a:ext cx="781700" cy="757050"/>
            <a:chOff x="6267613" y="2757296"/>
            <a:chExt cx="781700" cy="757050"/>
          </a:xfrm>
        </p:grpSpPr>
        <p:grpSp>
          <p:nvGrpSpPr>
            <p:cNvPr id="529" name="Google Shape;529;p40"/>
            <p:cNvGrpSpPr/>
            <p:nvPr/>
          </p:nvGrpSpPr>
          <p:grpSpPr>
            <a:xfrm>
              <a:off x="6267613" y="2757296"/>
              <a:ext cx="781700" cy="757050"/>
              <a:chOff x="493975" y="1341330"/>
              <a:chExt cx="781700" cy="757050"/>
            </a:xfrm>
          </p:grpSpPr>
          <p:pic>
            <p:nvPicPr>
              <p:cNvPr id="530" name="Google Shape;530;p40"/>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531" name="Google Shape;531;p40"/>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32" name="Google Shape;532;p40"/>
            <p:cNvPicPr preferRelativeResize="0"/>
            <p:nvPr/>
          </p:nvPicPr>
          <p:blipFill rotWithShape="1">
            <a:blip r:embed="rId5">
              <a:alphaModFix/>
            </a:blip>
            <a:srcRect b="0" l="0" r="0" t="0"/>
            <a:stretch/>
          </p:blipFill>
          <p:spPr>
            <a:xfrm>
              <a:off x="6352556" y="2818319"/>
              <a:ext cx="622025" cy="622050"/>
            </a:xfrm>
            <a:prstGeom prst="rect">
              <a:avLst/>
            </a:prstGeom>
            <a:noFill/>
            <a:ln>
              <a:noFill/>
            </a:ln>
          </p:spPr>
        </p:pic>
      </p:grpSp>
      <p:grpSp>
        <p:nvGrpSpPr>
          <p:cNvPr id="533" name="Google Shape;533;p40"/>
          <p:cNvGrpSpPr/>
          <p:nvPr/>
        </p:nvGrpSpPr>
        <p:grpSpPr>
          <a:xfrm>
            <a:off x="3290511" y="1425419"/>
            <a:ext cx="781700" cy="757050"/>
            <a:chOff x="3290511" y="1425419"/>
            <a:chExt cx="781700" cy="757050"/>
          </a:xfrm>
        </p:grpSpPr>
        <p:grpSp>
          <p:nvGrpSpPr>
            <p:cNvPr id="534" name="Google Shape;534;p40"/>
            <p:cNvGrpSpPr/>
            <p:nvPr/>
          </p:nvGrpSpPr>
          <p:grpSpPr>
            <a:xfrm>
              <a:off x="3290511" y="1425419"/>
              <a:ext cx="781700" cy="757050"/>
              <a:chOff x="493975" y="1341330"/>
              <a:chExt cx="781700" cy="757050"/>
            </a:xfrm>
          </p:grpSpPr>
          <p:pic>
            <p:nvPicPr>
              <p:cNvPr id="535" name="Google Shape;535;p40"/>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536" name="Google Shape;536;p40"/>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37" name="Google Shape;537;p40"/>
            <p:cNvPicPr preferRelativeResize="0"/>
            <p:nvPr/>
          </p:nvPicPr>
          <p:blipFill rotWithShape="1">
            <a:blip r:embed="rId6">
              <a:alphaModFix/>
            </a:blip>
            <a:srcRect b="0" l="0" r="0" t="0"/>
            <a:stretch/>
          </p:blipFill>
          <p:spPr>
            <a:xfrm>
              <a:off x="3390947" y="1506595"/>
              <a:ext cx="611950" cy="611975"/>
            </a:xfrm>
            <a:prstGeom prst="rect">
              <a:avLst/>
            </a:prstGeom>
            <a:noFill/>
            <a:ln>
              <a:noFill/>
            </a:ln>
          </p:spPr>
        </p:pic>
      </p:grpSp>
      <p:grpSp>
        <p:nvGrpSpPr>
          <p:cNvPr id="538" name="Google Shape;538;p40"/>
          <p:cNvGrpSpPr/>
          <p:nvPr/>
        </p:nvGrpSpPr>
        <p:grpSpPr>
          <a:xfrm>
            <a:off x="6264407" y="1426550"/>
            <a:ext cx="781700" cy="757050"/>
            <a:chOff x="6264407" y="1426550"/>
            <a:chExt cx="781700" cy="757050"/>
          </a:xfrm>
        </p:grpSpPr>
        <p:grpSp>
          <p:nvGrpSpPr>
            <p:cNvPr id="539" name="Google Shape;539;p40"/>
            <p:cNvGrpSpPr/>
            <p:nvPr/>
          </p:nvGrpSpPr>
          <p:grpSpPr>
            <a:xfrm>
              <a:off x="6264407" y="1426550"/>
              <a:ext cx="781700" cy="757050"/>
              <a:chOff x="493975" y="1341330"/>
              <a:chExt cx="781700" cy="757050"/>
            </a:xfrm>
          </p:grpSpPr>
          <p:pic>
            <p:nvPicPr>
              <p:cNvPr id="540" name="Google Shape;540;p40"/>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541" name="Google Shape;541;p40"/>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42" name="Google Shape;542;p40"/>
            <p:cNvPicPr preferRelativeResize="0"/>
            <p:nvPr/>
          </p:nvPicPr>
          <p:blipFill rotWithShape="1">
            <a:blip r:embed="rId7">
              <a:alphaModFix/>
            </a:blip>
            <a:srcRect b="0" l="0" r="0" t="0"/>
            <a:stretch/>
          </p:blipFill>
          <p:spPr>
            <a:xfrm>
              <a:off x="6376662" y="1498559"/>
              <a:ext cx="611625" cy="611625"/>
            </a:xfrm>
            <a:prstGeom prst="rect">
              <a:avLst/>
            </a:prstGeom>
            <a:noFill/>
            <a:ln>
              <a:noFill/>
            </a:ln>
          </p:spPr>
        </p:pic>
      </p:grpSp>
      <p:grpSp>
        <p:nvGrpSpPr>
          <p:cNvPr id="543" name="Google Shape;543;p40"/>
          <p:cNvGrpSpPr/>
          <p:nvPr/>
        </p:nvGrpSpPr>
        <p:grpSpPr>
          <a:xfrm>
            <a:off x="3297834" y="2758256"/>
            <a:ext cx="781700" cy="757050"/>
            <a:chOff x="3297834" y="2758256"/>
            <a:chExt cx="781700" cy="757050"/>
          </a:xfrm>
        </p:grpSpPr>
        <p:grpSp>
          <p:nvGrpSpPr>
            <p:cNvPr id="544" name="Google Shape;544;p40"/>
            <p:cNvGrpSpPr/>
            <p:nvPr/>
          </p:nvGrpSpPr>
          <p:grpSpPr>
            <a:xfrm>
              <a:off x="3297834" y="2758256"/>
              <a:ext cx="781700" cy="757050"/>
              <a:chOff x="3297834" y="2758256"/>
              <a:chExt cx="781700" cy="757050"/>
            </a:xfrm>
          </p:grpSpPr>
          <p:pic>
            <p:nvPicPr>
              <p:cNvPr id="545" name="Google Shape;545;p40"/>
              <p:cNvPicPr preferRelativeResize="0"/>
              <p:nvPr/>
            </p:nvPicPr>
            <p:blipFill rotWithShape="1">
              <a:blip r:embed="rId4">
                <a:alphaModFix/>
              </a:blip>
              <a:srcRect b="8325" l="7462" r="9245" t="8756"/>
              <a:stretch/>
            </p:blipFill>
            <p:spPr>
              <a:xfrm>
                <a:off x="3297834" y="2758256"/>
                <a:ext cx="781700" cy="757050"/>
              </a:xfrm>
              <a:prstGeom prst="rect">
                <a:avLst/>
              </a:prstGeom>
              <a:noFill/>
              <a:ln>
                <a:noFill/>
              </a:ln>
            </p:spPr>
          </p:pic>
          <p:sp>
            <p:nvSpPr>
              <p:cNvPr id="546" name="Google Shape;546;p40"/>
              <p:cNvSpPr/>
              <p:nvPr/>
            </p:nvSpPr>
            <p:spPr>
              <a:xfrm>
                <a:off x="3469784" y="3403150"/>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47" name="Google Shape;547;p40">
              <a:hlinkClick r:id="rId8"/>
            </p:cNvPr>
            <p:cNvPicPr preferRelativeResize="0"/>
            <p:nvPr/>
          </p:nvPicPr>
          <p:blipFill rotWithShape="1">
            <a:blip r:embed="rId9">
              <a:alphaModFix/>
            </a:blip>
            <a:srcRect b="0" l="0" r="0" t="0"/>
            <a:stretch/>
          </p:blipFill>
          <p:spPr>
            <a:xfrm>
              <a:off x="3535434" y="2975087"/>
              <a:ext cx="328450" cy="328450"/>
            </a:xfrm>
            <a:prstGeom prst="rect">
              <a:avLst/>
            </a:prstGeom>
            <a:noFill/>
            <a:ln>
              <a:noFill/>
            </a:ln>
          </p:spPr>
        </p:pic>
      </p:grpSp>
      <p:grpSp>
        <p:nvGrpSpPr>
          <p:cNvPr id="548" name="Google Shape;548;p40"/>
          <p:cNvGrpSpPr/>
          <p:nvPr/>
        </p:nvGrpSpPr>
        <p:grpSpPr>
          <a:xfrm>
            <a:off x="288918" y="1426511"/>
            <a:ext cx="781700" cy="757050"/>
            <a:chOff x="288918" y="1426511"/>
            <a:chExt cx="781700" cy="757050"/>
          </a:xfrm>
        </p:grpSpPr>
        <p:grpSp>
          <p:nvGrpSpPr>
            <p:cNvPr id="549" name="Google Shape;549;p40"/>
            <p:cNvGrpSpPr/>
            <p:nvPr/>
          </p:nvGrpSpPr>
          <p:grpSpPr>
            <a:xfrm>
              <a:off x="288918" y="1426511"/>
              <a:ext cx="781700" cy="757050"/>
              <a:chOff x="288918" y="1426511"/>
              <a:chExt cx="781700" cy="757050"/>
            </a:xfrm>
          </p:grpSpPr>
          <p:sp>
            <p:nvSpPr>
              <p:cNvPr id="550" name="Google Shape;550;p40"/>
              <p:cNvSpPr/>
              <p:nvPr/>
            </p:nvSpPr>
            <p:spPr>
              <a:xfrm>
                <a:off x="460869" y="207140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1" name="Google Shape;551;p40"/>
              <p:cNvPicPr preferRelativeResize="0"/>
              <p:nvPr/>
            </p:nvPicPr>
            <p:blipFill rotWithShape="1">
              <a:blip r:embed="rId4">
                <a:alphaModFix/>
              </a:blip>
              <a:srcRect b="8325" l="7462" r="9245" t="8756"/>
              <a:stretch/>
            </p:blipFill>
            <p:spPr>
              <a:xfrm>
                <a:off x="288918" y="1426511"/>
                <a:ext cx="781700" cy="757050"/>
              </a:xfrm>
              <a:prstGeom prst="rect">
                <a:avLst/>
              </a:prstGeom>
              <a:noFill/>
              <a:ln>
                <a:noFill/>
              </a:ln>
            </p:spPr>
          </p:pic>
        </p:grpSp>
        <p:pic>
          <p:nvPicPr>
            <p:cNvPr id="552" name="Google Shape;552;p40"/>
            <p:cNvPicPr preferRelativeResize="0"/>
            <p:nvPr/>
          </p:nvPicPr>
          <p:blipFill rotWithShape="1">
            <a:blip r:embed="rId10">
              <a:alphaModFix/>
            </a:blip>
            <a:srcRect b="0" l="0" r="0" t="0"/>
            <a:stretch/>
          </p:blipFill>
          <p:spPr>
            <a:xfrm>
              <a:off x="413638" y="1526290"/>
              <a:ext cx="548638" cy="548638"/>
            </a:xfrm>
            <a:prstGeom prst="rect">
              <a:avLst/>
            </a:prstGeom>
            <a:noFill/>
            <a:ln>
              <a:noFill/>
            </a:ln>
          </p:spPr>
        </p:pic>
      </p:grpSp>
      <p:grpSp>
        <p:nvGrpSpPr>
          <p:cNvPr id="553" name="Google Shape;553;p40"/>
          <p:cNvGrpSpPr/>
          <p:nvPr/>
        </p:nvGrpSpPr>
        <p:grpSpPr>
          <a:xfrm>
            <a:off x="289133" y="2761695"/>
            <a:ext cx="781700" cy="757050"/>
            <a:chOff x="289133" y="2761695"/>
            <a:chExt cx="781700" cy="757050"/>
          </a:xfrm>
        </p:grpSpPr>
        <p:grpSp>
          <p:nvGrpSpPr>
            <p:cNvPr id="554" name="Google Shape;554;p40"/>
            <p:cNvGrpSpPr/>
            <p:nvPr/>
          </p:nvGrpSpPr>
          <p:grpSpPr>
            <a:xfrm>
              <a:off x="289133" y="2761695"/>
              <a:ext cx="781700" cy="757050"/>
              <a:chOff x="493975" y="1341330"/>
              <a:chExt cx="781700" cy="757050"/>
            </a:xfrm>
          </p:grpSpPr>
          <p:pic>
            <p:nvPicPr>
              <p:cNvPr id="555" name="Google Shape;555;p40"/>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556" name="Google Shape;556;p40"/>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57" name="Google Shape;557;p40"/>
            <p:cNvPicPr preferRelativeResize="0"/>
            <p:nvPr/>
          </p:nvPicPr>
          <p:blipFill rotWithShape="1">
            <a:blip r:embed="rId11">
              <a:alphaModFix/>
            </a:blip>
            <a:srcRect b="0" l="0" r="0" t="0"/>
            <a:stretch/>
          </p:blipFill>
          <p:spPr>
            <a:xfrm>
              <a:off x="495554" y="2943013"/>
              <a:ext cx="378800" cy="378800"/>
            </a:xfrm>
            <a:prstGeom prst="rect">
              <a:avLst/>
            </a:prstGeom>
            <a:noFill/>
            <a:ln>
              <a:noFill/>
            </a:ln>
          </p:spPr>
        </p:pic>
      </p:grpSp>
      <p:sp>
        <p:nvSpPr>
          <p:cNvPr id="558" name="Google Shape;558;p40"/>
          <p:cNvSpPr txBox="1"/>
          <p:nvPr/>
        </p:nvSpPr>
        <p:spPr>
          <a:xfrm>
            <a:off x="185050" y="152550"/>
            <a:ext cx="87846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Lato"/>
                <a:ea typeface="Lato"/>
                <a:cs typeface="Lato"/>
                <a:sym typeface="Lato"/>
              </a:rPr>
              <a:t>Other Key Features</a:t>
            </a:r>
            <a:r>
              <a:rPr b="1" lang="en" sz="2400">
                <a:solidFill>
                  <a:schemeClr val="dk1"/>
                </a:solidFill>
                <a:latin typeface="Lato"/>
                <a:ea typeface="Lato"/>
                <a:cs typeface="Lato"/>
                <a:sym typeface="Lato"/>
              </a:rPr>
              <a:t> </a:t>
            </a:r>
            <a:r>
              <a:rPr lang="en" sz="2400">
                <a:solidFill>
                  <a:schemeClr val="dk1"/>
                </a:solidFill>
                <a:latin typeface="Lato Light"/>
                <a:ea typeface="Lato Light"/>
                <a:cs typeface="Lato Light"/>
                <a:sym typeface="Lato Light"/>
              </a:rPr>
              <a:t>of Vembu BDR Suite</a:t>
            </a:r>
            <a:endParaRPr sz="2400">
              <a:solidFill>
                <a:schemeClr val="dk1"/>
              </a:solidFill>
              <a:latin typeface="Lato Light"/>
              <a:ea typeface="Lato Light"/>
              <a:cs typeface="Lato Light"/>
              <a:sym typeface="Lato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41"/>
          <p:cNvPicPr preferRelativeResize="0"/>
          <p:nvPr/>
        </p:nvPicPr>
        <p:blipFill>
          <a:blip r:embed="rId3">
            <a:alphaModFix/>
          </a:blip>
          <a:stretch>
            <a:fillRect/>
          </a:stretch>
        </p:blipFill>
        <p:spPr>
          <a:xfrm>
            <a:off x="0" y="0"/>
            <a:ext cx="9144005" cy="5143151"/>
          </a:xfrm>
          <a:prstGeom prst="rect">
            <a:avLst/>
          </a:prstGeom>
          <a:noFill/>
          <a:ln>
            <a:noFill/>
          </a:ln>
        </p:spPr>
      </p:pic>
      <p:sp>
        <p:nvSpPr>
          <p:cNvPr id="564" name="Google Shape;564;p41"/>
          <p:cNvSpPr txBox="1"/>
          <p:nvPr/>
        </p:nvSpPr>
        <p:spPr>
          <a:xfrm>
            <a:off x="2238450" y="2586475"/>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BDR Suite </a:t>
            </a:r>
            <a:r>
              <a:rPr lang="en" sz="3600">
                <a:solidFill>
                  <a:srgbClr val="FFFFFF"/>
                </a:solidFill>
                <a:latin typeface="Lato Light"/>
                <a:ea typeface="Lato Light"/>
                <a:cs typeface="Lato Light"/>
                <a:sym typeface="Lato Light"/>
              </a:rPr>
              <a:t>Licensing</a:t>
            </a:r>
            <a:endParaRPr sz="3600">
              <a:solidFill>
                <a:srgbClr val="FFFFFF"/>
              </a:solidFill>
              <a:latin typeface="Lato Light"/>
              <a:ea typeface="Lato Light"/>
              <a:cs typeface="Lato Light"/>
              <a:sym typeface="Lato Light"/>
            </a:endParaRPr>
          </a:p>
        </p:txBody>
      </p:sp>
      <p:pic>
        <p:nvPicPr>
          <p:cNvPr id="565" name="Google Shape;565;p41"/>
          <p:cNvPicPr preferRelativeResize="0"/>
          <p:nvPr/>
        </p:nvPicPr>
        <p:blipFill rotWithShape="1">
          <a:blip r:embed="rId4">
            <a:alphaModFix/>
          </a:blip>
          <a:srcRect b="5382" l="19686" r="17014" t="5347"/>
          <a:stretch/>
        </p:blipFill>
        <p:spPr>
          <a:xfrm>
            <a:off x="4217300" y="1698425"/>
            <a:ext cx="557000" cy="785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9" name="Shape 569"/>
        <p:cNvGrpSpPr/>
        <p:nvPr/>
      </p:nvGrpSpPr>
      <p:grpSpPr>
        <a:xfrm>
          <a:off x="0" y="0"/>
          <a:ext cx="0" cy="0"/>
          <a:chOff x="0" y="0"/>
          <a:chExt cx="0" cy="0"/>
        </a:xfrm>
      </p:grpSpPr>
      <p:grpSp>
        <p:nvGrpSpPr>
          <p:cNvPr id="570" name="Google Shape;570;p42"/>
          <p:cNvGrpSpPr/>
          <p:nvPr/>
        </p:nvGrpSpPr>
        <p:grpSpPr>
          <a:xfrm>
            <a:off x="0" y="0"/>
            <a:ext cx="9145500" cy="5143600"/>
            <a:chOff x="0" y="0"/>
            <a:chExt cx="9145500" cy="5143600"/>
          </a:xfrm>
        </p:grpSpPr>
        <p:grpSp>
          <p:nvGrpSpPr>
            <p:cNvPr id="571" name="Google Shape;571;p42"/>
            <p:cNvGrpSpPr/>
            <p:nvPr/>
          </p:nvGrpSpPr>
          <p:grpSpPr>
            <a:xfrm>
              <a:off x="0" y="0"/>
              <a:ext cx="9145500" cy="5143600"/>
              <a:chOff x="0" y="0"/>
              <a:chExt cx="9145500" cy="5143600"/>
            </a:xfrm>
          </p:grpSpPr>
          <p:pic>
            <p:nvPicPr>
              <p:cNvPr id="572" name="Google Shape;572;p42"/>
              <p:cNvPicPr preferRelativeResize="0"/>
              <p:nvPr/>
            </p:nvPicPr>
            <p:blipFill>
              <a:blip r:embed="rId3">
                <a:alphaModFix/>
              </a:blip>
              <a:stretch>
                <a:fillRect/>
              </a:stretch>
            </p:blipFill>
            <p:spPr>
              <a:xfrm>
                <a:off x="0" y="0"/>
                <a:ext cx="9144000" cy="5142557"/>
              </a:xfrm>
              <a:prstGeom prst="rect">
                <a:avLst/>
              </a:prstGeom>
              <a:noFill/>
              <a:ln>
                <a:noFill/>
              </a:ln>
            </p:spPr>
          </p:pic>
          <p:sp>
            <p:nvSpPr>
              <p:cNvPr id="573" name="Google Shape;573;p42"/>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4" name="Google Shape;574;p42"/>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5" name="Google Shape;575;p42"/>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Lato Hairline"/>
                <a:ea typeface="Lato Hairline"/>
                <a:cs typeface="Lato Hairline"/>
                <a:sym typeface="Lato Hairline"/>
              </a:rPr>
              <a:t>Backup &amp; Disaster Recovery</a:t>
            </a:r>
            <a:endParaRPr sz="1100">
              <a:solidFill>
                <a:schemeClr val="dk1"/>
              </a:solidFill>
              <a:latin typeface="Lato Hairline"/>
              <a:ea typeface="Lato Hairline"/>
              <a:cs typeface="Lato Hairline"/>
              <a:sym typeface="Lato Hairline"/>
            </a:endParaRPr>
          </a:p>
        </p:txBody>
      </p:sp>
      <p:grpSp>
        <p:nvGrpSpPr>
          <p:cNvPr id="576" name="Google Shape;576;p42"/>
          <p:cNvGrpSpPr/>
          <p:nvPr/>
        </p:nvGrpSpPr>
        <p:grpSpPr>
          <a:xfrm>
            <a:off x="360466" y="1752689"/>
            <a:ext cx="2554339" cy="1638223"/>
            <a:chOff x="360466" y="1960482"/>
            <a:chExt cx="2554339" cy="1638223"/>
          </a:xfrm>
        </p:grpSpPr>
        <p:sp>
          <p:nvSpPr>
            <p:cNvPr id="577" name="Google Shape;577;p42"/>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8" name="Google Shape;578;p42"/>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sp>
          <p:nvSpPr>
            <p:cNvPr id="579" name="Google Shape;579;p42"/>
            <p:cNvSpPr txBox="1"/>
            <p:nvPr/>
          </p:nvSpPr>
          <p:spPr>
            <a:xfrm>
              <a:off x="480575" y="2357351"/>
              <a:ext cx="2240400" cy="769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Lato Light"/>
                  <a:ea typeface="Lato Light"/>
                  <a:cs typeface="Lato Light"/>
                  <a:sym typeface="Lato Light"/>
                </a:rPr>
                <a:t>Backup &amp; Replication     for </a:t>
              </a:r>
              <a:r>
                <a:rPr b="1" lang="en" sz="1800">
                  <a:solidFill>
                    <a:srgbClr val="FFFFFF"/>
                  </a:solidFill>
                  <a:latin typeface="Lato"/>
                  <a:ea typeface="Lato"/>
                  <a:cs typeface="Lato"/>
                  <a:sym typeface="Lato"/>
                </a:rPr>
                <a:t>VMware/Hyper-V </a:t>
              </a:r>
              <a:endParaRPr sz="1800">
                <a:solidFill>
                  <a:srgbClr val="FFFFFF"/>
                </a:solidFill>
                <a:latin typeface="Lato Light"/>
                <a:ea typeface="Lato Light"/>
                <a:cs typeface="Lato Light"/>
                <a:sym typeface="Lato Light"/>
              </a:endParaRPr>
            </a:p>
          </p:txBody>
        </p:sp>
      </p:grpSp>
      <p:pic>
        <p:nvPicPr>
          <p:cNvPr id="580" name="Google Shape;580;p42"/>
          <p:cNvPicPr preferRelativeResize="0"/>
          <p:nvPr/>
        </p:nvPicPr>
        <p:blipFill rotWithShape="1">
          <a:blip r:embed="rId4">
            <a:alphaModFix/>
          </a:blip>
          <a:srcRect b="0" l="748" r="738" t="0"/>
          <a:stretch/>
        </p:blipFill>
        <p:spPr>
          <a:xfrm>
            <a:off x="3095200" y="784315"/>
            <a:ext cx="5765699" cy="3595200"/>
          </a:xfrm>
          <a:prstGeom prst="rect">
            <a:avLst/>
          </a:prstGeom>
          <a:noFill/>
          <a:ln>
            <a:noFill/>
          </a:ln>
        </p:spPr>
      </p:pic>
      <p:grpSp>
        <p:nvGrpSpPr>
          <p:cNvPr id="581" name="Google Shape;581;p42"/>
          <p:cNvGrpSpPr/>
          <p:nvPr/>
        </p:nvGrpSpPr>
        <p:grpSpPr>
          <a:xfrm>
            <a:off x="5363450" y="861532"/>
            <a:ext cx="766800" cy="528093"/>
            <a:chOff x="5367875" y="861532"/>
            <a:chExt cx="766800" cy="528093"/>
          </a:xfrm>
        </p:grpSpPr>
        <p:sp>
          <p:nvSpPr>
            <p:cNvPr id="582" name="Google Shape;582;p42"/>
            <p:cNvSpPr txBox="1"/>
            <p:nvPr/>
          </p:nvSpPr>
          <p:spPr>
            <a:xfrm>
              <a:off x="5395925" y="861532"/>
              <a:ext cx="710700" cy="296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D7363A"/>
                  </a:solidFill>
                </a:rPr>
                <a:t>Standard</a:t>
              </a:r>
              <a:endParaRPr b="1" sz="800">
                <a:solidFill>
                  <a:srgbClr val="D7363A"/>
                </a:solidFill>
              </a:endParaRPr>
            </a:p>
            <a:p>
              <a:pPr indent="0" lvl="0" marL="0" rtl="0" algn="ctr">
                <a:lnSpc>
                  <a:spcPct val="115000"/>
                </a:lnSpc>
                <a:spcBef>
                  <a:spcPts val="0"/>
                </a:spcBef>
                <a:spcAft>
                  <a:spcPts val="0"/>
                </a:spcAft>
                <a:buNone/>
              </a:pPr>
              <a:r>
                <a:rPr b="1" lang="en" sz="800">
                  <a:solidFill>
                    <a:srgbClr val="D7363A"/>
                  </a:solidFill>
                </a:rPr>
                <a:t>Essentials</a:t>
              </a:r>
              <a:endParaRPr sz="1300"/>
            </a:p>
          </p:txBody>
        </p:sp>
        <p:sp>
          <p:nvSpPr>
            <p:cNvPr id="583" name="Google Shape;583;p42"/>
            <p:cNvSpPr txBox="1"/>
            <p:nvPr/>
          </p:nvSpPr>
          <p:spPr>
            <a:xfrm>
              <a:off x="5367875" y="1146325"/>
              <a:ext cx="766800" cy="243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Upto 10 sockets or</a:t>
              </a:r>
              <a:endParaRPr b="1" i="1" sz="500"/>
            </a:p>
            <a:p>
              <a:pPr indent="0" lvl="0" marL="0" rtl="0" algn="ctr">
                <a:lnSpc>
                  <a:spcPct val="115000"/>
                </a:lnSpc>
                <a:spcBef>
                  <a:spcPts val="0"/>
                </a:spcBef>
                <a:spcAft>
                  <a:spcPts val="0"/>
                </a:spcAft>
                <a:buNone/>
              </a:pPr>
              <a:r>
                <a:rPr b="1" i="1" lang="en" sz="500"/>
                <a:t>100 VMsv</a:t>
              </a:r>
              <a:endParaRPr b="1" sz="500">
                <a:solidFill>
                  <a:srgbClr val="D7363A"/>
                </a:solidFill>
              </a:endParaRPr>
            </a:p>
          </p:txBody>
        </p:sp>
      </p:grpSp>
      <p:grpSp>
        <p:nvGrpSpPr>
          <p:cNvPr id="584" name="Google Shape;584;p42"/>
          <p:cNvGrpSpPr/>
          <p:nvPr/>
        </p:nvGrpSpPr>
        <p:grpSpPr>
          <a:xfrm>
            <a:off x="7134716" y="861532"/>
            <a:ext cx="766800" cy="528093"/>
            <a:chOff x="5367875" y="861532"/>
            <a:chExt cx="766800" cy="528093"/>
          </a:xfrm>
        </p:grpSpPr>
        <p:sp>
          <p:nvSpPr>
            <p:cNvPr id="585" name="Google Shape;585;p42"/>
            <p:cNvSpPr txBox="1"/>
            <p:nvPr/>
          </p:nvSpPr>
          <p:spPr>
            <a:xfrm>
              <a:off x="5395925" y="861532"/>
              <a:ext cx="710700" cy="296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D7363A"/>
                  </a:solidFill>
                </a:rPr>
                <a:t>EnterpriseEssentials</a:t>
              </a:r>
              <a:endParaRPr sz="1300"/>
            </a:p>
          </p:txBody>
        </p:sp>
        <p:sp>
          <p:nvSpPr>
            <p:cNvPr id="586" name="Google Shape;586;p42"/>
            <p:cNvSpPr txBox="1"/>
            <p:nvPr/>
          </p:nvSpPr>
          <p:spPr>
            <a:xfrm>
              <a:off x="5367875" y="1146325"/>
              <a:ext cx="766800" cy="243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Upto 10 sockets or 100 VMs</a:t>
              </a:r>
              <a:endParaRPr b="1" sz="500">
                <a:solidFill>
                  <a:srgbClr val="D7363A"/>
                </a:solidFill>
              </a:endParaRPr>
            </a:p>
          </p:txBody>
        </p:sp>
      </p:grpSp>
      <p:sp>
        <p:nvSpPr>
          <p:cNvPr id="587" name="Google Shape;587;p42"/>
          <p:cNvSpPr txBox="1"/>
          <p:nvPr/>
        </p:nvSpPr>
        <p:spPr>
          <a:xfrm>
            <a:off x="6277133" y="977378"/>
            <a:ext cx="710700" cy="296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900">
                <a:solidFill>
                  <a:srgbClr val="D7363A"/>
                </a:solidFill>
              </a:rPr>
              <a:t>Standard</a:t>
            </a:r>
            <a:endParaRPr b="1" sz="800">
              <a:solidFill>
                <a:srgbClr val="D7363A"/>
              </a:solidFill>
            </a:endParaRPr>
          </a:p>
        </p:txBody>
      </p:sp>
      <p:sp>
        <p:nvSpPr>
          <p:cNvPr id="588" name="Google Shape;588;p42"/>
          <p:cNvSpPr txBox="1"/>
          <p:nvPr/>
        </p:nvSpPr>
        <p:spPr>
          <a:xfrm>
            <a:off x="8042534" y="977378"/>
            <a:ext cx="756900" cy="296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900">
                <a:solidFill>
                  <a:srgbClr val="D7363A"/>
                </a:solidFill>
              </a:rPr>
              <a:t>Enterprise</a:t>
            </a:r>
            <a:endParaRPr b="1" sz="900">
              <a:solidFill>
                <a:srgbClr val="D7363A"/>
              </a:solidFill>
            </a:endParaRPr>
          </a:p>
        </p:txBody>
      </p:sp>
      <p:sp>
        <p:nvSpPr>
          <p:cNvPr id="589" name="Google Shape;589;p42"/>
          <p:cNvSpPr txBox="1"/>
          <p:nvPr/>
        </p:nvSpPr>
        <p:spPr>
          <a:xfrm>
            <a:off x="3211675" y="1450547"/>
            <a:ext cx="5649300" cy="29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rgbClr val="D7363A"/>
                </a:solidFill>
              </a:rPr>
              <a:t>Subscription License: </a:t>
            </a:r>
            <a:r>
              <a:rPr i="1" lang="en" sz="750"/>
              <a:t>Includes product updates, upgrades and standard technical support during the subscription period</a:t>
            </a:r>
            <a:endParaRPr b="1" sz="750">
              <a:solidFill>
                <a:srgbClr val="D7363A"/>
              </a:solidFill>
            </a:endParaRPr>
          </a:p>
        </p:txBody>
      </p:sp>
      <p:sp>
        <p:nvSpPr>
          <p:cNvPr id="590" name="Google Shape;590;p42"/>
          <p:cNvSpPr txBox="1"/>
          <p:nvPr/>
        </p:nvSpPr>
        <p:spPr>
          <a:xfrm>
            <a:off x="3211675" y="1906282"/>
            <a:ext cx="1557900" cy="29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CPU Socket level pricing</a:t>
            </a:r>
            <a:endParaRPr b="1" sz="750">
              <a:solidFill>
                <a:schemeClr val="lt1"/>
              </a:solidFill>
            </a:endParaRPr>
          </a:p>
        </p:txBody>
      </p:sp>
      <p:grpSp>
        <p:nvGrpSpPr>
          <p:cNvPr id="591" name="Google Shape;591;p42"/>
          <p:cNvGrpSpPr/>
          <p:nvPr/>
        </p:nvGrpSpPr>
        <p:grpSpPr>
          <a:xfrm>
            <a:off x="5314700" y="1870788"/>
            <a:ext cx="864300" cy="367389"/>
            <a:chOff x="5314700" y="1870788"/>
            <a:chExt cx="864300" cy="367389"/>
          </a:xfrm>
        </p:grpSpPr>
        <p:sp>
          <p:nvSpPr>
            <p:cNvPr id="592" name="Google Shape;592;p42"/>
            <p:cNvSpPr txBox="1"/>
            <p:nvPr/>
          </p:nvSpPr>
          <p:spPr>
            <a:xfrm>
              <a:off x="5454050" y="1870788"/>
              <a:ext cx="5856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lt1"/>
                  </a:solidFill>
                </a:rPr>
                <a:t>$108</a:t>
              </a:r>
              <a:endParaRPr b="1" sz="1150">
                <a:solidFill>
                  <a:schemeClr val="lt1"/>
                </a:solidFill>
              </a:endParaRPr>
            </a:p>
          </p:txBody>
        </p:sp>
        <p:sp>
          <p:nvSpPr>
            <p:cNvPr id="593" name="Google Shape;593;p42"/>
            <p:cNvSpPr txBox="1"/>
            <p:nvPr/>
          </p:nvSpPr>
          <p:spPr>
            <a:xfrm>
              <a:off x="5314700" y="2115177"/>
              <a:ext cx="8643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i="1" lang="en" sz="500"/>
                <a:t>per cpu-socket/annum</a:t>
              </a:r>
              <a:endParaRPr b="1" i="1" sz="500"/>
            </a:p>
          </p:txBody>
        </p:sp>
      </p:grpSp>
      <p:grpSp>
        <p:nvGrpSpPr>
          <p:cNvPr id="594" name="Google Shape;594;p42"/>
          <p:cNvGrpSpPr/>
          <p:nvPr/>
        </p:nvGrpSpPr>
        <p:grpSpPr>
          <a:xfrm>
            <a:off x="6200333" y="1870788"/>
            <a:ext cx="864300" cy="367389"/>
            <a:chOff x="6200333" y="1870788"/>
            <a:chExt cx="864300" cy="367389"/>
          </a:xfrm>
        </p:grpSpPr>
        <p:sp>
          <p:nvSpPr>
            <p:cNvPr id="595" name="Google Shape;595;p42"/>
            <p:cNvSpPr txBox="1"/>
            <p:nvPr/>
          </p:nvSpPr>
          <p:spPr>
            <a:xfrm>
              <a:off x="6339683" y="1870788"/>
              <a:ext cx="5856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lt1"/>
                  </a:solidFill>
                </a:rPr>
                <a:t>$216</a:t>
              </a:r>
              <a:endParaRPr b="1" sz="1150">
                <a:solidFill>
                  <a:schemeClr val="lt1"/>
                </a:solidFill>
              </a:endParaRPr>
            </a:p>
          </p:txBody>
        </p:sp>
        <p:sp>
          <p:nvSpPr>
            <p:cNvPr id="596" name="Google Shape;596;p42"/>
            <p:cNvSpPr txBox="1"/>
            <p:nvPr/>
          </p:nvSpPr>
          <p:spPr>
            <a:xfrm>
              <a:off x="6200333" y="2115177"/>
              <a:ext cx="8643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i="1" lang="en" sz="500"/>
                <a:t>per cpu-socket/annum</a:t>
              </a:r>
              <a:endParaRPr b="1" i="1" sz="500"/>
            </a:p>
          </p:txBody>
        </p:sp>
      </p:grpSp>
      <p:grpSp>
        <p:nvGrpSpPr>
          <p:cNvPr id="597" name="Google Shape;597;p42"/>
          <p:cNvGrpSpPr/>
          <p:nvPr/>
        </p:nvGrpSpPr>
        <p:grpSpPr>
          <a:xfrm>
            <a:off x="7085966" y="1870788"/>
            <a:ext cx="864300" cy="367389"/>
            <a:chOff x="7085966" y="1870788"/>
            <a:chExt cx="864300" cy="367389"/>
          </a:xfrm>
        </p:grpSpPr>
        <p:sp>
          <p:nvSpPr>
            <p:cNvPr id="598" name="Google Shape;598;p42"/>
            <p:cNvSpPr txBox="1"/>
            <p:nvPr/>
          </p:nvSpPr>
          <p:spPr>
            <a:xfrm>
              <a:off x="7225316" y="1870788"/>
              <a:ext cx="5856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lt1"/>
                  </a:solidFill>
                </a:rPr>
                <a:t>$180</a:t>
              </a:r>
              <a:endParaRPr b="1" sz="1150">
                <a:solidFill>
                  <a:schemeClr val="lt1"/>
                </a:solidFill>
              </a:endParaRPr>
            </a:p>
          </p:txBody>
        </p:sp>
        <p:sp>
          <p:nvSpPr>
            <p:cNvPr id="599" name="Google Shape;599;p42"/>
            <p:cNvSpPr txBox="1"/>
            <p:nvPr/>
          </p:nvSpPr>
          <p:spPr>
            <a:xfrm>
              <a:off x="7085966" y="2115177"/>
              <a:ext cx="8643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i="1" lang="en" sz="500"/>
                <a:t>per cpu-socket/annum</a:t>
              </a:r>
              <a:endParaRPr b="1" i="1" sz="500"/>
            </a:p>
          </p:txBody>
        </p:sp>
      </p:grpSp>
      <p:grpSp>
        <p:nvGrpSpPr>
          <p:cNvPr id="600" name="Google Shape;600;p42"/>
          <p:cNvGrpSpPr/>
          <p:nvPr/>
        </p:nvGrpSpPr>
        <p:grpSpPr>
          <a:xfrm>
            <a:off x="7988834" y="1870788"/>
            <a:ext cx="864300" cy="367389"/>
            <a:chOff x="7983106" y="1870788"/>
            <a:chExt cx="864300" cy="367389"/>
          </a:xfrm>
        </p:grpSpPr>
        <p:sp>
          <p:nvSpPr>
            <p:cNvPr id="601" name="Google Shape;601;p42"/>
            <p:cNvSpPr txBox="1"/>
            <p:nvPr/>
          </p:nvSpPr>
          <p:spPr>
            <a:xfrm>
              <a:off x="8122456" y="1870788"/>
              <a:ext cx="5856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lt1"/>
                  </a:solidFill>
                </a:rPr>
                <a:t>$360</a:t>
              </a:r>
              <a:endParaRPr b="1" sz="1150">
                <a:solidFill>
                  <a:schemeClr val="lt1"/>
                </a:solidFill>
              </a:endParaRPr>
            </a:p>
          </p:txBody>
        </p:sp>
        <p:sp>
          <p:nvSpPr>
            <p:cNvPr id="602" name="Google Shape;602;p42"/>
            <p:cNvSpPr txBox="1"/>
            <p:nvPr/>
          </p:nvSpPr>
          <p:spPr>
            <a:xfrm>
              <a:off x="7983106" y="2115177"/>
              <a:ext cx="8643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i="1" lang="en" sz="500"/>
                <a:t>per cpu-socket/annum</a:t>
              </a:r>
              <a:endParaRPr b="1" i="1" sz="500"/>
            </a:p>
          </p:txBody>
        </p:sp>
      </p:grpSp>
      <p:sp>
        <p:nvSpPr>
          <p:cNvPr id="603" name="Google Shape;603;p42"/>
          <p:cNvSpPr txBox="1"/>
          <p:nvPr/>
        </p:nvSpPr>
        <p:spPr>
          <a:xfrm>
            <a:off x="3211675" y="2439682"/>
            <a:ext cx="1557900" cy="29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VM level pricing</a:t>
            </a:r>
            <a:endParaRPr b="1" sz="750">
              <a:solidFill>
                <a:schemeClr val="lt1"/>
              </a:solidFill>
            </a:endParaRPr>
          </a:p>
        </p:txBody>
      </p:sp>
      <p:grpSp>
        <p:nvGrpSpPr>
          <p:cNvPr id="604" name="Google Shape;604;p42"/>
          <p:cNvGrpSpPr/>
          <p:nvPr/>
        </p:nvGrpSpPr>
        <p:grpSpPr>
          <a:xfrm>
            <a:off x="5314700" y="2404188"/>
            <a:ext cx="864300" cy="367389"/>
            <a:chOff x="5314700" y="2404188"/>
            <a:chExt cx="864300" cy="367389"/>
          </a:xfrm>
        </p:grpSpPr>
        <p:sp>
          <p:nvSpPr>
            <p:cNvPr id="605" name="Google Shape;605;p42"/>
            <p:cNvSpPr txBox="1"/>
            <p:nvPr/>
          </p:nvSpPr>
          <p:spPr>
            <a:xfrm>
              <a:off x="5454050" y="2404188"/>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$18</a:t>
              </a:r>
              <a:endParaRPr b="1" sz="1150">
                <a:solidFill>
                  <a:schemeClr val="lt1"/>
                </a:solidFill>
              </a:endParaRPr>
            </a:p>
          </p:txBody>
        </p:sp>
        <p:sp>
          <p:nvSpPr>
            <p:cNvPr id="606" name="Google Shape;606;p42"/>
            <p:cNvSpPr txBox="1"/>
            <p:nvPr/>
          </p:nvSpPr>
          <p:spPr>
            <a:xfrm>
              <a:off x="5314700" y="2648577"/>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vm/annum</a:t>
              </a:r>
              <a:endParaRPr b="1" i="1" sz="500"/>
            </a:p>
          </p:txBody>
        </p:sp>
      </p:grpSp>
      <p:grpSp>
        <p:nvGrpSpPr>
          <p:cNvPr id="607" name="Google Shape;607;p42"/>
          <p:cNvGrpSpPr/>
          <p:nvPr/>
        </p:nvGrpSpPr>
        <p:grpSpPr>
          <a:xfrm>
            <a:off x="6200333" y="2404188"/>
            <a:ext cx="864300" cy="367389"/>
            <a:chOff x="6200333" y="2404188"/>
            <a:chExt cx="864300" cy="367389"/>
          </a:xfrm>
        </p:grpSpPr>
        <p:sp>
          <p:nvSpPr>
            <p:cNvPr id="608" name="Google Shape;608;p42"/>
            <p:cNvSpPr txBox="1"/>
            <p:nvPr/>
          </p:nvSpPr>
          <p:spPr>
            <a:xfrm>
              <a:off x="6339683" y="2404188"/>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$36</a:t>
              </a:r>
              <a:endParaRPr b="1" sz="1150">
                <a:solidFill>
                  <a:schemeClr val="lt1"/>
                </a:solidFill>
              </a:endParaRPr>
            </a:p>
          </p:txBody>
        </p:sp>
        <p:sp>
          <p:nvSpPr>
            <p:cNvPr id="609" name="Google Shape;609;p42"/>
            <p:cNvSpPr txBox="1"/>
            <p:nvPr/>
          </p:nvSpPr>
          <p:spPr>
            <a:xfrm>
              <a:off x="6200333" y="2648577"/>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vm/annum</a:t>
              </a:r>
              <a:endParaRPr b="1" i="1" sz="500"/>
            </a:p>
          </p:txBody>
        </p:sp>
      </p:grpSp>
      <p:grpSp>
        <p:nvGrpSpPr>
          <p:cNvPr id="610" name="Google Shape;610;p42"/>
          <p:cNvGrpSpPr/>
          <p:nvPr/>
        </p:nvGrpSpPr>
        <p:grpSpPr>
          <a:xfrm>
            <a:off x="7085966" y="2404188"/>
            <a:ext cx="864300" cy="367389"/>
            <a:chOff x="7085966" y="2404188"/>
            <a:chExt cx="864300" cy="367389"/>
          </a:xfrm>
        </p:grpSpPr>
        <p:sp>
          <p:nvSpPr>
            <p:cNvPr id="611" name="Google Shape;611;p42"/>
            <p:cNvSpPr txBox="1"/>
            <p:nvPr/>
          </p:nvSpPr>
          <p:spPr>
            <a:xfrm>
              <a:off x="7225316" y="2404188"/>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$30</a:t>
              </a:r>
              <a:endParaRPr b="1" sz="1150">
                <a:solidFill>
                  <a:schemeClr val="lt1"/>
                </a:solidFill>
              </a:endParaRPr>
            </a:p>
          </p:txBody>
        </p:sp>
        <p:sp>
          <p:nvSpPr>
            <p:cNvPr id="612" name="Google Shape;612;p42"/>
            <p:cNvSpPr txBox="1"/>
            <p:nvPr/>
          </p:nvSpPr>
          <p:spPr>
            <a:xfrm>
              <a:off x="7085966" y="2648577"/>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vm/annum</a:t>
              </a:r>
              <a:endParaRPr b="1" i="1" sz="500"/>
            </a:p>
          </p:txBody>
        </p:sp>
      </p:grpSp>
      <p:grpSp>
        <p:nvGrpSpPr>
          <p:cNvPr id="613" name="Google Shape;613;p42"/>
          <p:cNvGrpSpPr/>
          <p:nvPr/>
        </p:nvGrpSpPr>
        <p:grpSpPr>
          <a:xfrm>
            <a:off x="7988834" y="2404188"/>
            <a:ext cx="864300" cy="367389"/>
            <a:chOff x="7983106" y="2404188"/>
            <a:chExt cx="864300" cy="367389"/>
          </a:xfrm>
        </p:grpSpPr>
        <p:sp>
          <p:nvSpPr>
            <p:cNvPr id="614" name="Google Shape;614;p42"/>
            <p:cNvSpPr txBox="1"/>
            <p:nvPr/>
          </p:nvSpPr>
          <p:spPr>
            <a:xfrm>
              <a:off x="8122456" y="2404188"/>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$60</a:t>
              </a:r>
              <a:endParaRPr b="1" sz="1150">
                <a:solidFill>
                  <a:schemeClr val="lt1"/>
                </a:solidFill>
              </a:endParaRPr>
            </a:p>
          </p:txBody>
        </p:sp>
        <p:sp>
          <p:nvSpPr>
            <p:cNvPr id="615" name="Google Shape;615;p42"/>
            <p:cNvSpPr txBox="1"/>
            <p:nvPr/>
          </p:nvSpPr>
          <p:spPr>
            <a:xfrm>
              <a:off x="7983106" y="2648577"/>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vm/annum</a:t>
              </a:r>
              <a:endParaRPr b="1" i="1" sz="500"/>
            </a:p>
          </p:txBody>
        </p:sp>
      </p:grpSp>
      <p:sp>
        <p:nvSpPr>
          <p:cNvPr id="616" name="Google Shape;616;p42"/>
          <p:cNvSpPr txBox="1"/>
          <p:nvPr/>
        </p:nvSpPr>
        <p:spPr>
          <a:xfrm>
            <a:off x="3211675" y="3319562"/>
            <a:ext cx="1557900" cy="29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CPU Socket level pricing</a:t>
            </a:r>
            <a:endParaRPr b="1" sz="750">
              <a:solidFill>
                <a:schemeClr val="lt1"/>
              </a:solidFill>
            </a:endParaRPr>
          </a:p>
        </p:txBody>
      </p:sp>
      <p:grpSp>
        <p:nvGrpSpPr>
          <p:cNvPr id="617" name="Google Shape;617;p42"/>
          <p:cNvGrpSpPr/>
          <p:nvPr/>
        </p:nvGrpSpPr>
        <p:grpSpPr>
          <a:xfrm>
            <a:off x="5314700" y="3284068"/>
            <a:ext cx="864300" cy="367389"/>
            <a:chOff x="5314700" y="1870788"/>
            <a:chExt cx="864300" cy="367389"/>
          </a:xfrm>
        </p:grpSpPr>
        <p:sp>
          <p:nvSpPr>
            <p:cNvPr id="618" name="Google Shape;618;p42"/>
            <p:cNvSpPr txBox="1"/>
            <p:nvPr/>
          </p:nvSpPr>
          <p:spPr>
            <a:xfrm>
              <a:off x="5454050" y="1870788"/>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$270</a:t>
              </a:r>
              <a:endParaRPr b="1" sz="1150">
                <a:solidFill>
                  <a:schemeClr val="lt1"/>
                </a:solidFill>
              </a:endParaRPr>
            </a:p>
          </p:txBody>
        </p:sp>
        <p:sp>
          <p:nvSpPr>
            <p:cNvPr id="619" name="Google Shape;619;p42"/>
            <p:cNvSpPr txBox="1"/>
            <p:nvPr/>
          </p:nvSpPr>
          <p:spPr>
            <a:xfrm>
              <a:off x="5314700" y="2115177"/>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cpu-socket</a:t>
              </a:r>
              <a:endParaRPr b="1" i="1" sz="500"/>
            </a:p>
          </p:txBody>
        </p:sp>
      </p:grpSp>
      <p:grpSp>
        <p:nvGrpSpPr>
          <p:cNvPr id="620" name="Google Shape;620;p42"/>
          <p:cNvGrpSpPr/>
          <p:nvPr/>
        </p:nvGrpSpPr>
        <p:grpSpPr>
          <a:xfrm>
            <a:off x="6200333" y="3284068"/>
            <a:ext cx="864300" cy="367389"/>
            <a:chOff x="5314700" y="1870788"/>
            <a:chExt cx="864300" cy="367389"/>
          </a:xfrm>
        </p:grpSpPr>
        <p:sp>
          <p:nvSpPr>
            <p:cNvPr id="621" name="Google Shape;621;p42"/>
            <p:cNvSpPr txBox="1"/>
            <p:nvPr/>
          </p:nvSpPr>
          <p:spPr>
            <a:xfrm>
              <a:off x="5454050" y="1870788"/>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$540</a:t>
              </a:r>
              <a:endParaRPr b="1" sz="1150">
                <a:solidFill>
                  <a:schemeClr val="lt1"/>
                </a:solidFill>
              </a:endParaRPr>
            </a:p>
          </p:txBody>
        </p:sp>
        <p:sp>
          <p:nvSpPr>
            <p:cNvPr id="622" name="Google Shape;622;p42"/>
            <p:cNvSpPr txBox="1"/>
            <p:nvPr/>
          </p:nvSpPr>
          <p:spPr>
            <a:xfrm>
              <a:off x="5314700" y="2115177"/>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cpu-socket</a:t>
              </a:r>
              <a:endParaRPr b="1" i="1" sz="500"/>
            </a:p>
          </p:txBody>
        </p:sp>
      </p:grpSp>
      <p:grpSp>
        <p:nvGrpSpPr>
          <p:cNvPr id="623" name="Google Shape;623;p42"/>
          <p:cNvGrpSpPr/>
          <p:nvPr/>
        </p:nvGrpSpPr>
        <p:grpSpPr>
          <a:xfrm>
            <a:off x="7085966" y="3284068"/>
            <a:ext cx="864300" cy="367389"/>
            <a:chOff x="5314700" y="1870788"/>
            <a:chExt cx="864300" cy="367389"/>
          </a:xfrm>
        </p:grpSpPr>
        <p:sp>
          <p:nvSpPr>
            <p:cNvPr id="624" name="Google Shape;624;p42"/>
            <p:cNvSpPr txBox="1"/>
            <p:nvPr/>
          </p:nvSpPr>
          <p:spPr>
            <a:xfrm>
              <a:off x="5454050" y="1870788"/>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$450</a:t>
              </a:r>
              <a:endParaRPr b="1" sz="1150">
                <a:solidFill>
                  <a:schemeClr val="lt1"/>
                </a:solidFill>
              </a:endParaRPr>
            </a:p>
          </p:txBody>
        </p:sp>
        <p:sp>
          <p:nvSpPr>
            <p:cNvPr id="625" name="Google Shape;625;p42"/>
            <p:cNvSpPr txBox="1"/>
            <p:nvPr/>
          </p:nvSpPr>
          <p:spPr>
            <a:xfrm>
              <a:off x="5314700" y="2115177"/>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cpu-socket</a:t>
              </a:r>
              <a:endParaRPr b="1" i="1" sz="500"/>
            </a:p>
          </p:txBody>
        </p:sp>
      </p:grpSp>
      <p:grpSp>
        <p:nvGrpSpPr>
          <p:cNvPr id="626" name="Google Shape;626;p42"/>
          <p:cNvGrpSpPr/>
          <p:nvPr/>
        </p:nvGrpSpPr>
        <p:grpSpPr>
          <a:xfrm>
            <a:off x="7988834" y="3284068"/>
            <a:ext cx="864300" cy="367389"/>
            <a:chOff x="5314700" y="1870788"/>
            <a:chExt cx="864300" cy="367389"/>
          </a:xfrm>
        </p:grpSpPr>
        <p:sp>
          <p:nvSpPr>
            <p:cNvPr id="627" name="Google Shape;627;p42"/>
            <p:cNvSpPr txBox="1"/>
            <p:nvPr/>
          </p:nvSpPr>
          <p:spPr>
            <a:xfrm>
              <a:off x="5454050" y="1870788"/>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$900</a:t>
              </a:r>
              <a:endParaRPr b="1" sz="1150">
                <a:solidFill>
                  <a:schemeClr val="lt1"/>
                </a:solidFill>
              </a:endParaRPr>
            </a:p>
          </p:txBody>
        </p:sp>
        <p:sp>
          <p:nvSpPr>
            <p:cNvPr id="628" name="Google Shape;628;p42"/>
            <p:cNvSpPr txBox="1"/>
            <p:nvPr/>
          </p:nvSpPr>
          <p:spPr>
            <a:xfrm>
              <a:off x="5314700" y="2115177"/>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cpu-socket</a:t>
              </a:r>
              <a:endParaRPr b="1" i="1" sz="500"/>
            </a:p>
          </p:txBody>
        </p:sp>
      </p:grpSp>
      <p:sp>
        <p:nvSpPr>
          <p:cNvPr id="629" name="Google Shape;629;p42"/>
          <p:cNvSpPr txBox="1"/>
          <p:nvPr/>
        </p:nvSpPr>
        <p:spPr>
          <a:xfrm>
            <a:off x="3211675" y="3901378"/>
            <a:ext cx="1557900" cy="29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VM level pricing</a:t>
            </a:r>
            <a:endParaRPr b="1" sz="750">
              <a:solidFill>
                <a:schemeClr val="lt1"/>
              </a:solidFill>
            </a:endParaRPr>
          </a:p>
        </p:txBody>
      </p:sp>
      <p:grpSp>
        <p:nvGrpSpPr>
          <p:cNvPr id="630" name="Google Shape;630;p42"/>
          <p:cNvGrpSpPr/>
          <p:nvPr/>
        </p:nvGrpSpPr>
        <p:grpSpPr>
          <a:xfrm>
            <a:off x="5314700" y="3865883"/>
            <a:ext cx="864300" cy="367389"/>
            <a:chOff x="5314700" y="1870788"/>
            <a:chExt cx="864300" cy="367389"/>
          </a:xfrm>
        </p:grpSpPr>
        <p:sp>
          <p:nvSpPr>
            <p:cNvPr id="631" name="Google Shape;631;p42"/>
            <p:cNvSpPr txBox="1"/>
            <p:nvPr/>
          </p:nvSpPr>
          <p:spPr>
            <a:xfrm>
              <a:off x="5454050" y="1870788"/>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$45</a:t>
              </a:r>
              <a:endParaRPr b="1" sz="1150">
                <a:solidFill>
                  <a:schemeClr val="lt1"/>
                </a:solidFill>
              </a:endParaRPr>
            </a:p>
          </p:txBody>
        </p:sp>
        <p:sp>
          <p:nvSpPr>
            <p:cNvPr id="632" name="Google Shape;632;p42"/>
            <p:cNvSpPr txBox="1"/>
            <p:nvPr/>
          </p:nvSpPr>
          <p:spPr>
            <a:xfrm>
              <a:off x="5314700" y="2115177"/>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vm</a:t>
              </a:r>
              <a:endParaRPr b="1" i="1" sz="500"/>
            </a:p>
          </p:txBody>
        </p:sp>
      </p:grpSp>
      <p:grpSp>
        <p:nvGrpSpPr>
          <p:cNvPr id="633" name="Google Shape;633;p42"/>
          <p:cNvGrpSpPr/>
          <p:nvPr/>
        </p:nvGrpSpPr>
        <p:grpSpPr>
          <a:xfrm>
            <a:off x="6200333" y="3865883"/>
            <a:ext cx="864300" cy="367389"/>
            <a:chOff x="5314700" y="1870788"/>
            <a:chExt cx="864300" cy="367389"/>
          </a:xfrm>
        </p:grpSpPr>
        <p:sp>
          <p:nvSpPr>
            <p:cNvPr id="634" name="Google Shape;634;p42"/>
            <p:cNvSpPr txBox="1"/>
            <p:nvPr/>
          </p:nvSpPr>
          <p:spPr>
            <a:xfrm>
              <a:off x="5454050" y="1870788"/>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$90</a:t>
              </a:r>
              <a:endParaRPr b="1" sz="1150">
                <a:solidFill>
                  <a:schemeClr val="lt1"/>
                </a:solidFill>
              </a:endParaRPr>
            </a:p>
          </p:txBody>
        </p:sp>
        <p:sp>
          <p:nvSpPr>
            <p:cNvPr id="635" name="Google Shape;635;p42"/>
            <p:cNvSpPr txBox="1"/>
            <p:nvPr/>
          </p:nvSpPr>
          <p:spPr>
            <a:xfrm>
              <a:off x="5314700" y="2115177"/>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vm</a:t>
              </a:r>
              <a:endParaRPr b="1" i="1" sz="500"/>
            </a:p>
          </p:txBody>
        </p:sp>
      </p:grpSp>
      <p:grpSp>
        <p:nvGrpSpPr>
          <p:cNvPr id="636" name="Google Shape;636;p42"/>
          <p:cNvGrpSpPr/>
          <p:nvPr/>
        </p:nvGrpSpPr>
        <p:grpSpPr>
          <a:xfrm>
            <a:off x="7085966" y="3865883"/>
            <a:ext cx="864300" cy="367389"/>
            <a:chOff x="5314700" y="1870788"/>
            <a:chExt cx="864300" cy="367389"/>
          </a:xfrm>
        </p:grpSpPr>
        <p:sp>
          <p:nvSpPr>
            <p:cNvPr id="637" name="Google Shape;637;p42"/>
            <p:cNvSpPr txBox="1"/>
            <p:nvPr/>
          </p:nvSpPr>
          <p:spPr>
            <a:xfrm>
              <a:off x="5454050" y="1870788"/>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$75</a:t>
              </a:r>
              <a:endParaRPr b="1" sz="1150">
                <a:solidFill>
                  <a:schemeClr val="lt1"/>
                </a:solidFill>
              </a:endParaRPr>
            </a:p>
          </p:txBody>
        </p:sp>
        <p:sp>
          <p:nvSpPr>
            <p:cNvPr id="638" name="Google Shape;638;p42"/>
            <p:cNvSpPr txBox="1"/>
            <p:nvPr/>
          </p:nvSpPr>
          <p:spPr>
            <a:xfrm>
              <a:off x="5314700" y="2115177"/>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vm</a:t>
              </a:r>
              <a:endParaRPr b="1" i="1" sz="500"/>
            </a:p>
          </p:txBody>
        </p:sp>
      </p:grpSp>
      <p:grpSp>
        <p:nvGrpSpPr>
          <p:cNvPr id="639" name="Google Shape;639;p42"/>
          <p:cNvGrpSpPr/>
          <p:nvPr/>
        </p:nvGrpSpPr>
        <p:grpSpPr>
          <a:xfrm>
            <a:off x="7988834" y="3865883"/>
            <a:ext cx="864300" cy="367389"/>
            <a:chOff x="5314700" y="1870788"/>
            <a:chExt cx="864300" cy="367389"/>
          </a:xfrm>
        </p:grpSpPr>
        <p:sp>
          <p:nvSpPr>
            <p:cNvPr id="640" name="Google Shape;640;p42"/>
            <p:cNvSpPr txBox="1"/>
            <p:nvPr/>
          </p:nvSpPr>
          <p:spPr>
            <a:xfrm>
              <a:off x="5454050" y="1870788"/>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$150</a:t>
              </a:r>
              <a:endParaRPr b="1" sz="1150">
                <a:solidFill>
                  <a:schemeClr val="lt1"/>
                </a:solidFill>
              </a:endParaRPr>
            </a:p>
          </p:txBody>
        </p:sp>
        <p:sp>
          <p:nvSpPr>
            <p:cNvPr id="641" name="Google Shape;641;p42"/>
            <p:cNvSpPr txBox="1"/>
            <p:nvPr/>
          </p:nvSpPr>
          <p:spPr>
            <a:xfrm>
              <a:off x="5314700" y="2115177"/>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vm</a:t>
              </a:r>
              <a:endParaRPr b="1" i="1" sz="500"/>
            </a:p>
          </p:txBody>
        </p:sp>
      </p:grpSp>
      <p:sp>
        <p:nvSpPr>
          <p:cNvPr id="642" name="Google Shape;642;p42"/>
          <p:cNvSpPr txBox="1"/>
          <p:nvPr/>
        </p:nvSpPr>
        <p:spPr>
          <a:xfrm>
            <a:off x="3211675" y="2886891"/>
            <a:ext cx="5649300" cy="29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rgbClr val="D7363A"/>
                </a:solidFill>
              </a:rPr>
              <a:t>Perpetual License: </a:t>
            </a:r>
            <a:r>
              <a:rPr i="1" lang="en" sz="750"/>
              <a:t>Free maintenance &amp; support for 1st year</a:t>
            </a:r>
            <a:endParaRPr b="1" sz="750">
              <a:solidFill>
                <a:srgbClr val="D7363A"/>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6" name="Shape 646"/>
        <p:cNvGrpSpPr/>
        <p:nvPr/>
      </p:nvGrpSpPr>
      <p:grpSpPr>
        <a:xfrm>
          <a:off x="0" y="0"/>
          <a:ext cx="0" cy="0"/>
          <a:chOff x="0" y="0"/>
          <a:chExt cx="0" cy="0"/>
        </a:xfrm>
      </p:grpSpPr>
      <p:grpSp>
        <p:nvGrpSpPr>
          <p:cNvPr id="647" name="Google Shape;647;p43"/>
          <p:cNvGrpSpPr/>
          <p:nvPr/>
        </p:nvGrpSpPr>
        <p:grpSpPr>
          <a:xfrm>
            <a:off x="0" y="0"/>
            <a:ext cx="9145500" cy="5143600"/>
            <a:chOff x="0" y="0"/>
            <a:chExt cx="9145500" cy="5143600"/>
          </a:xfrm>
        </p:grpSpPr>
        <p:grpSp>
          <p:nvGrpSpPr>
            <p:cNvPr id="648" name="Google Shape;648;p43"/>
            <p:cNvGrpSpPr/>
            <p:nvPr/>
          </p:nvGrpSpPr>
          <p:grpSpPr>
            <a:xfrm>
              <a:off x="0" y="0"/>
              <a:ext cx="9145500" cy="5143600"/>
              <a:chOff x="0" y="0"/>
              <a:chExt cx="9145500" cy="5143600"/>
            </a:xfrm>
          </p:grpSpPr>
          <p:pic>
            <p:nvPicPr>
              <p:cNvPr id="649" name="Google Shape;649;p43"/>
              <p:cNvPicPr preferRelativeResize="0"/>
              <p:nvPr/>
            </p:nvPicPr>
            <p:blipFill>
              <a:blip r:embed="rId3">
                <a:alphaModFix/>
              </a:blip>
              <a:stretch>
                <a:fillRect/>
              </a:stretch>
            </p:blipFill>
            <p:spPr>
              <a:xfrm>
                <a:off x="0" y="0"/>
                <a:ext cx="9144000" cy="5142557"/>
              </a:xfrm>
              <a:prstGeom prst="rect">
                <a:avLst/>
              </a:prstGeom>
              <a:noFill/>
              <a:ln>
                <a:noFill/>
              </a:ln>
            </p:spPr>
          </p:pic>
          <p:sp>
            <p:nvSpPr>
              <p:cNvPr id="650" name="Google Shape;650;p43"/>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1" name="Google Shape;651;p43"/>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 name="Google Shape;652;p43"/>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Lato Hairline"/>
                <a:ea typeface="Lato Hairline"/>
                <a:cs typeface="Lato Hairline"/>
                <a:sym typeface="Lato Hairline"/>
              </a:rPr>
              <a:t>Backup &amp; Disaster Recovery</a:t>
            </a:r>
            <a:endParaRPr sz="1100">
              <a:solidFill>
                <a:srgbClr val="FFFFFF"/>
              </a:solidFill>
              <a:latin typeface="Lato Hairline"/>
              <a:ea typeface="Lato Hairline"/>
              <a:cs typeface="Lato Hairline"/>
              <a:sym typeface="Lato Hairline"/>
            </a:endParaRPr>
          </a:p>
        </p:txBody>
      </p:sp>
      <p:grpSp>
        <p:nvGrpSpPr>
          <p:cNvPr id="653" name="Google Shape;653;p43"/>
          <p:cNvGrpSpPr/>
          <p:nvPr/>
        </p:nvGrpSpPr>
        <p:grpSpPr>
          <a:xfrm>
            <a:off x="360466" y="1752689"/>
            <a:ext cx="2554339" cy="1638223"/>
            <a:chOff x="360466" y="1960482"/>
            <a:chExt cx="2554339" cy="1638223"/>
          </a:xfrm>
        </p:grpSpPr>
        <p:sp>
          <p:nvSpPr>
            <p:cNvPr id="654" name="Google Shape;654;p43"/>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5" name="Google Shape;655;p43"/>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sp>
          <p:nvSpPr>
            <p:cNvPr id="656" name="Google Shape;656;p43"/>
            <p:cNvSpPr txBox="1"/>
            <p:nvPr/>
          </p:nvSpPr>
          <p:spPr>
            <a:xfrm>
              <a:off x="480575" y="2357351"/>
              <a:ext cx="2240400" cy="769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Lato Light"/>
                  <a:ea typeface="Lato Light"/>
                  <a:cs typeface="Lato Light"/>
                  <a:sym typeface="Lato Light"/>
                </a:rPr>
                <a:t>Backup </a:t>
              </a:r>
              <a:endParaRPr sz="1800">
                <a:solidFill>
                  <a:schemeClr val="dk1"/>
                </a:solidFill>
                <a:latin typeface="Lato Light"/>
                <a:ea typeface="Lato Light"/>
                <a:cs typeface="Lato Light"/>
                <a:sym typeface="Lato Light"/>
              </a:endParaRPr>
            </a:p>
            <a:p>
              <a:pPr indent="0" lvl="0" marL="0" rtl="0" algn="ctr">
                <a:lnSpc>
                  <a:spcPct val="100000"/>
                </a:lnSpc>
                <a:spcBef>
                  <a:spcPts val="0"/>
                </a:spcBef>
                <a:spcAft>
                  <a:spcPts val="0"/>
                </a:spcAft>
                <a:buNone/>
              </a:pPr>
              <a:r>
                <a:rPr lang="en" sz="1800">
                  <a:solidFill>
                    <a:schemeClr val="dk1"/>
                  </a:solidFill>
                  <a:latin typeface="Lato Light"/>
                  <a:ea typeface="Lato Light"/>
                  <a:cs typeface="Lato Light"/>
                  <a:sym typeface="Lato Light"/>
                </a:rPr>
                <a:t>for </a:t>
              </a:r>
              <a:endParaRPr sz="1800">
                <a:solidFill>
                  <a:schemeClr val="dk1"/>
                </a:solidFill>
                <a:latin typeface="Lato Light"/>
                <a:ea typeface="Lato Light"/>
                <a:cs typeface="Lato Light"/>
                <a:sym typeface="Lato Light"/>
              </a:endParaRPr>
            </a:p>
            <a:p>
              <a:pPr indent="0" lvl="0" marL="0" rtl="0" algn="ctr">
                <a:lnSpc>
                  <a:spcPct val="100000"/>
                </a:lnSpc>
                <a:spcBef>
                  <a:spcPts val="0"/>
                </a:spcBef>
                <a:spcAft>
                  <a:spcPts val="0"/>
                </a:spcAft>
                <a:buNone/>
              </a:pPr>
              <a:r>
                <a:rPr b="1" lang="en" sz="1800">
                  <a:solidFill>
                    <a:schemeClr val="dk1"/>
                  </a:solidFill>
                  <a:latin typeface="Lato"/>
                  <a:ea typeface="Lato"/>
                  <a:cs typeface="Lato"/>
                  <a:sym typeface="Lato"/>
                </a:rPr>
                <a:t>Microsoft</a:t>
              </a:r>
              <a:r>
                <a:rPr lang="en" sz="1800">
                  <a:solidFill>
                    <a:schemeClr val="dk1"/>
                  </a:solidFill>
                  <a:latin typeface="Lato Light"/>
                  <a:ea typeface="Lato Light"/>
                  <a:cs typeface="Lato Light"/>
                  <a:sym typeface="Lato Light"/>
                </a:rPr>
                <a:t> </a:t>
              </a:r>
              <a:r>
                <a:rPr b="1" lang="en" sz="1800">
                  <a:solidFill>
                    <a:srgbClr val="FFFFFF"/>
                  </a:solidFill>
                  <a:latin typeface="Lato"/>
                  <a:ea typeface="Lato"/>
                  <a:cs typeface="Lato"/>
                  <a:sym typeface="Lato"/>
                </a:rPr>
                <a:t>Windows </a:t>
              </a:r>
              <a:endParaRPr sz="1800">
                <a:solidFill>
                  <a:srgbClr val="FFFFFF"/>
                </a:solidFill>
                <a:latin typeface="Lato Light"/>
                <a:ea typeface="Lato Light"/>
                <a:cs typeface="Lato Light"/>
                <a:sym typeface="Lato Light"/>
              </a:endParaRPr>
            </a:p>
          </p:txBody>
        </p:sp>
      </p:grpSp>
      <p:pic>
        <p:nvPicPr>
          <p:cNvPr id="657" name="Google Shape;657;p43"/>
          <p:cNvPicPr preferRelativeResize="0"/>
          <p:nvPr/>
        </p:nvPicPr>
        <p:blipFill rotWithShape="1">
          <a:blip r:embed="rId4">
            <a:alphaModFix/>
          </a:blip>
          <a:srcRect b="27221" l="748" r="738" t="27212"/>
          <a:stretch/>
        </p:blipFill>
        <p:spPr>
          <a:xfrm>
            <a:off x="3095200" y="1762813"/>
            <a:ext cx="5765699" cy="1638199"/>
          </a:xfrm>
          <a:prstGeom prst="rect">
            <a:avLst/>
          </a:prstGeom>
          <a:noFill/>
          <a:ln>
            <a:noFill/>
          </a:ln>
        </p:spPr>
      </p:pic>
      <p:grpSp>
        <p:nvGrpSpPr>
          <p:cNvPr id="658" name="Google Shape;658;p43"/>
          <p:cNvGrpSpPr/>
          <p:nvPr/>
        </p:nvGrpSpPr>
        <p:grpSpPr>
          <a:xfrm>
            <a:off x="7552239" y="2351084"/>
            <a:ext cx="864300" cy="352430"/>
            <a:chOff x="7552239" y="2349503"/>
            <a:chExt cx="864300" cy="352430"/>
          </a:xfrm>
        </p:grpSpPr>
        <p:sp>
          <p:nvSpPr>
            <p:cNvPr id="659" name="Google Shape;659;p43"/>
            <p:cNvSpPr txBox="1"/>
            <p:nvPr/>
          </p:nvSpPr>
          <p:spPr>
            <a:xfrm>
              <a:off x="7691589" y="2349503"/>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$60</a:t>
              </a:r>
              <a:endParaRPr b="1" sz="1150">
                <a:solidFill>
                  <a:schemeClr val="lt1"/>
                </a:solidFill>
              </a:endParaRPr>
            </a:p>
          </p:txBody>
        </p:sp>
        <p:sp>
          <p:nvSpPr>
            <p:cNvPr id="660" name="Google Shape;660;p43"/>
            <p:cNvSpPr txBox="1"/>
            <p:nvPr/>
          </p:nvSpPr>
          <p:spPr>
            <a:xfrm>
              <a:off x="7552239" y="2578933"/>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server/annum</a:t>
              </a:r>
              <a:endParaRPr b="1" i="1" sz="500"/>
            </a:p>
          </p:txBody>
        </p:sp>
      </p:grpSp>
      <p:sp>
        <p:nvSpPr>
          <p:cNvPr id="661" name="Google Shape;661;p43"/>
          <p:cNvSpPr txBox="1"/>
          <p:nvPr/>
        </p:nvSpPr>
        <p:spPr>
          <a:xfrm>
            <a:off x="5450754" y="1931800"/>
            <a:ext cx="14805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900">
                <a:solidFill>
                  <a:srgbClr val="D7363A"/>
                </a:solidFill>
              </a:rPr>
              <a:t>Workstation</a:t>
            </a:r>
            <a:endParaRPr b="1" sz="900">
              <a:solidFill>
                <a:schemeClr val="lt1"/>
              </a:solidFill>
            </a:endParaRPr>
          </a:p>
        </p:txBody>
      </p:sp>
      <p:sp>
        <p:nvSpPr>
          <p:cNvPr id="662" name="Google Shape;662;p43"/>
          <p:cNvSpPr txBox="1"/>
          <p:nvPr/>
        </p:nvSpPr>
        <p:spPr>
          <a:xfrm>
            <a:off x="7244139" y="1931800"/>
            <a:ext cx="14805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900">
                <a:solidFill>
                  <a:srgbClr val="D7363A"/>
                </a:solidFill>
              </a:rPr>
              <a:t>Server</a:t>
            </a:r>
            <a:endParaRPr b="1" sz="900">
              <a:solidFill>
                <a:schemeClr val="lt1"/>
              </a:solidFill>
            </a:endParaRPr>
          </a:p>
        </p:txBody>
      </p:sp>
      <p:grpSp>
        <p:nvGrpSpPr>
          <p:cNvPr id="663" name="Google Shape;663;p43"/>
          <p:cNvGrpSpPr/>
          <p:nvPr/>
        </p:nvGrpSpPr>
        <p:grpSpPr>
          <a:xfrm>
            <a:off x="7552239" y="2883634"/>
            <a:ext cx="864300" cy="346404"/>
            <a:chOff x="7552239" y="2886996"/>
            <a:chExt cx="864300" cy="346404"/>
          </a:xfrm>
        </p:grpSpPr>
        <p:sp>
          <p:nvSpPr>
            <p:cNvPr id="664" name="Google Shape;664;p43"/>
            <p:cNvSpPr txBox="1"/>
            <p:nvPr/>
          </p:nvSpPr>
          <p:spPr>
            <a:xfrm>
              <a:off x="7664889" y="2886996"/>
              <a:ext cx="6390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$150</a:t>
              </a:r>
              <a:endParaRPr b="1" sz="1150">
                <a:solidFill>
                  <a:schemeClr val="lt1"/>
                </a:solidFill>
              </a:endParaRPr>
            </a:p>
          </p:txBody>
        </p:sp>
        <p:sp>
          <p:nvSpPr>
            <p:cNvPr id="665" name="Google Shape;665;p43"/>
            <p:cNvSpPr txBox="1"/>
            <p:nvPr/>
          </p:nvSpPr>
          <p:spPr>
            <a:xfrm>
              <a:off x="7552239" y="3110400"/>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server</a:t>
              </a:r>
              <a:endParaRPr b="1" i="1" sz="500"/>
            </a:p>
          </p:txBody>
        </p:sp>
      </p:grpSp>
      <p:grpSp>
        <p:nvGrpSpPr>
          <p:cNvPr id="666" name="Google Shape;666;p43"/>
          <p:cNvGrpSpPr/>
          <p:nvPr/>
        </p:nvGrpSpPr>
        <p:grpSpPr>
          <a:xfrm>
            <a:off x="5734704" y="2351084"/>
            <a:ext cx="912600" cy="352430"/>
            <a:chOff x="5734704" y="2349503"/>
            <a:chExt cx="912600" cy="352430"/>
          </a:xfrm>
        </p:grpSpPr>
        <p:sp>
          <p:nvSpPr>
            <p:cNvPr id="667" name="Google Shape;667;p43"/>
            <p:cNvSpPr txBox="1"/>
            <p:nvPr/>
          </p:nvSpPr>
          <p:spPr>
            <a:xfrm>
              <a:off x="5898204" y="2349503"/>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$15</a:t>
              </a:r>
              <a:endParaRPr b="1" sz="1150">
                <a:solidFill>
                  <a:schemeClr val="lt1"/>
                </a:solidFill>
              </a:endParaRPr>
            </a:p>
          </p:txBody>
        </p:sp>
        <p:sp>
          <p:nvSpPr>
            <p:cNvPr id="668" name="Google Shape;668;p43"/>
            <p:cNvSpPr txBox="1"/>
            <p:nvPr/>
          </p:nvSpPr>
          <p:spPr>
            <a:xfrm>
              <a:off x="5734704" y="2578933"/>
              <a:ext cx="9126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workstation/annum</a:t>
              </a:r>
              <a:endParaRPr b="1" i="1" sz="500"/>
            </a:p>
          </p:txBody>
        </p:sp>
      </p:grpSp>
      <p:grpSp>
        <p:nvGrpSpPr>
          <p:cNvPr id="669" name="Google Shape;669;p43"/>
          <p:cNvGrpSpPr/>
          <p:nvPr/>
        </p:nvGrpSpPr>
        <p:grpSpPr>
          <a:xfrm>
            <a:off x="5758854" y="2883634"/>
            <a:ext cx="864300" cy="346404"/>
            <a:chOff x="5758854" y="2886996"/>
            <a:chExt cx="864300" cy="346404"/>
          </a:xfrm>
        </p:grpSpPr>
        <p:sp>
          <p:nvSpPr>
            <p:cNvPr id="670" name="Google Shape;670;p43"/>
            <p:cNvSpPr txBox="1"/>
            <p:nvPr/>
          </p:nvSpPr>
          <p:spPr>
            <a:xfrm>
              <a:off x="5815404" y="2886996"/>
              <a:ext cx="7512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$37.50</a:t>
              </a:r>
              <a:endParaRPr b="1" sz="1150">
                <a:solidFill>
                  <a:schemeClr val="lt1"/>
                </a:solidFill>
              </a:endParaRPr>
            </a:p>
          </p:txBody>
        </p:sp>
        <p:sp>
          <p:nvSpPr>
            <p:cNvPr id="671" name="Google Shape;671;p43"/>
            <p:cNvSpPr txBox="1"/>
            <p:nvPr/>
          </p:nvSpPr>
          <p:spPr>
            <a:xfrm>
              <a:off x="5758854" y="3110400"/>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workstation</a:t>
              </a:r>
              <a:endParaRPr b="1" i="1" sz="500"/>
            </a:p>
          </p:txBody>
        </p:sp>
      </p:grpSp>
      <p:grpSp>
        <p:nvGrpSpPr>
          <p:cNvPr id="672" name="Google Shape;672;p43"/>
          <p:cNvGrpSpPr/>
          <p:nvPr/>
        </p:nvGrpSpPr>
        <p:grpSpPr>
          <a:xfrm>
            <a:off x="3106014" y="2339350"/>
            <a:ext cx="1789800" cy="375897"/>
            <a:chOff x="3106014" y="2339350"/>
            <a:chExt cx="1789800" cy="375897"/>
          </a:xfrm>
        </p:grpSpPr>
        <p:sp>
          <p:nvSpPr>
            <p:cNvPr id="673" name="Google Shape;673;p43"/>
            <p:cNvSpPr txBox="1"/>
            <p:nvPr/>
          </p:nvSpPr>
          <p:spPr>
            <a:xfrm>
              <a:off x="3106026" y="2339350"/>
              <a:ext cx="17634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Subscription License</a:t>
              </a:r>
              <a:endParaRPr b="1" sz="750">
                <a:solidFill>
                  <a:schemeClr val="lt1"/>
                </a:solidFill>
              </a:endParaRPr>
            </a:p>
          </p:txBody>
        </p:sp>
        <p:sp>
          <p:nvSpPr>
            <p:cNvPr id="674" name="Google Shape;674;p43"/>
            <p:cNvSpPr txBox="1"/>
            <p:nvPr/>
          </p:nvSpPr>
          <p:spPr>
            <a:xfrm>
              <a:off x="3106014" y="2592247"/>
              <a:ext cx="1789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(Includes product updates, upgrades &amp; standard technical support until subscription period)</a:t>
              </a:r>
              <a:endParaRPr i="1" sz="500"/>
            </a:p>
          </p:txBody>
        </p:sp>
      </p:grpSp>
      <p:grpSp>
        <p:nvGrpSpPr>
          <p:cNvPr id="675" name="Google Shape;675;p43"/>
          <p:cNvGrpSpPr/>
          <p:nvPr/>
        </p:nvGrpSpPr>
        <p:grpSpPr>
          <a:xfrm>
            <a:off x="3106014" y="2882326"/>
            <a:ext cx="1588812" cy="349020"/>
            <a:chOff x="3106014" y="2880272"/>
            <a:chExt cx="1588812" cy="349020"/>
          </a:xfrm>
        </p:grpSpPr>
        <p:sp>
          <p:nvSpPr>
            <p:cNvPr id="676" name="Google Shape;676;p43"/>
            <p:cNvSpPr txBox="1"/>
            <p:nvPr/>
          </p:nvSpPr>
          <p:spPr>
            <a:xfrm>
              <a:off x="3106025" y="2880272"/>
              <a:ext cx="15888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Perpetual License</a:t>
              </a:r>
              <a:endParaRPr b="1" sz="750">
                <a:solidFill>
                  <a:schemeClr val="lt1"/>
                </a:solidFill>
              </a:endParaRPr>
            </a:p>
          </p:txBody>
        </p:sp>
        <p:sp>
          <p:nvSpPr>
            <p:cNvPr id="677" name="Google Shape;677;p43"/>
            <p:cNvSpPr txBox="1"/>
            <p:nvPr/>
          </p:nvSpPr>
          <p:spPr>
            <a:xfrm>
              <a:off x="3106014" y="3106292"/>
              <a:ext cx="1588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(Free maintenance &amp; support for 1st year)</a:t>
              </a:r>
              <a:endParaRPr i="1" sz="500"/>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 name="Shape 104"/>
        <p:cNvGrpSpPr/>
        <p:nvPr/>
      </p:nvGrpSpPr>
      <p:grpSpPr>
        <a:xfrm>
          <a:off x="0" y="0"/>
          <a:ext cx="0" cy="0"/>
          <a:chOff x="0" y="0"/>
          <a:chExt cx="0" cy="0"/>
        </a:xfrm>
      </p:grpSpPr>
      <p:pic>
        <p:nvPicPr>
          <p:cNvPr id="105" name="Google Shape;105;p26"/>
          <p:cNvPicPr preferRelativeResize="0"/>
          <p:nvPr/>
        </p:nvPicPr>
        <p:blipFill>
          <a:blip r:embed="rId3">
            <a:alphaModFix/>
          </a:blip>
          <a:stretch>
            <a:fillRect/>
          </a:stretch>
        </p:blipFill>
        <p:spPr>
          <a:xfrm>
            <a:off x="0" y="0"/>
            <a:ext cx="9144000" cy="5142557"/>
          </a:xfrm>
          <a:prstGeom prst="rect">
            <a:avLst/>
          </a:prstGeom>
          <a:noFill/>
          <a:ln>
            <a:noFill/>
          </a:ln>
        </p:spPr>
      </p:pic>
      <p:sp>
        <p:nvSpPr>
          <p:cNvPr id="106" name="Google Shape;106;p26"/>
          <p:cNvSpPr/>
          <p:nvPr/>
        </p:nvSpPr>
        <p:spPr>
          <a:xfrm>
            <a:off x="4419700" y="1000"/>
            <a:ext cx="47259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 name="Google Shape;107;p26"/>
          <p:cNvPicPr preferRelativeResize="0"/>
          <p:nvPr/>
        </p:nvPicPr>
        <p:blipFill rotWithShape="1">
          <a:blip r:embed="rId4">
            <a:alphaModFix/>
          </a:blip>
          <a:srcRect b="39976" l="27961" r="27956" t="34133"/>
          <a:stretch/>
        </p:blipFill>
        <p:spPr>
          <a:xfrm>
            <a:off x="866089" y="2085587"/>
            <a:ext cx="2548450" cy="841800"/>
          </a:xfrm>
          <a:prstGeom prst="rect">
            <a:avLst/>
          </a:prstGeom>
          <a:noFill/>
          <a:ln>
            <a:noFill/>
          </a:ln>
        </p:spPr>
      </p:pic>
      <p:sp>
        <p:nvSpPr>
          <p:cNvPr id="108" name="Google Shape;108;p26"/>
          <p:cNvSpPr/>
          <p:nvPr/>
        </p:nvSpPr>
        <p:spPr>
          <a:xfrm>
            <a:off x="4410175" y="128700"/>
            <a:ext cx="46083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 name="Google Shape;109;p26"/>
          <p:cNvGrpSpPr/>
          <p:nvPr/>
        </p:nvGrpSpPr>
        <p:grpSpPr>
          <a:xfrm>
            <a:off x="4000225" y="2160744"/>
            <a:ext cx="4087875" cy="822963"/>
            <a:chOff x="4000225" y="2151400"/>
            <a:chExt cx="4087875" cy="822963"/>
          </a:xfrm>
        </p:grpSpPr>
        <p:pic>
          <p:nvPicPr>
            <p:cNvPr id="110" name="Google Shape;110;p26"/>
            <p:cNvPicPr preferRelativeResize="0"/>
            <p:nvPr/>
          </p:nvPicPr>
          <p:blipFill>
            <a:blip r:embed="rId5">
              <a:alphaModFix/>
            </a:blip>
            <a:stretch>
              <a:fillRect/>
            </a:stretch>
          </p:blipFill>
          <p:spPr>
            <a:xfrm>
              <a:off x="4000225" y="2151400"/>
              <a:ext cx="822963" cy="822963"/>
            </a:xfrm>
            <a:prstGeom prst="rect">
              <a:avLst/>
            </a:prstGeom>
            <a:noFill/>
            <a:ln>
              <a:noFill/>
            </a:ln>
          </p:spPr>
        </p:pic>
        <p:sp>
          <p:nvSpPr>
            <p:cNvPr id="111" name="Google Shape;111;p26"/>
            <p:cNvSpPr txBox="1"/>
            <p:nvPr/>
          </p:nvSpPr>
          <p:spPr>
            <a:xfrm>
              <a:off x="4953100" y="2380031"/>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100+</a:t>
              </a:r>
              <a:r>
                <a:rPr b="1" lang="en">
                  <a:latin typeface="Lato"/>
                  <a:ea typeface="Lato"/>
                  <a:cs typeface="Lato"/>
                  <a:sym typeface="Lato"/>
                </a:rPr>
                <a:t>  Countries</a:t>
              </a:r>
              <a:endParaRPr b="1">
                <a:latin typeface="Lato"/>
                <a:ea typeface="Lato"/>
                <a:cs typeface="Lato"/>
                <a:sym typeface="Lato"/>
              </a:endParaRPr>
            </a:p>
          </p:txBody>
        </p:sp>
      </p:grpSp>
      <p:grpSp>
        <p:nvGrpSpPr>
          <p:cNvPr id="112" name="Google Shape;112;p26"/>
          <p:cNvGrpSpPr/>
          <p:nvPr/>
        </p:nvGrpSpPr>
        <p:grpSpPr>
          <a:xfrm>
            <a:off x="4000225" y="3251307"/>
            <a:ext cx="4087875" cy="822963"/>
            <a:chOff x="4000225" y="3318163"/>
            <a:chExt cx="4087875" cy="822963"/>
          </a:xfrm>
        </p:grpSpPr>
        <p:pic>
          <p:nvPicPr>
            <p:cNvPr id="113" name="Google Shape;113;p26"/>
            <p:cNvPicPr preferRelativeResize="0"/>
            <p:nvPr/>
          </p:nvPicPr>
          <p:blipFill>
            <a:blip r:embed="rId6">
              <a:alphaModFix/>
            </a:blip>
            <a:stretch>
              <a:fillRect/>
            </a:stretch>
          </p:blipFill>
          <p:spPr>
            <a:xfrm>
              <a:off x="4000225" y="3318163"/>
              <a:ext cx="822963" cy="822963"/>
            </a:xfrm>
            <a:prstGeom prst="rect">
              <a:avLst/>
            </a:prstGeom>
            <a:noFill/>
            <a:ln>
              <a:noFill/>
            </a:ln>
          </p:spPr>
        </p:pic>
        <p:sp>
          <p:nvSpPr>
            <p:cNvPr id="114" name="Google Shape;114;p26"/>
            <p:cNvSpPr txBox="1"/>
            <p:nvPr/>
          </p:nvSpPr>
          <p:spPr>
            <a:xfrm>
              <a:off x="4953100" y="3546794"/>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60,000+</a:t>
              </a:r>
              <a:r>
                <a:rPr b="1" lang="en">
                  <a:latin typeface="Lato"/>
                  <a:ea typeface="Lato"/>
                  <a:cs typeface="Lato"/>
                  <a:sym typeface="Lato"/>
                </a:rPr>
                <a:t>  Businesses</a:t>
              </a:r>
              <a:endParaRPr b="1">
                <a:latin typeface="Lato"/>
                <a:ea typeface="Lato"/>
                <a:cs typeface="Lato"/>
                <a:sym typeface="Lato"/>
              </a:endParaRPr>
            </a:p>
          </p:txBody>
        </p:sp>
      </p:grpSp>
      <p:grpSp>
        <p:nvGrpSpPr>
          <p:cNvPr id="115" name="Google Shape;115;p26"/>
          <p:cNvGrpSpPr/>
          <p:nvPr/>
        </p:nvGrpSpPr>
        <p:grpSpPr>
          <a:xfrm>
            <a:off x="3953173" y="1026010"/>
            <a:ext cx="4134927" cy="911300"/>
            <a:chOff x="3953173" y="1026010"/>
            <a:chExt cx="4134927" cy="911300"/>
          </a:xfrm>
        </p:grpSpPr>
        <p:sp>
          <p:nvSpPr>
            <p:cNvPr id="116" name="Google Shape;116;p26"/>
            <p:cNvSpPr txBox="1"/>
            <p:nvPr/>
          </p:nvSpPr>
          <p:spPr>
            <a:xfrm>
              <a:off x="4953100" y="1298810"/>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15+</a:t>
              </a:r>
              <a:r>
                <a:rPr b="1" lang="en">
                  <a:latin typeface="Lato"/>
                  <a:ea typeface="Lato"/>
                  <a:cs typeface="Lato"/>
                  <a:sym typeface="Lato"/>
                </a:rPr>
                <a:t>  Years</a:t>
              </a:r>
              <a:endParaRPr b="1">
                <a:latin typeface="Lato"/>
                <a:ea typeface="Lato"/>
                <a:cs typeface="Lato"/>
                <a:sym typeface="Lato"/>
              </a:endParaRPr>
            </a:p>
          </p:txBody>
        </p:sp>
        <p:pic>
          <p:nvPicPr>
            <p:cNvPr id="117" name="Google Shape;117;p26"/>
            <p:cNvPicPr preferRelativeResize="0"/>
            <p:nvPr/>
          </p:nvPicPr>
          <p:blipFill rotWithShape="1">
            <a:blip r:embed="rId7">
              <a:alphaModFix/>
            </a:blip>
            <a:srcRect b="0" l="0" r="0" t="0"/>
            <a:stretch/>
          </p:blipFill>
          <p:spPr>
            <a:xfrm>
              <a:off x="3953173" y="1026010"/>
              <a:ext cx="911300" cy="91130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81" name="Shape 681"/>
        <p:cNvGrpSpPr/>
        <p:nvPr/>
      </p:nvGrpSpPr>
      <p:grpSpPr>
        <a:xfrm>
          <a:off x="0" y="0"/>
          <a:ext cx="0" cy="0"/>
          <a:chOff x="0" y="0"/>
          <a:chExt cx="0" cy="0"/>
        </a:xfrm>
      </p:grpSpPr>
      <p:grpSp>
        <p:nvGrpSpPr>
          <p:cNvPr id="682" name="Google Shape;682;p44"/>
          <p:cNvGrpSpPr/>
          <p:nvPr/>
        </p:nvGrpSpPr>
        <p:grpSpPr>
          <a:xfrm>
            <a:off x="0" y="0"/>
            <a:ext cx="9145500" cy="5143600"/>
            <a:chOff x="0" y="0"/>
            <a:chExt cx="9145500" cy="5143600"/>
          </a:xfrm>
        </p:grpSpPr>
        <p:grpSp>
          <p:nvGrpSpPr>
            <p:cNvPr id="683" name="Google Shape;683;p44"/>
            <p:cNvGrpSpPr/>
            <p:nvPr/>
          </p:nvGrpSpPr>
          <p:grpSpPr>
            <a:xfrm>
              <a:off x="0" y="0"/>
              <a:ext cx="9145500" cy="5143600"/>
              <a:chOff x="0" y="0"/>
              <a:chExt cx="9145500" cy="5143600"/>
            </a:xfrm>
          </p:grpSpPr>
          <p:pic>
            <p:nvPicPr>
              <p:cNvPr id="684" name="Google Shape;684;p44"/>
              <p:cNvPicPr preferRelativeResize="0"/>
              <p:nvPr/>
            </p:nvPicPr>
            <p:blipFill>
              <a:blip r:embed="rId3">
                <a:alphaModFix/>
              </a:blip>
              <a:stretch>
                <a:fillRect/>
              </a:stretch>
            </p:blipFill>
            <p:spPr>
              <a:xfrm>
                <a:off x="0" y="0"/>
                <a:ext cx="9144000" cy="5142557"/>
              </a:xfrm>
              <a:prstGeom prst="rect">
                <a:avLst/>
              </a:prstGeom>
              <a:noFill/>
              <a:ln>
                <a:noFill/>
              </a:ln>
            </p:spPr>
          </p:pic>
          <p:sp>
            <p:nvSpPr>
              <p:cNvPr id="685" name="Google Shape;685;p44"/>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6" name="Google Shape;686;p44"/>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7" name="Google Shape;687;p44"/>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Lato Hairline"/>
                <a:ea typeface="Lato Hairline"/>
                <a:cs typeface="Lato Hairline"/>
                <a:sym typeface="Lato Hairline"/>
              </a:rPr>
              <a:t>Backup &amp; Disaster Recovery</a:t>
            </a:r>
            <a:endParaRPr sz="1100">
              <a:solidFill>
                <a:srgbClr val="FFFFFF"/>
              </a:solidFill>
              <a:latin typeface="Lato Hairline"/>
              <a:ea typeface="Lato Hairline"/>
              <a:cs typeface="Lato Hairline"/>
              <a:sym typeface="Lato Hairline"/>
            </a:endParaRPr>
          </a:p>
        </p:txBody>
      </p:sp>
      <p:grpSp>
        <p:nvGrpSpPr>
          <p:cNvPr id="688" name="Google Shape;688;p44"/>
          <p:cNvGrpSpPr/>
          <p:nvPr/>
        </p:nvGrpSpPr>
        <p:grpSpPr>
          <a:xfrm>
            <a:off x="360466" y="1752689"/>
            <a:ext cx="2554339" cy="1638223"/>
            <a:chOff x="360466" y="1960482"/>
            <a:chExt cx="2554339" cy="1638223"/>
          </a:xfrm>
        </p:grpSpPr>
        <p:sp>
          <p:nvSpPr>
            <p:cNvPr id="689" name="Google Shape;689;p44"/>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0" name="Google Shape;690;p44"/>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sp>
          <p:nvSpPr>
            <p:cNvPr id="691" name="Google Shape;691;p44"/>
            <p:cNvSpPr txBox="1"/>
            <p:nvPr/>
          </p:nvSpPr>
          <p:spPr>
            <a:xfrm>
              <a:off x="480575" y="2357351"/>
              <a:ext cx="2240400" cy="769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Lato Light"/>
                  <a:ea typeface="Lato Light"/>
                  <a:cs typeface="Lato Light"/>
                  <a:sym typeface="Lato Light"/>
                </a:rPr>
                <a:t>Backup </a:t>
              </a:r>
              <a:endParaRPr sz="1800">
                <a:solidFill>
                  <a:schemeClr val="dk1"/>
                </a:solidFill>
                <a:latin typeface="Lato Light"/>
                <a:ea typeface="Lato Light"/>
                <a:cs typeface="Lato Light"/>
                <a:sym typeface="Lato Light"/>
              </a:endParaRPr>
            </a:p>
            <a:p>
              <a:pPr indent="0" lvl="0" marL="0" rtl="0" algn="ctr">
                <a:lnSpc>
                  <a:spcPct val="100000"/>
                </a:lnSpc>
                <a:spcBef>
                  <a:spcPts val="0"/>
                </a:spcBef>
                <a:spcAft>
                  <a:spcPts val="0"/>
                </a:spcAft>
                <a:buNone/>
              </a:pPr>
              <a:r>
                <a:rPr lang="en" sz="1800">
                  <a:solidFill>
                    <a:schemeClr val="dk1"/>
                  </a:solidFill>
                  <a:latin typeface="Lato Light"/>
                  <a:ea typeface="Lato Light"/>
                  <a:cs typeface="Lato Light"/>
                  <a:sym typeface="Lato Light"/>
                </a:rPr>
                <a:t>for </a:t>
              </a:r>
              <a:endParaRPr sz="1800">
                <a:solidFill>
                  <a:schemeClr val="dk1"/>
                </a:solidFill>
                <a:latin typeface="Lato Light"/>
                <a:ea typeface="Lato Light"/>
                <a:cs typeface="Lato Light"/>
                <a:sym typeface="Lato Light"/>
              </a:endParaRPr>
            </a:p>
            <a:p>
              <a:pPr indent="0" lvl="0" marL="0" rtl="0" algn="ctr">
                <a:lnSpc>
                  <a:spcPct val="100000"/>
                </a:lnSpc>
                <a:spcBef>
                  <a:spcPts val="0"/>
                </a:spcBef>
                <a:spcAft>
                  <a:spcPts val="0"/>
                </a:spcAft>
                <a:buNone/>
              </a:pPr>
              <a:r>
                <a:rPr b="1" lang="en" sz="1800">
                  <a:solidFill>
                    <a:schemeClr val="dk1"/>
                  </a:solidFill>
                  <a:latin typeface="Lato"/>
                  <a:ea typeface="Lato"/>
                  <a:cs typeface="Lato"/>
                  <a:sym typeface="Lato"/>
                </a:rPr>
                <a:t>AWS</a:t>
              </a:r>
              <a:r>
                <a:rPr b="1" lang="en" sz="1800">
                  <a:solidFill>
                    <a:srgbClr val="FFFFFF"/>
                  </a:solidFill>
                  <a:latin typeface="Lato"/>
                  <a:ea typeface="Lato"/>
                  <a:cs typeface="Lato"/>
                  <a:sym typeface="Lato"/>
                </a:rPr>
                <a:t> </a:t>
              </a:r>
              <a:endParaRPr sz="1800">
                <a:solidFill>
                  <a:srgbClr val="FFFFFF"/>
                </a:solidFill>
                <a:latin typeface="Lato Light"/>
                <a:ea typeface="Lato Light"/>
                <a:cs typeface="Lato Light"/>
                <a:sym typeface="Lato Light"/>
              </a:endParaRPr>
            </a:p>
          </p:txBody>
        </p:sp>
      </p:grpSp>
      <p:pic>
        <p:nvPicPr>
          <p:cNvPr id="692" name="Google Shape;692;p44"/>
          <p:cNvPicPr preferRelativeResize="0"/>
          <p:nvPr/>
        </p:nvPicPr>
        <p:blipFill rotWithShape="1">
          <a:blip r:embed="rId4">
            <a:alphaModFix/>
          </a:blip>
          <a:srcRect b="27221" l="746" r="31373" t="27212"/>
          <a:stretch/>
        </p:blipFill>
        <p:spPr>
          <a:xfrm>
            <a:off x="3323800" y="1762825"/>
            <a:ext cx="3972823" cy="1638174"/>
          </a:xfrm>
          <a:prstGeom prst="rect">
            <a:avLst/>
          </a:prstGeom>
          <a:noFill/>
          <a:ln>
            <a:noFill/>
          </a:ln>
        </p:spPr>
      </p:pic>
      <p:grpSp>
        <p:nvGrpSpPr>
          <p:cNvPr id="693" name="Google Shape;693;p44"/>
          <p:cNvGrpSpPr/>
          <p:nvPr/>
        </p:nvGrpSpPr>
        <p:grpSpPr>
          <a:xfrm>
            <a:off x="5978276" y="2347229"/>
            <a:ext cx="864300" cy="367829"/>
            <a:chOff x="5113691" y="2347229"/>
            <a:chExt cx="864300" cy="367829"/>
          </a:xfrm>
        </p:grpSpPr>
        <p:sp>
          <p:nvSpPr>
            <p:cNvPr id="694" name="Google Shape;694;p44"/>
            <p:cNvSpPr txBox="1"/>
            <p:nvPr/>
          </p:nvSpPr>
          <p:spPr>
            <a:xfrm>
              <a:off x="5253041" y="2347229"/>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$30</a:t>
              </a:r>
              <a:endParaRPr b="1" sz="1150">
                <a:solidFill>
                  <a:schemeClr val="lt1"/>
                </a:solidFill>
              </a:endParaRPr>
            </a:p>
          </p:txBody>
        </p:sp>
        <p:sp>
          <p:nvSpPr>
            <p:cNvPr id="695" name="Google Shape;695;p44"/>
            <p:cNvSpPr txBox="1"/>
            <p:nvPr/>
          </p:nvSpPr>
          <p:spPr>
            <a:xfrm>
              <a:off x="5113691" y="2592059"/>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Instance/annum</a:t>
              </a:r>
              <a:endParaRPr b="1" i="1" sz="500"/>
            </a:p>
          </p:txBody>
        </p:sp>
      </p:grpSp>
      <p:grpSp>
        <p:nvGrpSpPr>
          <p:cNvPr id="696" name="Google Shape;696;p44"/>
          <p:cNvGrpSpPr/>
          <p:nvPr/>
        </p:nvGrpSpPr>
        <p:grpSpPr>
          <a:xfrm>
            <a:off x="5978276" y="2869565"/>
            <a:ext cx="864300" cy="365452"/>
            <a:chOff x="5113705" y="2881020"/>
            <a:chExt cx="864300" cy="365452"/>
          </a:xfrm>
        </p:grpSpPr>
        <p:sp>
          <p:nvSpPr>
            <p:cNvPr id="697" name="Google Shape;697;p44"/>
            <p:cNvSpPr txBox="1"/>
            <p:nvPr/>
          </p:nvSpPr>
          <p:spPr>
            <a:xfrm>
              <a:off x="5253055" y="2881020"/>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$75</a:t>
              </a:r>
              <a:endParaRPr b="1" sz="1150">
                <a:solidFill>
                  <a:schemeClr val="lt1"/>
                </a:solidFill>
              </a:endParaRPr>
            </a:p>
          </p:txBody>
        </p:sp>
        <p:sp>
          <p:nvSpPr>
            <p:cNvPr id="698" name="Google Shape;698;p44"/>
            <p:cNvSpPr txBox="1"/>
            <p:nvPr/>
          </p:nvSpPr>
          <p:spPr>
            <a:xfrm>
              <a:off x="5113705" y="3123472"/>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Instance</a:t>
              </a:r>
              <a:endParaRPr b="1" i="1" sz="500"/>
            </a:p>
          </p:txBody>
        </p:sp>
      </p:grpSp>
      <p:sp>
        <p:nvSpPr>
          <p:cNvPr id="699" name="Google Shape;699;p44"/>
          <p:cNvSpPr txBox="1"/>
          <p:nvPr/>
        </p:nvSpPr>
        <p:spPr>
          <a:xfrm>
            <a:off x="5695976" y="1977434"/>
            <a:ext cx="14289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900">
                <a:solidFill>
                  <a:srgbClr val="D7363A"/>
                </a:solidFill>
              </a:rPr>
              <a:t>EC2 Instance</a:t>
            </a:r>
            <a:endParaRPr b="1" sz="900">
              <a:solidFill>
                <a:srgbClr val="D7363A"/>
              </a:solidFill>
            </a:endParaRPr>
          </a:p>
        </p:txBody>
      </p:sp>
      <p:sp>
        <p:nvSpPr>
          <p:cNvPr id="700" name="Google Shape;700;p44"/>
          <p:cNvSpPr txBox="1"/>
          <p:nvPr/>
        </p:nvSpPr>
        <p:spPr>
          <a:xfrm>
            <a:off x="3410826" y="2339350"/>
            <a:ext cx="17634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Subscription License</a:t>
            </a:r>
            <a:endParaRPr b="1" sz="750">
              <a:solidFill>
                <a:schemeClr val="lt1"/>
              </a:solidFill>
            </a:endParaRPr>
          </a:p>
        </p:txBody>
      </p:sp>
      <p:sp>
        <p:nvSpPr>
          <p:cNvPr id="701" name="Google Shape;701;p44"/>
          <p:cNvSpPr txBox="1"/>
          <p:nvPr/>
        </p:nvSpPr>
        <p:spPr>
          <a:xfrm>
            <a:off x="3410825" y="2886000"/>
            <a:ext cx="15888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Perpetual License</a:t>
            </a:r>
            <a:endParaRPr b="1" sz="750">
              <a:solidFill>
                <a:schemeClr val="lt1"/>
              </a:solidFill>
            </a:endParaRPr>
          </a:p>
        </p:txBody>
      </p:sp>
      <p:sp>
        <p:nvSpPr>
          <p:cNvPr id="702" name="Google Shape;702;p44"/>
          <p:cNvSpPr txBox="1"/>
          <p:nvPr/>
        </p:nvSpPr>
        <p:spPr>
          <a:xfrm>
            <a:off x="3410814" y="2592247"/>
            <a:ext cx="1789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(Includes product updates, upgrades &amp; standard technical support until subscription period)</a:t>
            </a:r>
            <a:endParaRPr i="1" sz="500"/>
          </a:p>
        </p:txBody>
      </p:sp>
      <p:sp>
        <p:nvSpPr>
          <p:cNvPr id="703" name="Google Shape;703;p44"/>
          <p:cNvSpPr txBox="1"/>
          <p:nvPr/>
        </p:nvSpPr>
        <p:spPr>
          <a:xfrm>
            <a:off x="3410814" y="3112020"/>
            <a:ext cx="1588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(Free maintenance &amp; support for 1st year)</a:t>
            </a:r>
            <a:endParaRPr i="1" sz="5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7" name="Shape 707"/>
        <p:cNvGrpSpPr/>
        <p:nvPr/>
      </p:nvGrpSpPr>
      <p:grpSpPr>
        <a:xfrm>
          <a:off x="0" y="0"/>
          <a:ext cx="0" cy="0"/>
          <a:chOff x="0" y="0"/>
          <a:chExt cx="0" cy="0"/>
        </a:xfrm>
      </p:grpSpPr>
      <p:grpSp>
        <p:nvGrpSpPr>
          <p:cNvPr id="708" name="Google Shape;708;p45"/>
          <p:cNvGrpSpPr/>
          <p:nvPr/>
        </p:nvGrpSpPr>
        <p:grpSpPr>
          <a:xfrm>
            <a:off x="0" y="0"/>
            <a:ext cx="9145500" cy="5143600"/>
            <a:chOff x="0" y="0"/>
            <a:chExt cx="9145500" cy="5143600"/>
          </a:xfrm>
        </p:grpSpPr>
        <p:grpSp>
          <p:nvGrpSpPr>
            <p:cNvPr id="709" name="Google Shape;709;p45"/>
            <p:cNvGrpSpPr/>
            <p:nvPr/>
          </p:nvGrpSpPr>
          <p:grpSpPr>
            <a:xfrm>
              <a:off x="0" y="0"/>
              <a:ext cx="9145500" cy="5143600"/>
              <a:chOff x="0" y="0"/>
              <a:chExt cx="9145500" cy="5143600"/>
            </a:xfrm>
          </p:grpSpPr>
          <p:pic>
            <p:nvPicPr>
              <p:cNvPr id="710" name="Google Shape;710;p45"/>
              <p:cNvPicPr preferRelativeResize="0"/>
              <p:nvPr/>
            </p:nvPicPr>
            <p:blipFill>
              <a:blip r:embed="rId3">
                <a:alphaModFix/>
              </a:blip>
              <a:stretch>
                <a:fillRect/>
              </a:stretch>
            </p:blipFill>
            <p:spPr>
              <a:xfrm>
                <a:off x="0" y="0"/>
                <a:ext cx="9144000" cy="5142557"/>
              </a:xfrm>
              <a:prstGeom prst="rect">
                <a:avLst/>
              </a:prstGeom>
              <a:noFill/>
              <a:ln>
                <a:noFill/>
              </a:ln>
            </p:spPr>
          </p:pic>
          <p:sp>
            <p:nvSpPr>
              <p:cNvPr id="711" name="Google Shape;711;p45"/>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2" name="Google Shape;712;p45"/>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3" name="Google Shape;713;p45"/>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Lato Hairline"/>
                <a:ea typeface="Lato Hairline"/>
                <a:cs typeface="Lato Hairline"/>
                <a:sym typeface="Lato Hairline"/>
              </a:rPr>
              <a:t>Backup &amp; Disaster Recovery</a:t>
            </a:r>
            <a:endParaRPr sz="1100">
              <a:solidFill>
                <a:srgbClr val="FFFFFF"/>
              </a:solidFill>
              <a:latin typeface="Lato Hairline"/>
              <a:ea typeface="Lato Hairline"/>
              <a:cs typeface="Lato Hairline"/>
              <a:sym typeface="Lato Hairline"/>
            </a:endParaRPr>
          </a:p>
        </p:txBody>
      </p:sp>
      <p:grpSp>
        <p:nvGrpSpPr>
          <p:cNvPr id="714" name="Google Shape;714;p45"/>
          <p:cNvGrpSpPr/>
          <p:nvPr/>
        </p:nvGrpSpPr>
        <p:grpSpPr>
          <a:xfrm>
            <a:off x="360466" y="1752689"/>
            <a:ext cx="2554339" cy="1638223"/>
            <a:chOff x="360466" y="1960482"/>
            <a:chExt cx="2554339" cy="1638223"/>
          </a:xfrm>
        </p:grpSpPr>
        <p:sp>
          <p:nvSpPr>
            <p:cNvPr id="715" name="Google Shape;715;p45"/>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6" name="Google Shape;716;p45"/>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sp>
          <p:nvSpPr>
            <p:cNvPr id="717" name="Google Shape;717;p45"/>
            <p:cNvSpPr txBox="1"/>
            <p:nvPr/>
          </p:nvSpPr>
          <p:spPr>
            <a:xfrm>
              <a:off x="480575" y="2357351"/>
              <a:ext cx="2240400" cy="769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Lato Light"/>
                  <a:ea typeface="Lato Light"/>
                  <a:cs typeface="Lato Light"/>
                  <a:sym typeface="Lato Light"/>
                </a:rPr>
                <a:t>Backup </a:t>
              </a:r>
              <a:endParaRPr sz="1800">
                <a:solidFill>
                  <a:schemeClr val="dk1"/>
                </a:solidFill>
                <a:latin typeface="Lato Light"/>
                <a:ea typeface="Lato Light"/>
                <a:cs typeface="Lato Light"/>
                <a:sym typeface="Lato Light"/>
              </a:endParaRPr>
            </a:p>
            <a:p>
              <a:pPr indent="0" lvl="0" marL="0" rtl="0" algn="ctr">
                <a:lnSpc>
                  <a:spcPct val="100000"/>
                </a:lnSpc>
                <a:spcBef>
                  <a:spcPts val="0"/>
                </a:spcBef>
                <a:spcAft>
                  <a:spcPts val="0"/>
                </a:spcAft>
                <a:buNone/>
              </a:pPr>
              <a:r>
                <a:rPr lang="en" sz="1800">
                  <a:solidFill>
                    <a:schemeClr val="dk1"/>
                  </a:solidFill>
                  <a:latin typeface="Lato Light"/>
                  <a:ea typeface="Lato Light"/>
                  <a:cs typeface="Lato Light"/>
                  <a:sym typeface="Lato Light"/>
                </a:rPr>
                <a:t>for </a:t>
              </a:r>
              <a:endParaRPr sz="1800">
                <a:solidFill>
                  <a:schemeClr val="dk1"/>
                </a:solidFill>
                <a:latin typeface="Lato Light"/>
                <a:ea typeface="Lato Light"/>
                <a:cs typeface="Lato Light"/>
                <a:sym typeface="Lato Light"/>
              </a:endParaRPr>
            </a:p>
            <a:p>
              <a:pPr indent="0" lvl="0" marL="0" rtl="0" algn="ctr">
                <a:lnSpc>
                  <a:spcPct val="100000"/>
                </a:lnSpc>
                <a:spcBef>
                  <a:spcPts val="0"/>
                </a:spcBef>
                <a:spcAft>
                  <a:spcPts val="0"/>
                </a:spcAft>
                <a:buNone/>
              </a:pPr>
              <a:r>
                <a:rPr b="1" lang="en" sz="1800">
                  <a:solidFill>
                    <a:schemeClr val="dk1"/>
                  </a:solidFill>
                  <a:latin typeface="Lato"/>
                  <a:ea typeface="Lato"/>
                  <a:cs typeface="Lato"/>
                  <a:sym typeface="Lato"/>
                </a:rPr>
                <a:t>Microsoft 365</a:t>
              </a:r>
              <a:r>
                <a:rPr b="1" lang="en" sz="1800">
                  <a:solidFill>
                    <a:srgbClr val="FFFFFF"/>
                  </a:solidFill>
                  <a:latin typeface="Lato"/>
                  <a:ea typeface="Lato"/>
                  <a:cs typeface="Lato"/>
                  <a:sym typeface="Lato"/>
                </a:rPr>
                <a:t> </a:t>
              </a:r>
              <a:endParaRPr sz="1800">
                <a:solidFill>
                  <a:srgbClr val="FFFFFF"/>
                </a:solidFill>
                <a:latin typeface="Lato Light"/>
                <a:ea typeface="Lato Light"/>
                <a:cs typeface="Lato Light"/>
                <a:sym typeface="Lato Light"/>
              </a:endParaRPr>
            </a:p>
          </p:txBody>
        </p:sp>
      </p:grpSp>
      <p:pic>
        <p:nvPicPr>
          <p:cNvPr id="718" name="Google Shape;718;p45"/>
          <p:cNvPicPr preferRelativeResize="0"/>
          <p:nvPr/>
        </p:nvPicPr>
        <p:blipFill rotWithShape="1">
          <a:blip r:embed="rId4">
            <a:alphaModFix/>
          </a:blip>
          <a:srcRect b="27221" l="746" r="31373" t="27212"/>
          <a:stretch/>
        </p:blipFill>
        <p:spPr>
          <a:xfrm>
            <a:off x="3323800" y="1762825"/>
            <a:ext cx="3972823" cy="1638174"/>
          </a:xfrm>
          <a:prstGeom prst="rect">
            <a:avLst/>
          </a:prstGeom>
          <a:noFill/>
          <a:ln>
            <a:noFill/>
          </a:ln>
        </p:spPr>
      </p:pic>
      <p:grpSp>
        <p:nvGrpSpPr>
          <p:cNvPr id="719" name="Google Shape;719;p45"/>
          <p:cNvGrpSpPr/>
          <p:nvPr/>
        </p:nvGrpSpPr>
        <p:grpSpPr>
          <a:xfrm>
            <a:off x="5978276" y="2347229"/>
            <a:ext cx="864300" cy="367829"/>
            <a:chOff x="5113691" y="2347229"/>
            <a:chExt cx="864300" cy="367829"/>
          </a:xfrm>
        </p:grpSpPr>
        <p:sp>
          <p:nvSpPr>
            <p:cNvPr id="720" name="Google Shape;720;p45"/>
            <p:cNvSpPr txBox="1"/>
            <p:nvPr/>
          </p:nvSpPr>
          <p:spPr>
            <a:xfrm>
              <a:off x="5253041" y="2347229"/>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$12</a:t>
              </a:r>
              <a:endParaRPr b="1" sz="1150">
                <a:solidFill>
                  <a:schemeClr val="lt1"/>
                </a:solidFill>
              </a:endParaRPr>
            </a:p>
          </p:txBody>
        </p:sp>
        <p:sp>
          <p:nvSpPr>
            <p:cNvPr id="721" name="Google Shape;721;p45"/>
            <p:cNvSpPr txBox="1"/>
            <p:nvPr/>
          </p:nvSpPr>
          <p:spPr>
            <a:xfrm>
              <a:off x="5113691" y="2592059"/>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user/annum</a:t>
              </a:r>
              <a:endParaRPr b="1" i="1" sz="500"/>
            </a:p>
          </p:txBody>
        </p:sp>
      </p:grpSp>
      <p:grpSp>
        <p:nvGrpSpPr>
          <p:cNvPr id="722" name="Google Shape;722;p45"/>
          <p:cNvGrpSpPr/>
          <p:nvPr/>
        </p:nvGrpSpPr>
        <p:grpSpPr>
          <a:xfrm>
            <a:off x="5978276" y="2869565"/>
            <a:ext cx="864300" cy="365452"/>
            <a:chOff x="5113705" y="2881020"/>
            <a:chExt cx="864300" cy="365452"/>
          </a:xfrm>
        </p:grpSpPr>
        <p:sp>
          <p:nvSpPr>
            <p:cNvPr id="723" name="Google Shape;723;p45"/>
            <p:cNvSpPr txBox="1"/>
            <p:nvPr/>
          </p:nvSpPr>
          <p:spPr>
            <a:xfrm>
              <a:off x="5253055" y="2881020"/>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$30</a:t>
              </a:r>
              <a:endParaRPr b="1" sz="1150">
                <a:solidFill>
                  <a:schemeClr val="lt1"/>
                </a:solidFill>
              </a:endParaRPr>
            </a:p>
          </p:txBody>
        </p:sp>
        <p:sp>
          <p:nvSpPr>
            <p:cNvPr id="724" name="Google Shape;724;p45"/>
            <p:cNvSpPr txBox="1"/>
            <p:nvPr/>
          </p:nvSpPr>
          <p:spPr>
            <a:xfrm>
              <a:off x="5113705" y="3123472"/>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user</a:t>
              </a:r>
              <a:endParaRPr b="1" i="1" sz="500"/>
            </a:p>
          </p:txBody>
        </p:sp>
      </p:grpSp>
      <p:sp>
        <p:nvSpPr>
          <p:cNvPr id="725" name="Google Shape;725;p45"/>
          <p:cNvSpPr txBox="1"/>
          <p:nvPr/>
        </p:nvSpPr>
        <p:spPr>
          <a:xfrm>
            <a:off x="5695976" y="1977434"/>
            <a:ext cx="14289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900">
                <a:solidFill>
                  <a:srgbClr val="D7363A"/>
                </a:solidFill>
              </a:rPr>
              <a:t>Microsoft 365</a:t>
            </a:r>
            <a:endParaRPr b="1" sz="900">
              <a:solidFill>
                <a:srgbClr val="D7363A"/>
              </a:solidFill>
            </a:endParaRPr>
          </a:p>
        </p:txBody>
      </p:sp>
      <p:sp>
        <p:nvSpPr>
          <p:cNvPr id="726" name="Google Shape;726;p45"/>
          <p:cNvSpPr txBox="1"/>
          <p:nvPr/>
        </p:nvSpPr>
        <p:spPr>
          <a:xfrm>
            <a:off x="3410826" y="2339350"/>
            <a:ext cx="17634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Subscription License</a:t>
            </a:r>
            <a:endParaRPr b="1" sz="750">
              <a:solidFill>
                <a:schemeClr val="lt1"/>
              </a:solidFill>
            </a:endParaRPr>
          </a:p>
        </p:txBody>
      </p:sp>
      <p:sp>
        <p:nvSpPr>
          <p:cNvPr id="727" name="Google Shape;727;p45"/>
          <p:cNvSpPr txBox="1"/>
          <p:nvPr/>
        </p:nvSpPr>
        <p:spPr>
          <a:xfrm>
            <a:off x="3410825" y="2886000"/>
            <a:ext cx="15888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Perpetual License</a:t>
            </a:r>
            <a:endParaRPr b="1" sz="750">
              <a:solidFill>
                <a:schemeClr val="lt1"/>
              </a:solidFill>
            </a:endParaRPr>
          </a:p>
        </p:txBody>
      </p:sp>
      <p:sp>
        <p:nvSpPr>
          <p:cNvPr id="728" name="Google Shape;728;p45"/>
          <p:cNvSpPr txBox="1"/>
          <p:nvPr/>
        </p:nvSpPr>
        <p:spPr>
          <a:xfrm>
            <a:off x="3410814" y="2592247"/>
            <a:ext cx="1789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(Includes product updates, upgrades &amp; standard technical support until subscription period)</a:t>
            </a:r>
            <a:endParaRPr i="1" sz="500"/>
          </a:p>
        </p:txBody>
      </p:sp>
      <p:sp>
        <p:nvSpPr>
          <p:cNvPr id="729" name="Google Shape;729;p45"/>
          <p:cNvSpPr txBox="1"/>
          <p:nvPr/>
        </p:nvSpPr>
        <p:spPr>
          <a:xfrm>
            <a:off x="3410814" y="3112020"/>
            <a:ext cx="1588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(Free maintenance &amp; support for 1st year)</a:t>
            </a:r>
            <a:endParaRPr i="1" sz="5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3" name="Shape 733"/>
        <p:cNvGrpSpPr/>
        <p:nvPr/>
      </p:nvGrpSpPr>
      <p:grpSpPr>
        <a:xfrm>
          <a:off x="0" y="0"/>
          <a:ext cx="0" cy="0"/>
          <a:chOff x="0" y="0"/>
          <a:chExt cx="0" cy="0"/>
        </a:xfrm>
      </p:grpSpPr>
      <p:grpSp>
        <p:nvGrpSpPr>
          <p:cNvPr id="734" name="Google Shape;734;p46"/>
          <p:cNvGrpSpPr/>
          <p:nvPr/>
        </p:nvGrpSpPr>
        <p:grpSpPr>
          <a:xfrm>
            <a:off x="0" y="0"/>
            <a:ext cx="9145500" cy="5143600"/>
            <a:chOff x="0" y="0"/>
            <a:chExt cx="9145500" cy="5143600"/>
          </a:xfrm>
        </p:grpSpPr>
        <p:grpSp>
          <p:nvGrpSpPr>
            <p:cNvPr id="735" name="Google Shape;735;p46"/>
            <p:cNvGrpSpPr/>
            <p:nvPr/>
          </p:nvGrpSpPr>
          <p:grpSpPr>
            <a:xfrm>
              <a:off x="0" y="0"/>
              <a:ext cx="9145500" cy="5143600"/>
              <a:chOff x="0" y="0"/>
              <a:chExt cx="9145500" cy="5143600"/>
            </a:xfrm>
          </p:grpSpPr>
          <p:pic>
            <p:nvPicPr>
              <p:cNvPr id="736" name="Google Shape;736;p46"/>
              <p:cNvPicPr preferRelativeResize="0"/>
              <p:nvPr/>
            </p:nvPicPr>
            <p:blipFill>
              <a:blip r:embed="rId3">
                <a:alphaModFix/>
              </a:blip>
              <a:stretch>
                <a:fillRect/>
              </a:stretch>
            </p:blipFill>
            <p:spPr>
              <a:xfrm>
                <a:off x="0" y="0"/>
                <a:ext cx="9144000" cy="5142557"/>
              </a:xfrm>
              <a:prstGeom prst="rect">
                <a:avLst/>
              </a:prstGeom>
              <a:noFill/>
              <a:ln>
                <a:noFill/>
              </a:ln>
            </p:spPr>
          </p:pic>
          <p:sp>
            <p:nvSpPr>
              <p:cNvPr id="737" name="Google Shape;737;p46"/>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8" name="Google Shape;738;p46"/>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9" name="Google Shape;739;p46"/>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Lato Hairline"/>
                <a:ea typeface="Lato Hairline"/>
                <a:cs typeface="Lato Hairline"/>
                <a:sym typeface="Lato Hairline"/>
              </a:rPr>
              <a:t>Backup &amp; Disaster Recovery</a:t>
            </a:r>
            <a:endParaRPr sz="1100">
              <a:solidFill>
                <a:srgbClr val="FFFFFF"/>
              </a:solidFill>
              <a:latin typeface="Lato Hairline"/>
              <a:ea typeface="Lato Hairline"/>
              <a:cs typeface="Lato Hairline"/>
              <a:sym typeface="Lato Hairline"/>
            </a:endParaRPr>
          </a:p>
        </p:txBody>
      </p:sp>
      <p:grpSp>
        <p:nvGrpSpPr>
          <p:cNvPr id="740" name="Google Shape;740;p46"/>
          <p:cNvGrpSpPr/>
          <p:nvPr/>
        </p:nvGrpSpPr>
        <p:grpSpPr>
          <a:xfrm>
            <a:off x="360466" y="1752689"/>
            <a:ext cx="2554339" cy="1638223"/>
            <a:chOff x="360466" y="1960482"/>
            <a:chExt cx="2554339" cy="1638223"/>
          </a:xfrm>
        </p:grpSpPr>
        <p:sp>
          <p:nvSpPr>
            <p:cNvPr id="741" name="Google Shape;741;p46"/>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2" name="Google Shape;742;p46"/>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sp>
          <p:nvSpPr>
            <p:cNvPr id="743" name="Google Shape;743;p46"/>
            <p:cNvSpPr txBox="1"/>
            <p:nvPr/>
          </p:nvSpPr>
          <p:spPr>
            <a:xfrm>
              <a:off x="480575" y="2357351"/>
              <a:ext cx="2240400" cy="769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Lato Light"/>
                  <a:ea typeface="Lato Light"/>
                  <a:cs typeface="Lato Light"/>
                  <a:sym typeface="Lato Light"/>
                </a:rPr>
                <a:t>Backup </a:t>
              </a:r>
              <a:endParaRPr sz="1800">
                <a:solidFill>
                  <a:schemeClr val="dk1"/>
                </a:solidFill>
                <a:latin typeface="Lato Light"/>
                <a:ea typeface="Lato Light"/>
                <a:cs typeface="Lato Light"/>
                <a:sym typeface="Lato Light"/>
              </a:endParaRPr>
            </a:p>
            <a:p>
              <a:pPr indent="0" lvl="0" marL="0" rtl="0" algn="ctr">
                <a:lnSpc>
                  <a:spcPct val="100000"/>
                </a:lnSpc>
                <a:spcBef>
                  <a:spcPts val="0"/>
                </a:spcBef>
                <a:spcAft>
                  <a:spcPts val="0"/>
                </a:spcAft>
                <a:buNone/>
              </a:pPr>
              <a:r>
                <a:rPr lang="en" sz="1800">
                  <a:solidFill>
                    <a:schemeClr val="dk1"/>
                  </a:solidFill>
                  <a:latin typeface="Lato Light"/>
                  <a:ea typeface="Lato Light"/>
                  <a:cs typeface="Lato Light"/>
                  <a:sym typeface="Lato Light"/>
                </a:rPr>
                <a:t>for </a:t>
              </a:r>
              <a:endParaRPr sz="1800">
                <a:solidFill>
                  <a:schemeClr val="dk1"/>
                </a:solidFill>
                <a:latin typeface="Lato Light"/>
                <a:ea typeface="Lato Light"/>
                <a:cs typeface="Lato Light"/>
                <a:sym typeface="Lato Light"/>
              </a:endParaRPr>
            </a:p>
            <a:p>
              <a:pPr indent="0" lvl="0" marL="0" rtl="0" algn="ctr">
                <a:lnSpc>
                  <a:spcPct val="100000"/>
                </a:lnSpc>
                <a:spcBef>
                  <a:spcPts val="0"/>
                </a:spcBef>
                <a:spcAft>
                  <a:spcPts val="0"/>
                </a:spcAft>
                <a:buNone/>
              </a:pPr>
              <a:r>
                <a:rPr b="1" lang="en" sz="1800">
                  <a:solidFill>
                    <a:schemeClr val="dk1"/>
                  </a:solidFill>
                  <a:latin typeface="Lato"/>
                  <a:ea typeface="Lato"/>
                  <a:cs typeface="Lato"/>
                  <a:sym typeface="Lato"/>
                </a:rPr>
                <a:t>Google Workspace</a:t>
              </a:r>
              <a:r>
                <a:rPr b="1" lang="en" sz="1800">
                  <a:solidFill>
                    <a:srgbClr val="FFFFFF"/>
                  </a:solidFill>
                  <a:latin typeface="Lato"/>
                  <a:ea typeface="Lato"/>
                  <a:cs typeface="Lato"/>
                  <a:sym typeface="Lato"/>
                </a:rPr>
                <a:t> </a:t>
              </a:r>
              <a:endParaRPr sz="1800">
                <a:solidFill>
                  <a:srgbClr val="FFFFFF"/>
                </a:solidFill>
                <a:latin typeface="Lato Light"/>
                <a:ea typeface="Lato Light"/>
                <a:cs typeface="Lato Light"/>
                <a:sym typeface="Lato Light"/>
              </a:endParaRPr>
            </a:p>
          </p:txBody>
        </p:sp>
      </p:grpSp>
      <p:pic>
        <p:nvPicPr>
          <p:cNvPr id="744" name="Google Shape;744;p46"/>
          <p:cNvPicPr preferRelativeResize="0"/>
          <p:nvPr/>
        </p:nvPicPr>
        <p:blipFill rotWithShape="1">
          <a:blip r:embed="rId4">
            <a:alphaModFix/>
          </a:blip>
          <a:srcRect b="27221" l="746" r="31373" t="27212"/>
          <a:stretch/>
        </p:blipFill>
        <p:spPr>
          <a:xfrm>
            <a:off x="3323800" y="1762825"/>
            <a:ext cx="3972823" cy="1638174"/>
          </a:xfrm>
          <a:prstGeom prst="rect">
            <a:avLst/>
          </a:prstGeom>
          <a:noFill/>
          <a:ln>
            <a:noFill/>
          </a:ln>
        </p:spPr>
      </p:pic>
      <p:grpSp>
        <p:nvGrpSpPr>
          <p:cNvPr id="745" name="Google Shape;745;p46"/>
          <p:cNvGrpSpPr/>
          <p:nvPr/>
        </p:nvGrpSpPr>
        <p:grpSpPr>
          <a:xfrm>
            <a:off x="5978276" y="2347229"/>
            <a:ext cx="864300" cy="367829"/>
            <a:chOff x="5113691" y="2347229"/>
            <a:chExt cx="864300" cy="367829"/>
          </a:xfrm>
        </p:grpSpPr>
        <p:sp>
          <p:nvSpPr>
            <p:cNvPr id="746" name="Google Shape;746;p46"/>
            <p:cNvSpPr txBox="1"/>
            <p:nvPr/>
          </p:nvSpPr>
          <p:spPr>
            <a:xfrm>
              <a:off x="5253041" y="2347229"/>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$12</a:t>
              </a:r>
              <a:endParaRPr b="1" sz="1150">
                <a:solidFill>
                  <a:schemeClr val="lt1"/>
                </a:solidFill>
              </a:endParaRPr>
            </a:p>
          </p:txBody>
        </p:sp>
        <p:sp>
          <p:nvSpPr>
            <p:cNvPr id="747" name="Google Shape;747;p46"/>
            <p:cNvSpPr txBox="1"/>
            <p:nvPr/>
          </p:nvSpPr>
          <p:spPr>
            <a:xfrm>
              <a:off x="5113691" y="2592059"/>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user/annum</a:t>
              </a:r>
              <a:endParaRPr b="1" i="1" sz="500"/>
            </a:p>
          </p:txBody>
        </p:sp>
      </p:grpSp>
      <p:grpSp>
        <p:nvGrpSpPr>
          <p:cNvPr id="748" name="Google Shape;748;p46"/>
          <p:cNvGrpSpPr/>
          <p:nvPr/>
        </p:nvGrpSpPr>
        <p:grpSpPr>
          <a:xfrm>
            <a:off x="5978276" y="2869565"/>
            <a:ext cx="864300" cy="365452"/>
            <a:chOff x="5113705" y="2881020"/>
            <a:chExt cx="864300" cy="365452"/>
          </a:xfrm>
        </p:grpSpPr>
        <p:sp>
          <p:nvSpPr>
            <p:cNvPr id="749" name="Google Shape;749;p46"/>
            <p:cNvSpPr txBox="1"/>
            <p:nvPr/>
          </p:nvSpPr>
          <p:spPr>
            <a:xfrm>
              <a:off x="5253055" y="2881020"/>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$30</a:t>
              </a:r>
              <a:endParaRPr b="1" sz="1150">
                <a:solidFill>
                  <a:schemeClr val="lt1"/>
                </a:solidFill>
              </a:endParaRPr>
            </a:p>
          </p:txBody>
        </p:sp>
        <p:sp>
          <p:nvSpPr>
            <p:cNvPr id="750" name="Google Shape;750;p46"/>
            <p:cNvSpPr txBox="1"/>
            <p:nvPr/>
          </p:nvSpPr>
          <p:spPr>
            <a:xfrm>
              <a:off x="5113705" y="3123472"/>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user</a:t>
              </a:r>
              <a:endParaRPr b="1" i="1" sz="500"/>
            </a:p>
          </p:txBody>
        </p:sp>
      </p:grpSp>
      <p:sp>
        <p:nvSpPr>
          <p:cNvPr id="751" name="Google Shape;751;p46"/>
          <p:cNvSpPr txBox="1"/>
          <p:nvPr/>
        </p:nvSpPr>
        <p:spPr>
          <a:xfrm>
            <a:off x="5695976" y="1977434"/>
            <a:ext cx="14289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900">
                <a:solidFill>
                  <a:srgbClr val="D7363A"/>
                </a:solidFill>
              </a:rPr>
              <a:t>Google Workspace</a:t>
            </a:r>
            <a:endParaRPr b="1" sz="900">
              <a:solidFill>
                <a:schemeClr val="lt1"/>
              </a:solidFill>
            </a:endParaRPr>
          </a:p>
        </p:txBody>
      </p:sp>
      <p:sp>
        <p:nvSpPr>
          <p:cNvPr id="752" name="Google Shape;752;p46"/>
          <p:cNvSpPr txBox="1"/>
          <p:nvPr/>
        </p:nvSpPr>
        <p:spPr>
          <a:xfrm>
            <a:off x="3410826" y="2339350"/>
            <a:ext cx="17634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Subscription License</a:t>
            </a:r>
            <a:endParaRPr b="1" sz="750">
              <a:solidFill>
                <a:schemeClr val="lt1"/>
              </a:solidFill>
            </a:endParaRPr>
          </a:p>
        </p:txBody>
      </p:sp>
      <p:sp>
        <p:nvSpPr>
          <p:cNvPr id="753" name="Google Shape;753;p46"/>
          <p:cNvSpPr txBox="1"/>
          <p:nvPr/>
        </p:nvSpPr>
        <p:spPr>
          <a:xfrm>
            <a:off x="3410825" y="2886000"/>
            <a:ext cx="15888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Perpetual License</a:t>
            </a:r>
            <a:endParaRPr b="1" sz="750">
              <a:solidFill>
                <a:schemeClr val="lt1"/>
              </a:solidFill>
            </a:endParaRPr>
          </a:p>
        </p:txBody>
      </p:sp>
      <p:sp>
        <p:nvSpPr>
          <p:cNvPr id="754" name="Google Shape;754;p46"/>
          <p:cNvSpPr txBox="1"/>
          <p:nvPr/>
        </p:nvSpPr>
        <p:spPr>
          <a:xfrm>
            <a:off x="3410814" y="2592247"/>
            <a:ext cx="1789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(Includes product updates, upgrades &amp; standard technical support until subscription period)</a:t>
            </a:r>
            <a:endParaRPr i="1" sz="500"/>
          </a:p>
        </p:txBody>
      </p:sp>
      <p:sp>
        <p:nvSpPr>
          <p:cNvPr id="755" name="Google Shape;755;p46"/>
          <p:cNvSpPr txBox="1"/>
          <p:nvPr/>
        </p:nvSpPr>
        <p:spPr>
          <a:xfrm>
            <a:off x="3410814" y="3112020"/>
            <a:ext cx="1588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(Free maintenance &amp; support for 1st year)</a:t>
            </a:r>
            <a:endParaRPr i="1" sz="5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59" name="Shape 759"/>
        <p:cNvGrpSpPr/>
        <p:nvPr/>
      </p:nvGrpSpPr>
      <p:grpSpPr>
        <a:xfrm>
          <a:off x="0" y="0"/>
          <a:ext cx="0" cy="0"/>
          <a:chOff x="0" y="0"/>
          <a:chExt cx="0" cy="0"/>
        </a:xfrm>
      </p:grpSpPr>
      <p:grpSp>
        <p:nvGrpSpPr>
          <p:cNvPr id="760" name="Google Shape;760;p47"/>
          <p:cNvGrpSpPr/>
          <p:nvPr/>
        </p:nvGrpSpPr>
        <p:grpSpPr>
          <a:xfrm>
            <a:off x="0" y="0"/>
            <a:ext cx="9145500" cy="5143600"/>
            <a:chOff x="0" y="0"/>
            <a:chExt cx="9145500" cy="5143600"/>
          </a:xfrm>
        </p:grpSpPr>
        <p:grpSp>
          <p:nvGrpSpPr>
            <p:cNvPr id="761" name="Google Shape;761;p47"/>
            <p:cNvGrpSpPr/>
            <p:nvPr/>
          </p:nvGrpSpPr>
          <p:grpSpPr>
            <a:xfrm>
              <a:off x="0" y="0"/>
              <a:ext cx="9145500" cy="5143600"/>
              <a:chOff x="0" y="0"/>
              <a:chExt cx="9145500" cy="5143600"/>
            </a:xfrm>
          </p:grpSpPr>
          <p:pic>
            <p:nvPicPr>
              <p:cNvPr id="762" name="Google Shape;762;p47"/>
              <p:cNvPicPr preferRelativeResize="0"/>
              <p:nvPr/>
            </p:nvPicPr>
            <p:blipFill>
              <a:blip r:embed="rId3">
                <a:alphaModFix/>
              </a:blip>
              <a:stretch>
                <a:fillRect/>
              </a:stretch>
            </p:blipFill>
            <p:spPr>
              <a:xfrm>
                <a:off x="0" y="0"/>
                <a:ext cx="9144000" cy="5142557"/>
              </a:xfrm>
              <a:prstGeom prst="rect">
                <a:avLst/>
              </a:prstGeom>
              <a:noFill/>
              <a:ln>
                <a:noFill/>
              </a:ln>
            </p:spPr>
          </p:pic>
          <p:sp>
            <p:nvSpPr>
              <p:cNvPr id="763" name="Google Shape;763;p47"/>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4" name="Google Shape;764;p47"/>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5" name="Google Shape;765;p47"/>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grpSp>
        <p:nvGrpSpPr>
          <p:cNvPr id="766" name="Google Shape;766;p47"/>
          <p:cNvGrpSpPr/>
          <p:nvPr/>
        </p:nvGrpSpPr>
        <p:grpSpPr>
          <a:xfrm>
            <a:off x="360466" y="1752689"/>
            <a:ext cx="2554339" cy="1638223"/>
            <a:chOff x="360466" y="1960482"/>
            <a:chExt cx="2554339" cy="1638223"/>
          </a:xfrm>
        </p:grpSpPr>
        <p:sp>
          <p:nvSpPr>
            <p:cNvPr id="767" name="Google Shape;767;p47"/>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8" name="Google Shape;768;p47"/>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sp>
          <p:nvSpPr>
            <p:cNvPr id="769" name="Google Shape;769;p47"/>
            <p:cNvSpPr txBox="1"/>
            <p:nvPr/>
          </p:nvSpPr>
          <p:spPr>
            <a:xfrm>
              <a:off x="480575" y="2271619"/>
              <a:ext cx="2240400" cy="105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ato Light"/>
                  <a:ea typeface="Lato Light"/>
                  <a:cs typeface="Lato Light"/>
                  <a:sym typeface="Lato Light"/>
                </a:rPr>
                <a:t>Backup for </a:t>
              </a:r>
              <a:endParaRPr sz="1800">
                <a:solidFill>
                  <a:schemeClr val="dk1"/>
                </a:solidFill>
                <a:latin typeface="Lato Light"/>
                <a:ea typeface="Lato Light"/>
                <a:cs typeface="Lato Light"/>
                <a:sym typeface="Lato Light"/>
              </a:endParaRPr>
            </a:p>
            <a:p>
              <a:pPr indent="0" lvl="0" marL="0" rtl="0" algn="l">
                <a:spcBef>
                  <a:spcPts val="0"/>
                </a:spcBef>
                <a:spcAft>
                  <a:spcPts val="0"/>
                </a:spcAft>
                <a:buNone/>
              </a:pPr>
              <a:r>
                <a:rPr b="1" lang="en" sz="1800">
                  <a:solidFill>
                    <a:schemeClr val="dk1"/>
                  </a:solidFill>
                  <a:latin typeface="Lato"/>
                  <a:ea typeface="Lato"/>
                  <a:cs typeface="Lato"/>
                  <a:sym typeface="Lato"/>
                </a:rPr>
                <a:t>File Servers, Endpoints &amp; Applications </a:t>
              </a:r>
              <a:endParaRPr sz="1800">
                <a:solidFill>
                  <a:schemeClr val="dk1"/>
                </a:solidFill>
                <a:latin typeface="Lato Light"/>
                <a:ea typeface="Lato Light"/>
                <a:cs typeface="Lato Light"/>
                <a:sym typeface="Lato Light"/>
              </a:endParaRPr>
            </a:p>
          </p:txBody>
        </p:sp>
      </p:grpSp>
      <p:pic>
        <p:nvPicPr>
          <p:cNvPr id="770" name="Google Shape;770;p47"/>
          <p:cNvPicPr preferRelativeResize="0"/>
          <p:nvPr/>
        </p:nvPicPr>
        <p:blipFill rotWithShape="1">
          <a:blip r:embed="rId4">
            <a:alphaModFix/>
          </a:blip>
          <a:srcRect b="26869" l="0" r="606" t="26874"/>
          <a:stretch/>
        </p:blipFill>
        <p:spPr>
          <a:xfrm>
            <a:off x="3005675" y="1762825"/>
            <a:ext cx="5864402" cy="1638174"/>
          </a:xfrm>
          <a:prstGeom prst="rect">
            <a:avLst/>
          </a:prstGeom>
          <a:noFill/>
          <a:ln>
            <a:noFill/>
          </a:ln>
        </p:spPr>
      </p:pic>
      <p:sp>
        <p:nvSpPr>
          <p:cNvPr id="771" name="Google Shape;771;p47"/>
          <p:cNvSpPr txBox="1"/>
          <p:nvPr/>
        </p:nvSpPr>
        <p:spPr>
          <a:xfrm>
            <a:off x="3106026" y="2339350"/>
            <a:ext cx="17634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Subscription License</a:t>
            </a:r>
            <a:endParaRPr b="1" sz="750">
              <a:solidFill>
                <a:schemeClr val="lt1"/>
              </a:solidFill>
            </a:endParaRPr>
          </a:p>
        </p:txBody>
      </p:sp>
      <p:grpSp>
        <p:nvGrpSpPr>
          <p:cNvPr id="772" name="Google Shape;772;p47"/>
          <p:cNvGrpSpPr/>
          <p:nvPr/>
        </p:nvGrpSpPr>
        <p:grpSpPr>
          <a:xfrm>
            <a:off x="7544720" y="2347229"/>
            <a:ext cx="864300" cy="367829"/>
            <a:chOff x="7558812" y="2347229"/>
            <a:chExt cx="864300" cy="367829"/>
          </a:xfrm>
        </p:grpSpPr>
        <p:sp>
          <p:nvSpPr>
            <p:cNvPr id="773" name="Google Shape;773;p47"/>
            <p:cNvSpPr txBox="1"/>
            <p:nvPr/>
          </p:nvSpPr>
          <p:spPr>
            <a:xfrm>
              <a:off x="7698162" y="2347229"/>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$60</a:t>
              </a:r>
              <a:endParaRPr b="1" sz="1150">
                <a:solidFill>
                  <a:schemeClr val="lt1"/>
                </a:solidFill>
              </a:endParaRPr>
            </a:p>
          </p:txBody>
        </p:sp>
        <p:sp>
          <p:nvSpPr>
            <p:cNvPr id="774" name="Google Shape;774;p47"/>
            <p:cNvSpPr txBox="1"/>
            <p:nvPr/>
          </p:nvSpPr>
          <p:spPr>
            <a:xfrm>
              <a:off x="7558812" y="2592059"/>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application/annum</a:t>
              </a:r>
              <a:endParaRPr b="1" i="1" sz="500"/>
            </a:p>
          </p:txBody>
        </p:sp>
      </p:grpSp>
      <p:sp>
        <p:nvSpPr>
          <p:cNvPr id="775" name="Google Shape;775;p47"/>
          <p:cNvSpPr txBox="1"/>
          <p:nvPr/>
        </p:nvSpPr>
        <p:spPr>
          <a:xfrm>
            <a:off x="3106025" y="2886000"/>
            <a:ext cx="15888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Perpetual License</a:t>
            </a:r>
            <a:endParaRPr b="1" sz="750">
              <a:solidFill>
                <a:schemeClr val="lt1"/>
              </a:solidFill>
            </a:endParaRPr>
          </a:p>
        </p:txBody>
      </p:sp>
      <p:grpSp>
        <p:nvGrpSpPr>
          <p:cNvPr id="776" name="Google Shape;776;p47"/>
          <p:cNvGrpSpPr/>
          <p:nvPr/>
        </p:nvGrpSpPr>
        <p:grpSpPr>
          <a:xfrm>
            <a:off x="7544720" y="2869565"/>
            <a:ext cx="864300" cy="365452"/>
            <a:chOff x="7591615" y="2881020"/>
            <a:chExt cx="864300" cy="365452"/>
          </a:xfrm>
        </p:grpSpPr>
        <p:sp>
          <p:nvSpPr>
            <p:cNvPr id="777" name="Google Shape;777;p47"/>
            <p:cNvSpPr txBox="1"/>
            <p:nvPr/>
          </p:nvSpPr>
          <p:spPr>
            <a:xfrm>
              <a:off x="7730965" y="2881020"/>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$150</a:t>
              </a:r>
              <a:endParaRPr b="1" sz="1150">
                <a:solidFill>
                  <a:schemeClr val="lt1"/>
                </a:solidFill>
              </a:endParaRPr>
            </a:p>
          </p:txBody>
        </p:sp>
        <p:sp>
          <p:nvSpPr>
            <p:cNvPr id="778" name="Google Shape;778;p47"/>
            <p:cNvSpPr txBox="1"/>
            <p:nvPr/>
          </p:nvSpPr>
          <p:spPr>
            <a:xfrm>
              <a:off x="7591615" y="3123472"/>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application</a:t>
              </a:r>
              <a:endParaRPr b="1" i="1" sz="500"/>
            </a:p>
          </p:txBody>
        </p:sp>
      </p:grpSp>
      <p:grpSp>
        <p:nvGrpSpPr>
          <p:cNvPr id="779" name="Google Shape;779;p47"/>
          <p:cNvGrpSpPr/>
          <p:nvPr/>
        </p:nvGrpSpPr>
        <p:grpSpPr>
          <a:xfrm>
            <a:off x="7095170" y="1931990"/>
            <a:ext cx="1763400" cy="271916"/>
            <a:chOff x="7106625" y="1931990"/>
            <a:chExt cx="1763400" cy="271916"/>
          </a:xfrm>
        </p:grpSpPr>
        <p:sp>
          <p:nvSpPr>
            <p:cNvPr id="780" name="Google Shape;780;p47"/>
            <p:cNvSpPr txBox="1"/>
            <p:nvPr/>
          </p:nvSpPr>
          <p:spPr>
            <a:xfrm>
              <a:off x="7264425" y="1931990"/>
              <a:ext cx="1447800" cy="130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900">
                  <a:solidFill>
                    <a:srgbClr val="D7363A"/>
                  </a:solidFill>
                </a:rPr>
                <a:t>Applications</a:t>
              </a:r>
              <a:endParaRPr b="1" sz="900">
                <a:solidFill>
                  <a:schemeClr val="lt1"/>
                </a:solidFill>
              </a:endParaRPr>
            </a:p>
          </p:txBody>
        </p:sp>
        <p:sp>
          <p:nvSpPr>
            <p:cNvPr id="781" name="Google Shape;781;p47"/>
            <p:cNvSpPr txBox="1"/>
            <p:nvPr/>
          </p:nvSpPr>
          <p:spPr>
            <a:xfrm>
              <a:off x="7106625" y="2080906"/>
              <a:ext cx="17634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(MS Exchange, SQL, SharePoint, Outlook &amp; MySQL)</a:t>
              </a:r>
              <a:endParaRPr b="1" i="1" sz="500"/>
            </a:p>
          </p:txBody>
        </p:sp>
      </p:grpSp>
      <p:grpSp>
        <p:nvGrpSpPr>
          <p:cNvPr id="782" name="Google Shape;782;p47"/>
          <p:cNvGrpSpPr/>
          <p:nvPr/>
        </p:nvGrpSpPr>
        <p:grpSpPr>
          <a:xfrm>
            <a:off x="6108042" y="2347229"/>
            <a:ext cx="864300" cy="367829"/>
            <a:chOff x="6118591" y="2347229"/>
            <a:chExt cx="864300" cy="367829"/>
          </a:xfrm>
        </p:grpSpPr>
        <p:sp>
          <p:nvSpPr>
            <p:cNvPr id="783" name="Google Shape;783;p47"/>
            <p:cNvSpPr txBox="1"/>
            <p:nvPr/>
          </p:nvSpPr>
          <p:spPr>
            <a:xfrm>
              <a:off x="6257941" y="2347229"/>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$15</a:t>
              </a:r>
              <a:endParaRPr b="1" sz="1150">
                <a:solidFill>
                  <a:schemeClr val="lt1"/>
                </a:solidFill>
              </a:endParaRPr>
            </a:p>
          </p:txBody>
        </p:sp>
        <p:sp>
          <p:nvSpPr>
            <p:cNvPr id="784" name="Google Shape;784;p47"/>
            <p:cNvSpPr txBox="1"/>
            <p:nvPr/>
          </p:nvSpPr>
          <p:spPr>
            <a:xfrm>
              <a:off x="6118591" y="2592059"/>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endpoint/annum</a:t>
              </a:r>
              <a:endParaRPr b="1" i="1" sz="500"/>
            </a:p>
          </p:txBody>
        </p:sp>
      </p:grpSp>
      <p:grpSp>
        <p:nvGrpSpPr>
          <p:cNvPr id="785" name="Google Shape;785;p47"/>
          <p:cNvGrpSpPr/>
          <p:nvPr/>
        </p:nvGrpSpPr>
        <p:grpSpPr>
          <a:xfrm>
            <a:off x="6108042" y="2869565"/>
            <a:ext cx="864300" cy="365452"/>
            <a:chOff x="6112030" y="2881020"/>
            <a:chExt cx="864300" cy="365452"/>
          </a:xfrm>
        </p:grpSpPr>
        <p:sp>
          <p:nvSpPr>
            <p:cNvPr id="786" name="Google Shape;786;p47"/>
            <p:cNvSpPr txBox="1"/>
            <p:nvPr/>
          </p:nvSpPr>
          <p:spPr>
            <a:xfrm>
              <a:off x="6198880" y="2881020"/>
              <a:ext cx="690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$37.50</a:t>
              </a:r>
              <a:endParaRPr b="1" sz="1150">
                <a:solidFill>
                  <a:schemeClr val="lt1"/>
                </a:solidFill>
              </a:endParaRPr>
            </a:p>
          </p:txBody>
        </p:sp>
        <p:sp>
          <p:nvSpPr>
            <p:cNvPr id="787" name="Google Shape;787;p47"/>
            <p:cNvSpPr txBox="1"/>
            <p:nvPr/>
          </p:nvSpPr>
          <p:spPr>
            <a:xfrm>
              <a:off x="6112030" y="3123472"/>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endpoint</a:t>
              </a:r>
              <a:endParaRPr b="1" i="1" sz="500"/>
            </a:p>
          </p:txBody>
        </p:sp>
      </p:grpSp>
      <p:grpSp>
        <p:nvGrpSpPr>
          <p:cNvPr id="788" name="Google Shape;788;p47"/>
          <p:cNvGrpSpPr/>
          <p:nvPr/>
        </p:nvGrpSpPr>
        <p:grpSpPr>
          <a:xfrm>
            <a:off x="5063832" y="2347229"/>
            <a:ext cx="864300" cy="367829"/>
            <a:chOff x="5113691" y="2347229"/>
            <a:chExt cx="864300" cy="367829"/>
          </a:xfrm>
        </p:grpSpPr>
        <p:sp>
          <p:nvSpPr>
            <p:cNvPr id="789" name="Google Shape;789;p47"/>
            <p:cNvSpPr txBox="1"/>
            <p:nvPr/>
          </p:nvSpPr>
          <p:spPr>
            <a:xfrm>
              <a:off x="5253041" y="2347229"/>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$60</a:t>
              </a:r>
              <a:endParaRPr b="1" sz="1150">
                <a:solidFill>
                  <a:schemeClr val="lt1"/>
                </a:solidFill>
              </a:endParaRPr>
            </a:p>
          </p:txBody>
        </p:sp>
        <p:sp>
          <p:nvSpPr>
            <p:cNvPr id="790" name="Google Shape;790;p47"/>
            <p:cNvSpPr txBox="1"/>
            <p:nvPr/>
          </p:nvSpPr>
          <p:spPr>
            <a:xfrm>
              <a:off x="5113691" y="2592059"/>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server/annum</a:t>
              </a:r>
              <a:endParaRPr b="1" i="1" sz="500"/>
            </a:p>
          </p:txBody>
        </p:sp>
      </p:grpSp>
      <p:grpSp>
        <p:nvGrpSpPr>
          <p:cNvPr id="791" name="Google Shape;791;p47"/>
          <p:cNvGrpSpPr/>
          <p:nvPr/>
        </p:nvGrpSpPr>
        <p:grpSpPr>
          <a:xfrm>
            <a:off x="5063832" y="2869565"/>
            <a:ext cx="864300" cy="365452"/>
            <a:chOff x="5113705" y="2881020"/>
            <a:chExt cx="864300" cy="365452"/>
          </a:xfrm>
        </p:grpSpPr>
        <p:sp>
          <p:nvSpPr>
            <p:cNvPr id="792" name="Google Shape;792;p47"/>
            <p:cNvSpPr txBox="1"/>
            <p:nvPr/>
          </p:nvSpPr>
          <p:spPr>
            <a:xfrm>
              <a:off x="5253055" y="2881020"/>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$150</a:t>
              </a:r>
              <a:endParaRPr b="1" sz="1150">
                <a:solidFill>
                  <a:schemeClr val="lt1"/>
                </a:solidFill>
              </a:endParaRPr>
            </a:p>
          </p:txBody>
        </p:sp>
        <p:sp>
          <p:nvSpPr>
            <p:cNvPr id="793" name="Google Shape;793;p47"/>
            <p:cNvSpPr txBox="1"/>
            <p:nvPr/>
          </p:nvSpPr>
          <p:spPr>
            <a:xfrm>
              <a:off x="5113705" y="3123472"/>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server</a:t>
              </a:r>
              <a:endParaRPr b="1" i="1" sz="500"/>
            </a:p>
          </p:txBody>
        </p:sp>
      </p:grpSp>
      <p:grpSp>
        <p:nvGrpSpPr>
          <p:cNvPr id="794" name="Google Shape;794;p47"/>
          <p:cNvGrpSpPr/>
          <p:nvPr/>
        </p:nvGrpSpPr>
        <p:grpSpPr>
          <a:xfrm>
            <a:off x="6054642" y="1935590"/>
            <a:ext cx="971100" cy="251516"/>
            <a:chOff x="6071825" y="1935590"/>
            <a:chExt cx="971100" cy="251516"/>
          </a:xfrm>
        </p:grpSpPr>
        <p:sp>
          <p:nvSpPr>
            <p:cNvPr id="795" name="Google Shape;795;p47"/>
            <p:cNvSpPr txBox="1"/>
            <p:nvPr/>
          </p:nvSpPr>
          <p:spPr>
            <a:xfrm>
              <a:off x="6071825" y="1935590"/>
              <a:ext cx="9711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900">
                  <a:solidFill>
                    <a:srgbClr val="D7363A"/>
                  </a:solidFill>
                </a:rPr>
                <a:t>Endpoints</a:t>
              </a:r>
              <a:endParaRPr b="1" sz="900">
                <a:solidFill>
                  <a:schemeClr val="lt1"/>
                </a:solidFill>
              </a:endParaRPr>
            </a:p>
          </p:txBody>
        </p:sp>
        <p:sp>
          <p:nvSpPr>
            <p:cNvPr id="796" name="Google Shape;796;p47"/>
            <p:cNvSpPr txBox="1"/>
            <p:nvPr/>
          </p:nvSpPr>
          <p:spPr>
            <a:xfrm>
              <a:off x="6071825" y="2097706"/>
              <a:ext cx="971100" cy="89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Windows &amp; Mac OS</a:t>
              </a:r>
              <a:endParaRPr b="1" i="1" sz="500"/>
            </a:p>
          </p:txBody>
        </p:sp>
      </p:grpSp>
      <p:grpSp>
        <p:nvGrpSpPr>
          <p:cNvPr id="797" name="Google Shape;797;p47"/>
          <p:cNvGrpSpPr/>
          <p:nvPr/>
        </p:nvGrpSpPr>
        <p:grpSpPr>
          <a:xfrm>
            <a:off x="5010432" y="1935590"/>
            <a:ext cx="971100" cy="251516"/>
            <a:chOff x="5021888" y="1935590"/>
            <a:chExt cx="971100" cy="251516"/>
          </a:xfrm>
        </p:grpSpPr>
        <p:sp>
          <p:nvSpPr>
            <p:cNvPr id="798" name="Google Shape;798;p47"/>
            <p:cNvSpPr txBox="1"/>
            <p:nvPr/>
          </p:nvSpPr>
          <p:spPr>
            <a:xfrm>
              <a:off x="5021888" y="1935590"/>
              <a:ext cx="9711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900">
                  <a:solidFill>
                    <a:srgbClr val="D7363A"/>
                  </a:solidFill>
                </a:rPr>
                <a:t>File Servers</a:t>
              </a:r>
              <a:endParaRPr b="1" sz="900">
                <a:solidFill>
                  <a:schemeClr val="lt1"/>
                </a:solidFill>
              </a:endParaRPr>
            </a:p>
          </p:txBody>
        </p:sp>
        <p:sp>
          <p:nvSpPr>
            <p:cNvPr id="799" name="Google Shape;799;p47"/>
            <p:cNvSpPr txBox="1"/>
            <p:nvPr/>
          </p:nvSpPr>
          <p:spPr>
            <a:xfrm>
              <a:off x="5021888" y="2097706"/>
              <a:ext cx="971100" cy="89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Windows &amp; Linux Servers</a:t>
              </a:r>
              <a:endParaRPr b="1" i="1" sz="500"/>
            </a:p>
          </p:txBody>
        </p:sp>
      </p:grpSp>
      <p:sp>
        <p:nvSpPr>
          <p:cNvPr id="800" name="Google Shape;800;p47"/>
          <p:cNvSpPr txBox="1"/>
          <p:nvPr/>
        </p:nvSpPr>
        <p:spPr>
          <a:xfrm>
            <a:off x="3106014" y="2592247"/>
            <a:ext cx="1789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(Includes product updates, upgrades &amp; standard technical support until subscription period)</a:t>
            </a:r>
            <a:endParaRPr i="1" sz="500"/>
          </a:p>
        </p:txBody>
      </p:sp>
      <p:sp>
        <p:nvSpPr>
          <p:cNvPr id="801" name="Google Shape;801;p47"/>
          <p:cNvSpPr txBox="1"/>
          <p:nvPr/>
        </p:nvSpPr>
        <p:spPr>
          <a:xfrm>
            <a:off x="3106014" y="3112020"/>
            <a:ext cx="1588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(Free maintenance &amp; support for 1st year)</a:t>
            </a:r>
            <a:endParaRPr i="1" sz="5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pic>
        <p:nvPicPr>
          <p:cNvPr id="806" name="Google Shape;806;p48"/>
          <p:cNvPicPr preferRelativeResize="0"/>
          <p:nvPr/>
        </p:nvPicPr>
        <p:blipFill>
          <a:blip r:embed="rId3">
            <a:alphaModFix/>
          </a:blip>
          <a:stretch>
            <a:fillRect/>
          </a:stretch>
        </p:blipFill>
        <p:spPr>
          <a:xfrm>
            <a:off x="0" y="0"/>
            <a:ext cx="9144005" cy="5143151"/>
          </a:xfrm>
          <a:prstGeom prst="rect">
            <a:avLst/>
          </a:prstGeom>
          <a:noFill/>
          <a:ln>
            <a:noFill/>
          </a:ln>
        </p:spPr>
      </p:pic>
      <p:grpSp>
        <p:nvGrpSpPr>
          <p:cNvPr id="807" name="Google Shape;807;p48"/>
          <p:cNvGrpSpPr/>
          <p:nvPr/>
        </p:nvGrpSpPr>
        <p:grpSpPr>
          <a:xfrm>
            <a:off x="2702853" y="1644931"/>
            <a:ext cx="3738300" cy="1853289"/>
            <a:chOff x="2593503" y="2390086"/>
            <a:chExt cx="3738300" cy="1853289"/>
          </a:xfrm>
        </p:grpSpPr>
        <p:sp>
          <p:nvSpPr>
            <p:cNvPr id="808" name="Google Shape;808;p48"/>
            <p:cNvSpPr txBox="1"/>
            <p:nvPr/>
          </p:nvSpPr>
          <p:spPr>
            <a:xfrm>
              <a:off x="2903102" y="3677875"/>
              <a:ext cx="3119100" cy="565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Lato"/>
                  <a:ea typeface="Lato"/>
                  <a:cs typeface="Lato"/>
                  <a:sym typeface="Lato"/>
                </a:rPr>
                <a:t>Email</a:t>
              </a:r>
              <a:endParaRPr sz="1100">
                <a:solidFill>
                  <a:srgbClr val="FFFFFF"/>
                </a:solidFill>
                <a:latin typeface="Lato"/>
                <a:ea typeface="Lato"/>
                <a:cs typeface="Lato"/>
                <a:sym typeface="Lato"/>
              </a:endParaRPr>
            </a:p>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vembu-sales@vembu.com</a:t>
              </a:r>
              <a:endParaRPr sz="11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 sz="1100">
                  <a:solidFill>
                    <a:srgbClr val="FFFFFF"/>
                  </a:solidFill>
                  <a:uFill>
                    <a:noFill/>
                  </a:uFill>
                  <a:latin typeface="Lato Light"/>
                  <a:ea typeface="Lato Light"/>
                  <a:cs typeface="Lato Light"/>
                  <a:sym typeface="Lato Light"/>
                  <a:hlinkClick r:id="rId4">
                    <a:extLst>
                      <a:ext uri="{A12FA001-AC4F-418D-AE19-62706E023703}">
                        <ahyp:hlinkClr val="tx"/>
                      </a:ext>
                    </a:extLst>
                  </a:hlinkClick>
                </a:rPr>
                <a:t>vembu-support@vembu.com</a:t>
              </a:r>
              <a:endParaRPr sz="1100">
                <a:solidFill>
                  <a:srgbClr val="FFFFFF"/>
                </a:solidFill>
                <a:latin typeface="Lato Light"/>
                <a:ea typeface="Lato Light"/>
                <a:cs typeface="Lato Light"/>
                <a:sym typeface="Lato Light"/>
              </a:endParaRPr>
            </a:p>
          </p:txBody>
        </p:sp>
        <p:sp>
          <p:nvSpPr>
            <p:cNvPr id="809" name="Google Shape;809;p48"/>
            <p:cNvSpPr txBox="1"/>
            <p:nvPr/>
          </p:nvSpPr>
          <p:spPr>
            <a:xfrm>
              <a:off x="2593503" y="2390086"/>
              <a:ext cx="3738300" cy="52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Lato"/>
                  <a:ea typeface="Lato"/>
                  <a:cs typeface="Lato"/>
                  <a:sym typeface="Lato"/>
                </a:rPr>
                <a:t>Thank You</a:t>
              </a:r>
              <a:endParaRPr sz="3600">
                <a:latin typeface="Lato"/>
                <a:ea typeface="Lato"/>
                <a:cs typeface="Lato"/>
                <a:sym typeface="Lato"/>
              </a:endParaRPr>
            </a:p>
          </p:txBody>
        </p:sp>
        <p:cxnSp>
          <p:nvCxnSpPr>
            <p:cNvPr id="810" name="Google Shape;810;p48"/>
            <p:cNvCxnSpPr/>
            <p:nvPr/>
          </p:nvCxnSpPr>
          <p:spPr>
            <a:xfrm>
              <a:off x="2608503" y="2964475"/>
              <a:ext cx="3708300" cy="0"/>
            </a:xfrm>
            <a:prstGeom prst="straightConnector1">
              <a:avLst/>
            </a:prstGeom>
            <a:noFill/>
            <a:ln cap="flat" cmpd="sng" w="9525">
              <a:solidFill>
                <a:srgbClr val="F20122"/>
              </a:solidFill>
              <a:prstDash val="solid"/>
              <a:round/>
              <a:headEnd len="med" w="med" type="none"/>
              <a:tailEnd len="med" w="med" type="none"/>
            </a:ln>
          </p:spPr>
        </p:cxnSp>
        <p:grpSp>
          <p:nvGrpSpPr>
            <p:cNvPr id="811" name="Google Shape;811;p48"/>
            <p:cNvGrpSpPr/>
            <p:nvPr/>
          </p:nvGrpSpPr>
          <p:grpSpPr>
            <a:xfrm>
              <a:off x="2849007" y="3143905"/>
              <a:ext cx="3227290" cy="393600"/>
              <a:chOff x="2876984" y="3220105"/>
              <a:chExt cx="3227290" cy="393600"/>
            </a:xfrm>
          </p:grpSpPr>
          <p:sp>
            <p:nvSpPr>
              <p:cNvPr id="812" name="Google Shape;812;p48"/>
              <p:cNvSpPr txBox="1"/>
              <p:nvPr/>
            </p:nvSpPr>
            <p:spPr>
              <a:xfrm>
                <a:off x="2876984" y="3220105"/>
                <a:ext cx="14412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Open Sans Light"/>
                    <a:ea typeface="Open Sans Light"/>
                    <a:cs typeface="Open Sans Light"/>
                    <a:sym typeface="Open Sans Light"/>
                  </a:rPr>
                  <a:t>USA &amp; CANADA</a:t>
                </a:r>
                <a:endParaRPr sz="1100">
                  <a:solidFill>
                    <a:srgbClr val="FFFFFF"/>
                  </a:solidFill>
                  <a:latin typeface="Open Sans Light"/>
                  <a:ea typeface="Open Sans Light"/>
                  <a:cs typeface="Open Sans Light"/>
                  <a:sym typeface="Open Sans Light"/>
                </a:endParaRPr>
              </a:p>
              <a:p>
                <a:pPr indent="0" lvl="0" marL="0" rtl="0" algn="ctr">
                  <a:lnSpc>
                    <a:spcPct val="115000"/>
                  </a:lnSpc>
                  <a:spcBef>
                    <a:spcPts val="0"/>
                  </a:spcBef>
                  <a:spcAft>
                    <a:spcPts val="0"/>
                  </a:spcAft>
                  <a:buNone/>
                </a:pPr>
                <a:r>
                  <a:rPr lang="en" sz="1100">
                    <a:solidFill>
                      <a:srgbClr val="FFFFFF"/>
                    </a:solidFill>
                    <a:latin typeface="Open Sans Light"/>
                    <a:ea typeface="Open Sans Light"/>
                    <a:cs typeface="Open Sans Light"/>
                    <a:sym typeface="Open Sans Light"/>
                  </a:rPr>
                  <a:t>+1-512-256-8699</a:t>
                </a:r>
                <a:endParaRPr sz="1100">
                  <a:solidFill>
                    <a:srgbClr val="FFFFFF"/>
                  </a:solidFill>
                  <a:latin typeface="Open Sans Light"/>
                  <a:ea typeface="Open Sans Light"/>
                  <a:cs typeface="Open Sans Light"/>
                  <a:sym typeface="Open Sans Light"/>
                </a:endParaRPr>
              </a:p>
            </p:txBody>
          </p:sp>
          <p:sp>
            <p:nvSpPr>
              <p:cNvPr id="813" name="Google Shape;813;p48"/>
              <p:cNvSpPr txBox="1"/>
              <p:nvPr/>
            </p:nvSpPr>
            <p:spPr>
              <a:xfrm>
                <a:off x="4622874" y="3220105"/>
                <a:ext cx="1481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UNITED KINGDOM</a:t>
                </a:r>
                <a:endParaRPr sz="11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+44-203-793-8668</a:t>
                </a:r>
                <a:endParaRPr sz="1100">
                  <a:solidFill>
                    <a:srgbClr val="FFFFFF"/>
                  </a:solidFill>
                  <a:latin typeface="Lato Light"/>
                  <a:ea typeface="Lato Light"/>
                  <a:cs typeface="Lato Light"/>
                  <a:sym typeface="Lato Light"/>
                </a:endParaRPr>
              </a:p>
            </p:txBody>
          </p:sp>
          <p:cxnSp>
            <p:nvCxnSpPr>
              <p:cNvPr id="814" name="Google Shape;814;p48"/>
              <p:cNvCxnSpPr/>
              <p:nvPr/>
            </p:nvCxnSpPr>
            <p:spPr>
              <a:xfrm>
                <a:off x="4423925" y="3224305"/>
                <a:ext cx="0" cy="385200"/>
              </a:xfrm>
              <a:prstGeom prst="straightConnector1">
                <a:avLst/>
              </a:prstGeom>
              <a:noFill/>
              <a:ln cap="flat" cmpd="sng" w="9525">
                <a:solidFill>
                  <a:srgbClr val="FFFFFF"/>
                </a:solidFill>
                <a:prstDash val="solid"/>
                <a:round/>
                <a:headEnd len="med" w="med" type="none"/>
                <a:tailEnd len="med" w="med" type="none"/>
              </a:ln>
            </p:spPr>
          </p:cxn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1" name="Shape 121"/>
        <p:cNvGrpSpPr/>
        <p:nvPr/>
      </p:nvGrpSpPr>
      <p:grpSpPr>
        <a:xfrm>
          <a:off x="0" y="0"/>
          <a:ext cx="0" cy="0"/>
          <a:chOff x="0" y="0"/>
          <a:chExt cx="0" cy="0"/>
        </a:xfrm>
      </p:grpSpPr>
      <p:pic>
        <p:nvPicPr>
          <p:cNvPr id="122" name="Google Shape;122;p27"/>
          <p:cNvPicPr preferRelativeResize="0"/>
          <p:nvPr/>
        </p:nvPicPr>
        <p:blipFill>
          <a:blip r:embed="rId3">
            <a:alphaModFix/>
          </a:blip>
          <a:stretch>
            <a:fillRect/>
          </a:stretch>
        </p:blipFill>
        <p:spPr>
          <a:xfrm>
            <a:off x="0" y="0"/>
            <a:ext cx="9144000" cy="5142557"/>
          </a:xfrm>
          <a:prstGeom prst="rect">
            <a:avLst/>
          </a:prstGeom>
          <a:noFill/>
          <a:ln>
            <a:noFill/>
          </a:ln>
        </p:spPr>
      </p:pic>
      <p:sp>
        <p:nvSpPr>
          <p:cNvPr id="123" name="Google Shape;123;p27"/>
          <p:cNvSpPr/>
          <p:nvPr/>
        </p:nvSpPr>
        <p:spPr>
          <a:xfrm>
            <a:off x="4419700" y="1000"/>
            <a:ext cx="47259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7"/>
          <p:cNvSpPr/>
          <p:nvPr/>
        </p:nvSpPr>
        <p:spPr>
          <a:xfrm>
            <a:off x="4410175" y="129175"/>
            <a:ext cx="46083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27"/>
          <p:cNvPicPr preferRelativeResize="0"/>
          <p:nvPr/>
        </p:nvPicPr>
        <p:blipFill>
          <a:blip r:embed="rId4">
            <a:alphaModFix/>
          </a:blip>
          <a:stretch>
            <a:fillRect/>
          </a:stretch>
        </p:blipFill>
        <p:spPr>
          <a:xfrm>
            <a:off x="4706200" y="1562650"/>
            <a:ext cx="4038600" cy="2019300"/>
          </a:xfrm>
          <a:prstGeom prst="rect">
            <a:avLst/>
          </a:prstGeom>
          <a:noFill/>
          <a:ln>
            <a:noFill/>
          </a:ln>
        </p:spPr>
      </p:pic>
      <p:sp>
        <p:nvSpPr>
          <p:cNvPr id="126" name="Google Shape;126;p27"/>
          <p:cNvSpPr txBox="1"/>
          <p:nvPr/>
        </p:nvSpPr>
        <p:spPr>
          <a:xfrm>
            <a:off x="1066900" y="2141975"/>
            <a:ext cx="2733600" cy="858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3600">
                <a:solidFill>
                  <a:srgbClr val="FFFFFF"/>
                </a:solidFill>
                <a:latin typeface="Lato"/>
                <a:ea typeface="Lato"/>
                <a:cs typeface="Lato"/>
                <a:sym typeface="Lato"/>
              </a:rPr>
              <a:t>Vembu </a:t>
            </a:r>
            <a:endParaRPr b="1" sz="3600">
              <a:solidFill>
                <a:srgbClr val="FFFFFF"/>
              </a:solidFill>
              <a:latin typeface="Lato"/>
              <a:ea typeface="Lato"/>
              <a:cs typeface="Lato"/>
              <a:sym typeface="Lato"/>
            </a:endParaRPr>
          </a:p>
          <a:p>
            <a:pPr indent="0" lvl="0" marL="0" rtl="0" algn="l">
              <a:lnSpc>
                <a:spcPct val="100000"/>
              </a:lnSpc>
              <a:spcBef>
                <a:spcPts val="0"/>
              </a:spcBef>
              <a:spcAft>
                <a:spcPts val="0"/>
              </a:spcAft>
              <a:buNone/>
            </a:pPr>
            <a:r>
              <a:rPr lang="en" sz="3600">
                <a:solidFill>
                  <a:srgbClr val="FFFFFF"/>
                </a:solidFill>
                <a:latin typeface="Lato Light"/>
                <a:ea typeface="Lato Light"/>
                <a:cs typeface="Lato Light"/>
                <a:sym typeface="Lato Light"/>
              </a:rPr>
              <a:t>Technology</a:t>
            </a:r>
            <a:r>
              <a:rPr lang="en" sz="3600">
                <a:solidFill>
                  <a:srgbClr val="FFFFFF"/>
                </a:solidFill>
                <a:latin typeface="Lato Light"/>
                <a:ea typeface="Lato Light"/>
                <a:cs typeface="Lato Light"/>
                <a:sym typeface="Lato Light"/>
              </a:rPr>
              <a:t> Partner</a:t>
            </a:r>
            <a:endParaRPr sz="3600">
              <a:solidFill>
                <a:srgbClr val="FFFFFF"/>
              </a:solidFill>
              <a:latin typeface="Lato Light"/>
              <a:ea typeface="Lato Light"/>
              <a:cs typeface="Lato Light"/>
              <a:sym typeface="Lato Light"/>
            </a:endParaRPr>
          </a:p>
        </p:txBody>
      </p:sp>
      <p:sp>
        <p:nvSpPr>
          <p:cNvPr id="127" name="Google Shape;127;p27"/>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8"/>
          <p:cNvPicPr preferRelativeResize="0"/>
          <p:nvPr/>
        </p:nvPicPr>
        <p:blipFill>
          <a:blip r:embed="rId3">
            <a:alphaModFix/>
          </a:blip>
          <a:stretch>
            <a:fillRect/>
          </a:stretch>
        </p:blipFill>
        <p:spPr>
          <a:xfrm>
            <a:off x="0" y="0"/>
            <a:ext cx="9144005" cy="5143151"/>
          </a:xfrm>
          <a:prstGeom prst="rect">
            <a:avLst/>
          </a:prstGeom>
          <a:noFill/>
          <a:ln>
            <a:noFill/>
          </a:ln>
        </p:spPr>
      </p:pic>
      <p:sp>
        <p:nvSpPr>
          <p:cNvPr id="133" name="Google Shape;133;p28"/>
          <p:cNvSpPr txBox="1"/>
          <p:nvPr/>
        </p:nvSpPr>
        <p:spPr>
          <a:xfrm>
            <a:off x="2238453" y="2142276"/>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BDR Suite </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 Product Overview</a:t>
            </a:r>
            <a:endParaRPr sz="3600">
              <a:solidFill>
                <a:srgbClr val="FFFFFF"/>
              </a:solidFill>
              <a:latin typeface="Lato Light"/>
              <a:ea typeface="Lato Light"/>
              <a:cs typeface="Lato Light"/>
              <a:sym typeface="La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7" name="Shape 137"/>
        <p:cNvGrpSpPr/>
        <p:nvPr/>
      </p:nvGrpSpPr>
      <p:grpSpPr>
        <a:xfrm>
          <a:off x="0" y="0"/>
          <a:ext cx="0" cy="0"/>
          <a:chOff x="0" y="0"/>
          <a:chExt cx="0" cy="0"/>
        </a:xfrm>
      </p:grpSpPr>
      <p:pic>
        <p:nvPicPr>
          <p:cNvPr id="138" name="Google Shape;138;p29"/>
          <p:cNvPicPr preferRelativeResize="0"/>
          <p:nvPr/>
        </p:nvPicPr>
        <p:blipFill>
          <a:blip r:embed="rId3">
            <a:alphaModFix/>
          </a:blip>
          <a:stretch>
            <a:fillRect/>
          </a:stretch>
        </p:blipFill>
        <p:spPr>
          <a:xfrm>
            <a:off x="0" y="0"/>
            <a:ext cx="9144005" cy="5143151"/>
          </a:xfrm>
          <a:prstGeom prst="rect">
            <a:avLst/>
          </a:prstGeom>
          <a:noFill/>
          <a:ln>
            <a:noFill/>
          </a:ln>
        </p:spPr>
      </p:pic>
      <p:sp>
        <p:nvSpPr>
          <p:cNvPr id="139" name="Google Shape;139;p29"/>
          <p:cNvSpPr/>
          <p:nvPr/>
        </p:nvSpPr>
        <p:spPr>
          <a:xfrm>
            <a:off x="1600" y="2586625"/>
            <a:ext cx="9144000" cy="25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9"/>
          <p:cNvSpPr/>
          <p:nvPr/>
        </p:nvSpPr>
        <p:spPr>
          <a:xfrm>
            <a:off x="133350" y="2586625"/>
            <a:ext cx="8885100" cy="24288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9"/>
          <p:cNvSpPr txBox="1"/>
          <p:nvPr/>
        </p:nvSpPr>
        <p:spPr>
          <a:xfrm>
            <a:off x="2690925" y="565200"/>
            <a:ext cx="3762300" cy="602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3600">
                <a:solidFill>
                  <a:srgbClr val="FFFFFF"/>
                </a:solidFill>
                <a:latin typeface="Lato"/>
                <a:ea typeface="Lato"/>
                <a:cs typeface="Lato"/>
                <a:sym typeface="Lato"/>
              </a:rPr>
              <a:t>V</a:t>
            </a:r>
            <a:r>
              <a:rPr b="1" lang="en" sz="3600">
                <a:solidFill>
                  <a:srgbClr val="FFFFFF"/>
                </a:solidFill>
                <a:latin typeface="Lato"/>
                <a:ea typeface="Lato"/>
                <a:cs typeface="Lato"/>
                <a:sym typeface="Lato"/>
              </a:rPr>
              <a:t>embu  </a:t>
            </a:r>
            <a:r>
              <a:rPr lang="en" sz="3600">
                <a:solidFill>
                  <a:srgbClr val="FFFFFF"/>
                </a:solidFill>
                <a:latin typeface="Lato Light"/>
                <a:ea typeface="Lato Light"/>
                <a:cs typeface="Lato Light"/>
                <a:sym typeface="Lato Light"/>
              </a:rPr>
              <a:t>BDR Suite</a:t>
            </a:r>
            <a:endParaRPr sz="3600">
              <a:solidFill>
                <a:srgbClr val="FFFFFF"/>
              </a:solidFill>
              <a:latin typeface="Lato Light"/>
              <a:ea typeface="Lato Light"/>
              <a:cs typeface="Lato Light"/>
              <a:sym typeface="Lato Light"/>
            </a:endParaRPr>
          </a:p>
        </p:txBody>
      </p:sp>
      <p:sp>
        <p:nvSpPr>
          <p:cNvPr id="142" name="Google Shape;142;p29"/>
          <p:cNvSpPr txBox="1"/>
          <p:nvPr/>
        </p:nvSpPr>
        <p:spPr>
          <a:xfrm>
            <a:off x="75" y="1255613"/>
            <a:ext cx="9144000" cy="495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000"/>
              </a:spcBef>
              <a:spcAft>
                <a:spcPts val="0"/>
              </a:spcAft>
              <a:buNone/>
            </a:pPr>
            <a:r>
              <a:rPr i="1" lang="en" sz="1200">
                <a:solidFill>
                  <a:srgbClr val="FFFFFF"/>
                </a:solidFill>
                <a:latin typeface="Lato Light"/>
                <a:ea typeface="Lato Light"/>
                <a:cs typeface="Lato Light"/>
                <a:sym typeface="Lato Light"/>
              </a:rPr>
              <a:t>Vembu BDR Suite is a portfolio of products designed to backup multiple environments from</a:t>
            </a:r>
            <a:endParaRPr i="1" sz="1200">
              <a:solidFill>
                <a:srgbClr val="FFFFFF"/>
              </a:solidFill>
              <a:latin typeface="Lato Light"/>
              <a:ea typeface="Lato Light"/>
              <a:cs typeface="Lato Light"/>
              <a:sym typeface="Lato Light"/>
            </a:endParaRPr>
          </a:p>
          <a:p>
            <a:pPr indent="0" lvl="0" marL="0" rtl="0" algn="ctr">
              <a:lnSpc>
                <a:spcPct val="100000"/>
              </a:lnSpc>
              <a:spcBef>
                <a:spcPts val="300"/>
              </a:spcBef>
              <a:spcAft>
                <a:spcPts val="0"/>
              </a:spcAft>
              <a:buNone/>
            </a:pPr>
            <a:r>
              <a:rPr i="1" lang="en" sz="1200">
                <a:solidFill>
                  <a:srgbClr val="FFFFFF"/>
                </a:solidFill>
                <a:latin typeface="Lato Light"/>
                <a:ea typeface="Lato Light"/>
                <a:cs typeface="Lato Light"/>
                <a:sym typeface="Lato Light"/>
              </a:rPr>
              <a:t>virtual to physical to cloud while addressing diverse and advanced use cases</a:t>
            </a:r>
            <a:endParaRPr sz="1200">
              <a:solidFill>
                <a:srgbClr val="FFFFFF"/>
              </a:solidFill>
              <a:latin typeface="Lato Light"/>
              <a:ea typeface="Lato Light"/>
              <a:cs typeface="Lato Light"/>
              <a:sym typeface="Lato Light"/>
            </a:endParaRPr>
          </a:p>
        </p:txBody>
      </p:sp>
      <p:cxnSp>
        <p:nvCxnSpPr>
          <p:cNvPr id="143" name="Google Shape;143;p29"/>
          <p:cNvCxnSpPr/>
          <p:nvPr/>
        </p:nvCxnSpPr>
        <p:spPr>
          <a:xfrm>
            <a:off x="2457525" y="1195975"/>
            <a:ext cx="4229100" cy="0"/>
          </a:xfrm>
          <a:prstGeom prst="straightConnector1">
            <a:avLst/>
          </a:prstGeom>
          <a:noFill/>
          <a:ln cap="flat" cmpd="sng" w="9525">
            <a:solidFill>
              <a:srgbClr val="FF6A00"/>
            </a:solidFill>
            <a:prstDash val="solid"/>
            <a:round/>
            <a:headEnd len="med" w="med" type="none"/>
            <a:tailEnd len="med" w="med" type="none"/>
          </a:ln>
        </p:spPr>
      </p:cxnSp>
      <p:sp>
        <p:nvSpPr>
          <p:cNvPr id="144" name="Google Shape;144;p29"/>
          <p:cNvSpPr txBox="1"/>
          <p:nvPr/>
        </p:nvSpPr>
        <p:spPr>
          <a:xfrm>
            <a:off x="406363" y="3059300"/>
            <a:ext cx="1707000" cy="455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&amp; Replication</a:t>
            </a:r>
            <a:r>
              <a:rPr lang="en" sz="1100">
                <a:latin typeface="Lato"/>
                <a:ea typeface="Lato"/>
                <a:cs typeface="Lato"/>
                <a:sym typeface="Lato"/>
              </a:rPr>
              <a:t> </a:t>
            </a:r>
            <a:r>
              <a:rPr lang="en" sz="1100">
                <a:latin typeface="Lato"/>
                <a:ea typeface="Lato"/>
                <a:cs typeface="Lato"/>
                <a:sym typeface="Lato"/>
              </a:rPr>
              <a:t>for </a:t>
            </a:r>
            <a:r>
              <a:rPr b="1" lang="en" sz="1100">
                <a:solidFill>
                  <a:srgbClr val="CC0000"/>
                </a:solidFill>
                <a:latin typeface="Lato"/>
                <a:ea typeface="Lato"/>
                <a:cs typeface="Lato"/>
                <a:sym typeface="Lato"/>
              </a:rPr>
              <a:t>VMware</a:t>
            </a:r>
            <a:endParaRPr sz="1100">
              <a:latin typeface="Lato"/>
              <a:ea typeface="Lato"/>
              <a:cs typeface="Lato"/>
              <a:sym typeface="Lato"/>
            </a:endParaRPr>
          </a:p>
        </p:txBody>
      </p:sp>
      <p:sp>
        <p:nvSpPr>
          <p:cNvPr id="145" name="Google Shape;145;p29"/>
          <p:cNvSpPr txBox="1"/>
          <p:nvPr/>
        </p:nvSpPr>
        <p:spPr>
          <a:xfrm>
            <a:off x="2150993" y="3059300"/>
            <a:ext cx="17070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 </a:t>
            </a:r>
            <a:r>
              <a:rPr lang="en" sz="1100">
                <a:latin typeface="Lato"/>
                <a:ea typeface="Lato"/>
                <a:cs typeface="Lato"/>
                <a:sym typeface="Lato"/>
              </a:rPr>
              <a:t>&amp; Replication for </a:t>
            </a:r>
            <a:r>
              <a:rPr b="1" lang="en" sz="1100">
                <a:solidFill>
                  <a:srgbClr val="CC0000"/>
                </a:solidFill>
                <a:latin typeface="Lato"/>
                <a:ea typeface="Lato"/>
                <a:cs typeface="Lato"/>
                <a:sym typeface="Lato"/>
              </a:rPr>
              <a:t>Hyper-V</a:t>
            </a:r>
            <a:endParaRPr sz="1100">
              <a:latin typeface="Lato Light"/>
              <a:ea typeface="Lato Light"/>
              <a:cs typeface="Lato Light"/>
              <a:sym typeface="Lato Light"/>
            </a:endParaRPr>
          </a:p>
        </p:txBody>
      </p:sp>
      <p:sp>
        <p:nvSpPr>
          <p:cNvPr id="146" name="Google Shape;146;p29"/>
          <p:cNvSpPr txBox="1"/>
          <p:nvPr/>
        </p:nvSpPr>
        <p:spPr>
          <a:xfrm>
            <a:off x="3872393" y="3059300"/>
            <a:ext cx="1543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Microsoft </a:t>
            </a:r>
            <a:r>
              <a:rPr lang="en" sz="1100">
                <a:latin typeface="Lato"/>
                <a:ea typeface="Lato"/>
                <a:cs typeface="Lato"/>
                <a:sym typeface="Lato"/>
              </a:rPr>
              <a:t> </a:t>
            </a:r>
            <a:r>
              <a:rPr b="1" lang="en" sz="1100">
                <a:solidFill>
                  <a:srgbClr val="CC0000"/>
                </a:solidFill>
                <a:latin typeface="Lato"/>
                <a:ea typeface="Lato"/>
                <a:cs typeface="Lato"/>
                <a:sym typeface="Lato"/>
              </a:rPr>
              <a:t>Windows</a:t>
            </a:r>
            <a:endParaRPr sz="1100">
              <a:latin typeface="Lato Light"/>
              <a:ea typeface="Lato Light"/>
              <a:cs typeface="Lato Light"/>
              <a:sym typeface="Lato Light"/>
            </a:endParaRPr>
          </a:p>
        </p:txBody>
      </p:sp>
      <p:sp>
        <p:nvSpPr>
          <p:cNvPr id="147" name="Google Shape;147;p29"/>
          <p:cNvSpPr txBox="1"/>
          <p:nvPr/>
        </p:nvSpPr>
        <p:spPr>
          <a:xfrm>
            <a:off x="5539355" y="3059300"/>
            <a:ext cx="1543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r>
              <a:rPr b="1" lang="en" sz="1100">
                <a:solidFill>
                  <a:srgbClr val="CC0000"/>
                </a:solidFill>
                <a:latin typeface="Lato"/>
                <a:ea typeface="Lato"/>
                <a:cs typeface="Lato"/>
                <a:sym typeface="Lato"/>
              </a:rPr>
              <a:t>AWS</a:t>
            </a:r>
            <a:endParaRPr b="1" sz="1100">
              <a:latin typeface="Lato"/>
              <a:ea typeface="Lato"/>
              <a:cs typeface="Lato"/>
              <a:sym typeface="Lato"/>
            </a:endParaRPr>
          </a:p>
        </p:txBody>
      </p:sp>
      <p:sp>
        <p:nvSpPr>
          <p:cNvPr id="148" name="Google Shape;148;p29"/>
          <p:cNvSpPr txBox="1"/>
          <p:nvPr/>
        </p:nvSpPr>
        <p:spPr>
          <a:xfrm>
            <a:off x="7138817" y="3059300"/>
            <a:ext cx="1645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Microsoft 365</a:t>
            </a:r>
            <a:endParaRPr b="1" sz="1100">
              <a:latin typeface="Lato"/>
              <a:ea typeface="Lato"/>
              <a:cs typeface="Lato"/>
              <a:sym typeface="Lato"/>
            </a:endParaRPr>
          </a:p>
        </p:txBody>
      </p:sp>
      <p:grpSp>
        <p:nvGrpSpPr>
          <p:cNvPr id="149" name="Google Shape;149;p29"/>
          <p:cNvGrpSpPr/>
          <p:nvPr/>
        </p:nvGrpSpPr>
        <p:grpSpPr>
          <a:xfrm>
            <a:off x="817603" y="2201120"/>
            <a:ext cx="802876" cy="799249"/>
            <a:chOff x="827970" y="2201120"/>
            <a:chExt cx="802876" cy="799249"/>
          </a:xfrm>
        </p:grpSpPr>
        <p:pic>
          <p:nvPicPr>
            <p:cNvPr id="150" name="Google Shape;150;p29"/>
            <p:cNvPicPr preferRelativeResize="0"/>
            <p:nvPr/>
          </p:nvPicPr>
          <p:blipFill rotWithShape="1">
            <a:blip r:embed="rId4">
              <a:alphaModFix/>
            </a:blip>
            <a:srcRect b="219" l="0" r="0" t="228"/>
            <a:stretch/>
          </p:blipFill>
          <p:spPr>
            <a:xfrm>
              <a:off x="827970" y="2201120"/>
              <a:ext cx="802876" cy="799249"/>
            </a:xfrm>
            <a:prstGeom prst="rect">
              <a:avLst/>
            </a:prstGeom>
            <a:noFill/>
            <a:ln>
              <a:noFill/>
            </a:ln>
          </p:spPr>
        </p:pic>
        <p:pic>
          <p:nvPicPr>
            <p:cNvPr id="151" name="Google Shape;151;p29"/>
            <p:cNvPicPr preferRelativeResize="0"/>
            <p:nvPr/>
          </p:nvPicPr>
          <p:blipFill rotWithShape="1">
            <a:blip r:embed="rId5">
              <a:alphaModFix/>
            </a:blip>
            <a:srcRect b="228" l="0" r="0" t="228"/>
            <a:stretch/>
          </p:blipFill>
          <p:spPr>
            <a:xfrm>
              <a:off x="903158" y="2275994"/>
              <a:ext cx="652500" cy="649500"/>
            </a:xfrm>
            <a:prstGeom prst="rect">
              <a:avLst/>
            </a:prstGeom>
            <a:noFill/>
            <a:ln>
              <a:noFill/>
            </a:ln>
          </p:spPr>
        </p:pic>
      </p:grpSp>
      <p:grpSp>
        <p:nvGrpSpPr>
          <p:cNvPr id="152" name="Google Shape;152;p29"/>
          <p:cNvGrpSpPr/>
          <p:nvPr/>
        </p:nvGrpSpPr>
        <p:grpSpPr>
          <a:xfrm>
            <a:off x="4168381" y="2201120"/>
            <a:ext cx="802875" cy="799249"/>
            <a:chOff x="4170565" y="2201120"/>
            <a:chExt cx="802875" cy="799249"/>
          </a:xfrm>
        </p:grpSpPr>
        <p:pic>
          <p:nvPicPr>
            <p:cNvPr id="153" name="Google Shape;153;p29"/>
            <p:cNvPicPr preferRelativeResize="0"/>
            <p:nvPr/>
          </p:nvPicPr>
          <p:blipFill rotWithShape="1">
            <a:blip r:embed="rId4">
              <a:alphaModFix/>
            </a:blip>
            <a:srcRect b="219" l="0" r="0" t="228"/>
            <a:stretch/>
          </p:blipFill>
          <p:spPr>
            <a:xfrm>
              <a:off x="4170565" y="2201120"/>
              <a:ext cx="802875" cy="799249"/>
            </a:xfrm>
            <a:prstGeom prst="rect">
              <a:avLst/>
            </a:prstGeom>
            <a:noFill/>
            <a:ln>
              <a:noFill/>
            </a:ln>
          </p:spPr>
        </p:pic>
        <p:pic>
          <p:nvPicPr>
            <p:cNvPr id="154" name="Google Shape;154;p29"/>
            <p:cNvPicPr preferRelativeResize="0"/>
            <p:nvPr/>
          </p:nvPicPr>
          <p:blipFill rotWithShape="1">
            <a:blip r:embed="rId6">
              <a:alphaModFix/>
            </a:blip>
            <a:srcRect b="228" l="0" r="0" t="228"/>
            <a:stretch/>
          </p:blipFill>
          <p:spPr>
            <a:xfrm>
              <a:off x="4312768" y="2312627"/>
              <a:ext cx="542950" cy="540474"/>
            </a:xfrm>
            <a:prstGeom prst="rect">
              <a:avLst/>
            </a:prstGeom>
            <a:noFill/>
            <a:ln>
              <a:noFill/>
            </a:ln>
          </p:spPr>
        </p:pic>
      </p:grpSp>
      <p:grpSp>
        <p:nvGrpSpPr>
          <p:cNvPr id="155" name="Google Shape;155;p29"/>
          <p:cNvGrpSpPr/>
          <p:nvPr/>
        </p:nvGrpSpPr>
        <p:grpSpPr>
          <a:xfrm>
            <a:off x="2498095" y="2201120"/>
            <a:ext cx="802875" cy="799249"/>
            <a:chOff x="2499267" y="2201120"/>
            <a:chExt cx="802875" cy="799249"/>
          </a:xfrm>
        </p:grpSpPr>
        <p:pic>
          <p:nvPicPr>
            <p:cNvPr id="156" name="Google Shape;156;p29"/>
            <p:cNvPicPr preferRelativeResize="0"/>
            <p:nvPr/>
          </p:nvPicPr>
          <p:blipFill rotWithShape="1">
            <a:blip r:embed="rId4">
              <a:alphaModFix/>
            </a:blip>
            <a:srcRect b="219" l="0" r="0" t="228"/>
            <a:stretch/>
          </p:blipFill>
          <p:spPr>
            <a:xfrm>
              <a:off x="2499267" y="2201120"/>
              <a:ext cx="802875" cy="799249"/>
            </a:xfrm>
            <a:prstGeom prst="rect">
              <a:avLst/>
            </a:prstGeom>
            <a:noFill/>
            <a:ln>
              <a:noFill/>
            </a:ln>
          </p:spPr>
        </p:pic>
        <p:pic>
          <p:nvPicPr>
            <p:cNvPr id="157" name="Google Shape;157;p29"/>
            <p:cNvPicPr preferRelativeResize="0"/>
            <p:nvPr/>
          </p:nvPicPr>
          <p:blipFill rotWithShape="1">
            <a:blip r:embed="rId7">
              <a:alphaModFix/>
            </a:blip>
            <a:srcRect b="228" l="0" r="0" t="228"/>
            <a:stretch/>
          </p:blipFill>
          <p:spPr>
            <a:xfrm>
              <a:off x="2612717" y="2314069"/>
              <a:ext cx="575976" cy="573351"/>
            </a:xfrm>
            <a:prstGeom prst="rect">
              <a:avLst/>
            </a:prstGeom>
            <a:noFill/>
            <a:ln>
              <a:noFill/>
            </a:ln>
          </p:spPr>
        </p:pic>
      </p:grpSp>
      <p:grpSp>
        <p:nvGrpSpPr>
          <p:cNvPr id="158" name="Google Shape;158;p29"/>
          <p:cNvGrpSpPr/>
          <p:nvPr/>
        </p:nvGrpSpPr>
        <p:grpSpPr>
          <a:xfrm>
            <a:off x="5848872" y="2201120"/>
            <a:ext cx="802876" cy="799249"/>
            <a:chOff x="5841862" y="2201120"/>
            <a:chExt cx="802876" cy="799249"/>
          </a:xfrm>
        </p:grpSpPr>
        <p:pic>
          <p:nvPicPr>
            <p:cNvPr id="159" name="Google Shape;159;p29"/>
            <p:cNvPicPr preferRelativeResize="0"/>
            <p:nvPr/>
          </p:nvPicPr>
          <p:blipFill rotWithShape="1">
            <a:blip r:embed="rId4">
              <a:alphaModFix/>
            </a:blip>
            <a:srcRect b="219" l="0" r="0" t="228"/>
            <a:stretch/>
          </p:blipFill>
          <p:spPr>
            <a:xfrm>
              <a:off x="5841862" y="2201120"/>
              <a:ext cx="802876" cy="799249"/>
            </a:xfrm>
            <a:prstGeom prst="rect">
              <a:avLst/>
            </a:prstGeom>
            <a:noFill/>
            <a:ln>
              <a:noFill/>
            </a:ln>
          </p:spPr>
        </p:pic>
        <p:pic>
          <p:nvPicPr>
            <p:cNvPr id="160" name="Google Shape;160;p29"/>
            <p:cNvPicPr preferRelativeResize="0"/>
            <p:nvPr/>
          </p:nvPicPr>
          <p:blipFill rotWithShape="1">
            <a:blip r:embed="rId8">
              <a:alphaModFix/>
            </a:blip>
            <a:srcRect b="228" l="0" r="0" t="228"/>
            <a:stretch/>
          </p:blipFill>
          <p:spPr>
            <a:xfrm>
              <a:off x="5933026" y="2292390"/>
              <a:ext cx="624626" cy="621775"/>
            </a:xfrm>
            <a:prstGeom prst="rect">
              <a:avLst/>
            </a:prstGeom>
            <a:noFill/>
            <a:ln>
              <a:noFill/>
            </a:ln>
          </p:spPr>
        </p:pic>
      </p:grpSp>
      <p:grpSp>
        <p:nvGrpSpPr>
          <p:cNvPr id="161" name="Google Shape;161;p29"/>
          <p:cNvGrpSpPr/>
          <p:nvPr/>
        </p:nvGrpSpPr>
        <p:grpSpPr>
          <a:xfrm>
            <a:off x="7519158" y="2201120"/>
            <a:ext cx="802876" cy="799249"/>
            <a:chOff x="7513159" y="2201120"/>
            <a:chExt cx="802876" cy="799249"/>
          </a:xfrm>
        </p:grpSpPr>
        <p:pic>
          <p:nvPicPr>
            <p:cNvPr id="162" name="Google Shape;162;p29"/>
            <p:cNvPicPr preferRelativeResize="0"/>
            <p:nvPr/>
          </p:nvPicPr>
          <p:blipFill rotWithShape="1">
            <a:blip r:embed="rId4">
              <a:alphaModFix/>
            </a:blip>
            <a:srcRect b="219" l="0" r="0" t="228"/>
            <a:stretch/>
          </p:blipFill>
          <p:spPr>
            <a:xfrm>
              <a:off x="7513159" y="2201120"/>
              <a:ext cx="802876" cy="799249"/>
            </a:xfrm>
            <a:prstGeom prst="rect">
              <a:avLst/>
            </a:prstGeom>
            <a:noFill/>
            <a:ln>
              <a:noFill/>
            </a:ln>
          </p:spPr>
        </p:pic>
        <p:pic>
          <p:nvPicPr>
            <p:cNvPr id="163" name="Google Shape;163;p29"/>
            <p:cNvPicPr preferRelativeResize="0"/>
            <p:nvPr/>
          </p:nvPicPr>
          <p:blipFill rotWithShape="1">
            <a:blip r:embed="rId9">
              <a:alphaModFix/>
            </a:blip>
            <a:srcRect b="228" l="0" r="0" t="228"/>
            <a:stretch/>
          </p:blipFill>
          <p:spPr>
            <a:xfrm>
              <a:off x="7594118" y="2271980"/>
              <a:ext cx="624626" cy="621775"/>
            </a:xfrm>
            <a:prstGeom prst="rect">
              <a:avLst/>
            </a:prstGeom>
            <a:noFill/>
            <a:ln>
              <a:noFill/>
            </a:ln>
          </p:spPr>
        </p:pic>
      </p:grpSp>
      <p:grpSp>
        <p:nvGrpSpPr>
          <p:cNvPr id="164" name="Google Shape;164;p29"/>
          <p:cNvGrpSpPr/>
          <p:nvPr/>
        </p:nvGrpSpPr>
        <p:grpSpPr>
          <a:xfrm>
            <a:off x="1656666" y="3638714"/>
            <a:ext cx="802876" cy="799250"/>
            <a:chOff x="1742370" y="3648920"/>
            <a:chExt cx="802876" cy="799250"/>
          </a:xfrm>
        </p:grpSpPr>
        <p:pic>
          <p:nvPicPr>
            <p:cNvPr id="165" name="Google Shape;165;p29"/>
            <p:cNvPicPr preferRelativeResize="0"/>
            <p:nvPr/>
          </p:nvPicPr>
          <p:blipFill rotWithShape="1">
            <a:blip r:embed="rId4">
              <a:alphaModFix/>
            </a:blip>
            <a:srcRect b="219" l="0" r="0" t="228"/>
            <a:stretch/>
          </p:blipFill>
          <p:spPr>
            <a:xfrm>
              <a:off x="1742370" y="3648920"/>
              <a:ext cx="802876" cy="799250"/>
            </a:xfrm>
            <a:prstGeom prst="rect">
              <a:avLst/>
            </a:prstGeom>
            <a:noFill/>
            <a:ln>
              <a:noFill/>
            </a:ln>
          </p:spPr>
        </p:pic>
        <p:pic>
          <p:nvPicPr>
            <p:cNvPr id="166" name="Google Shape;166;p29"/>
            <p:cNvPicPr preferRelativeResize="0"/>
            <p:nvPr/>
          </p:nvPicPr>
          <p:blipFill rotWithShape="1">
            <a:blip r:embed="rId10">
              <a:alphaModFix/>
            </a:blip>
            <a:srcRect b="228" l="0" r="0" t="228"/>
            <a:stretch/>
          </p:blipFill>
          <p:spPr>
            <a:xfrm>
              <a:off x="1798121" y="3704544"/>
              <a:ext cx="685774" cy="682600"/>
            </a:xfrm>
            <a:prstGeom prst="rect">
              <a:avLst/>
            </a:prstGeom>
            <a:noFill/>
            <a:ln>
              <a:noFill/>
            </a:ln>
          </p:spPr>
        </p:pic>
      </p:grpSp>
      <p:grpSp>
        <p:nvGrpSpPr>
          <p:cNvPr id="167" name="Google Shape;167;p29"/>
          <p:cNvGrpSpPr/>
          <p:nvPr/>
        </p:nvGrpSpPr>
        <p:grpSpPr>
          <a:xfrm>
            <a:off x="4999177" y="3638714"/>
            <a:ext cx="802875" cy="799250"/>
            <a:chOff x="5084965" y="3648920"/>
            <a:chExt cx="802875" cy="799250"/>
          </a:xfrm>
        </p:grpSpPr>
        <p:pic>
          <p:nvPicPr>
            <p:cNvPr id="168" name="Google Shape;168;p29"/>
            <p:cNvPicPr preferRelativeResize="0"/>
            <p:nvPr/>
          </p:nvPicPr>
          <p:blipFill rotWithShape="1">
            <a:blip r:embed="rId4">
              <a:alphaModFix/>
            </a:blip>
            <a:srcRect b="219" l="0" r="0" t="228"/>
            <a:stretch/>
          </p:blipFill>
          <p:spPr>
            <a:xfrm>
              <a:off x="5084965" y="3648920"/>
              <a:ext cx="802875" cy="799250"/>
            </a:xfrm>
            <a:prstGeom prst="rect">
              <a:avLst/>
            </a:prstGeom>
            <a:noFill/>
            <a:ln>
              <a:noFill/>
            </a:ln>
          </p:spPr>
        </p:pic>
        <p:pic>
          <p:nvPicPr>
            <p:cNvPr id="169" name="Google Shape;169;p29"/>
            <p:cNvPicPr preferRelativeResize="0"/>
            <p:nvPr/>
          </p:nvPicPr>
          <p:blipFill rotWithShape="1">
            <a:blip r:embed="rId11">
              <a:alphaModFix/>
            </a:blip>
            <a:srcRect b="228" l="0" r="0" t="228"/>
            <a:stretch/>
          </p:blipFill>
          <p:spPr>
            <a:xfrm>
              <a:off x="5184216" y="3755561"/>
              <a:ext cx="593724" cy="591026"/>
            </a:xfrm>
            <a:prstGeom prst="rect">
              <a:avLst/>
            </a:prstGeom>
            <a:noFill/>
            <a:ln>
              <a:noFill/>
            </a:ln>
          </p:spPr>
        </p:pic>
      </p:grpSp>
      <p:grpSp>
        <p:nvGrpSpPr>
          <p:cNvPr id="170" name="Google Shape;170;p29"/>
          <p:cNvGrpSpPr/>
          <p:nvPr/>
        </p:nvGrpSpPr>
        <p:grpSpPr>
          <a:xfrm>
            <a:off x="3328247" y="3638714"/>
            <a:ext cx="802875" cy="799250"/>
            <a:chOff x="3413667" y="3648920"/>
            <a:chExt cx="802875" cy="799250"/>
          </a:xfrm>
        </p:grpSpPr>
        <p:pic>
          <p:nvPicPr>
            <p:cNvPr id="171" name="Google Shape;171;p29"/>
            <p:cNvPicPr preferRelativeResize="0"/>
            <p:nvPr/>
          </p:nvPicPr>
          <p:blipFill rotWithShape="1">
            <a:blip r:embed="rId4">
              <a:alphaModFix/>
            </a:blip>
            <a:srcRect b="219" l="0" r="0" t="228"/>
            <a:stretch/>
          </p:blipFill>
          <p:spPr>
            <a:xfrm>
              <a:off x="3413667" y="3648920"/>
              <a:ext cx="802875" cy="799250"/>
            </a:xfrm>
            <a:prstGeom prst="rect">
              <a:avLst/>
            </a:prstGeom>
            <a:noFill/>
            <a:ln>
              <a:noFill/>
            </a:ln>
          </p:spPr>
        </p:pic>
        <p:pic>
          <p:nvPicPr>
            <p:cNvPr id="172" name="Google Shape;172;p29"/>
            <p:cNvPicPr preferRelativeResize="0"/>
            <p:nvPr/>
          </p:nvPicPr>
          <p:blipFill rotWithShape="1">
            <a:blip r:embed="rId12">
              <a:alphaModFix/>
            </a:blip>
            <a:srcRect b="228" l="0" r="0" t="228"/>
            <a:stretch/>
          </p:blipFill>
          <p:spPr>
            <a:xfrm>
              <a:off x="3500225" y="3724950"/>
              <a:ext cx="650176" cy="647201"/>
            </a:xfrm>
            <a:prstGeom prst="rect">
              <a:avLst/>
            </a:prstGeom>
            <a:noFill/>
            <a:ln>
              <a:noFill/>
            </a:ln>
          </p:spPr>
        </p:pic>
      </p:grpSp>
      <p:grpSp>
        <p:nvGrpSpPr>
          <p:cNvPr id="173" name="Google Shape;173;p29"/>
          <p:cNvGrpSpPr/>
          <p:nvPr/>
        </p:nvGrpSpPr>
        <p:grpSpPr>
          <a:xfrm>
            <a:off x="6689912" y="3638714"/>
            <a:ext cx="802876" cy="799250"/>
            <a:chOff x="6756262" y="3648920"/>
            <a:chExt cx="802876" cy="799250"/>
          </a:xfrm>
        </p:grpSpPr>
        <p:pic>
          <p:nvPicPr>
            <p:cNvPr id="174" name="Google Shape;174;p29"/>
            <p:cNvPicPr preferRelativeResize="0"/>
            <p:nvPr/>
          </p:nvPicPr>
          <p:blipFill rotWithShape="1">
            <a:blip r:embed="rId4">
              <a:alphaModFix/>
            </a:blip>
            <a:srcRect b="219" l="0" r="0" t="228"/>
            <a:stretch/>
          </p:blipFill>
          <p:spPr>
            <a:xfrm>
              <a:off x="6756262" y="3648920"/>
              <a:ext cx="802876" cy="799250"/>
            </a:xfrm>
            <a:prstGeom prst="rect">
              <a:avLst/>
            </a:prstGeom>
            <a:noFill/>
            <a:ln>
              <a:noFill/>
            </a:ln>
          </p:spPr>
        </p:pic>
        <p:pic>
          <p:nvPicPr>
            <p:cNvPr id="175" name="Google Shape;175;p29"/>
            <p:cNvPicPr preferRelativeResize="0"/>
            <p:nvPr/>
          </p:nvPicPr>
          <p:blipFill rotWithShape="1">
            <a:blip r:embed="rId13">
              <a:alphaModFix/>
            </a:blip>
            <a:srcRect b="228" l="0" r="0" t="228"/>
            <a:stretch/>
          </p:blipFill>
          <p:spPr>
            <a:xfrm>
              <a:off x="6855200" y="3750396"/>
              <a:ext cx="624626" cy="621775"/>
            </a:xfrm>
            <a:prstGeom prst="rect">
              <a:avLst/>
            </a:prstGeom>
            <a:noFill/>
            <a:ln>
              <a:noFill/>
            </a:ln>
          </p:spPr>
        </p:pic>
      </p:grpSp>
      <p:sp>
        <p:nvSpPr>
          <p:cNvPr id="176" name="Google Shape;176;p29"/>
          <p:cNvSpPr txBox="1"/>
          <p:nvPr/>
        </p:nvSpPr>
        <p:spPr>
          <a:xfrm>
            <a:off x="1360604" y="4502246"/>
            <a:ext cx="13950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Google Workspace</a:t>
            </a:r>
            <a:endParaRPr b="1" sz="1100">
              <a:latin typeface="Lato"/>
              <a:ea typeface="Lato"/>
              <a:cs typeface="Lato"/>
              <a:sym typeface="Lato"/>
            </a:endParaRPr>
          </a:p>
        </p:txBody>
      </p:sp>
      <p:sp>
        <p:nvSpPr>
          <p:cNvPr id="177" name="Google Shape;177;p29"/>
          <p:cNvSpPr txBox="1"/>
          <p:nvPr/>
        </p:nvSpPr>
        <p:spPr>
          <a:xfrm>
            <a:off x="3239034" y="4502246"/>
            <a:ext cx="9813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File Servers</a:t>
            </a:r>
            <a:endParaRPr b="1" sz="1100">
              <a:latin typeface="Lato"/>
              <a:ea typeface="Lato"/>
              <a:cs typeface="Lato"/>
              <a:sym typeface="Lato"/>
            </a:endParaRPr>
          </a:p>
        </p:txBody>
      </p:sp>
      <p:sp>
        <p:nvSpPr>
          <p:cNvPr id="178" name="Google Shape;178;p29"/>
          <p:cNvSpPr txBox="1"/>
          <p:nvPr/>
        </p:nvSpPr>
        <p:spPr>
          <a:xfrm>
            <a:off x="4650165" y="4502246"/>
            <a:ext cx="15009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r>
              <a:rPr b="1" lang="en" sz="1100">
                <a:solidFill>
                  <a:srgbClr val="CC0000"/>
                </a:solidFill>
                <a:latin typeface="Lato"/>
                <a:ea typeface="Lato"/>
                <a:cs typeface="Lato"/>
                <a:sym typeface="Lato"/>
              </a:rPr>
              <a:t>Endpoints</a:t>
            </a:r>
            <a:endParaRPr b="1" sz="1100">
              <a:solidFill>
                <a:srgbClr val="CC0000"/>
              </a:solidFill>
              <a:latin typeface="Lato"/>
              <a:ea typeface="Lato"/>
              <a:cs typeface="Lato"/>
              <a:sym typeface="Lato"/>
            </a:endParaRPr>
          </a:p>
        </p:txBody>
      </p:sp>
      <p:sp>
        <p:nvSpPr>
          <p:cNvPr id="179" name="Google Shape;179;p29"/>
          <p:cNvSpPr txBox="1"/>
          <p:nvPr/>
        </p:nvSpPr>
        <p:spPr>
          <a:xfrm>
            <a:off x="6600699" y="4502246"/>
            <a:ext cx="9813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Applications</a:t>
            </a:r>
            <a:endParaRPr b="1" sz="110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3" name="Shape 183"/>
        <p:cNvGrpSpPr/>
        <p:nvPr/>
      </p:nvGrpSpPr>
      <p:grpSpPr>
        <a:xfrm>
          <a:off x="0" y="0"/>
          <a:ext cx="0" cy="0"/>
          <a:chOff x="0" y="0"/>
          <a:chExt cx="0" cy="0"/>
        </a:xfrm>
      </p:grpSpPr>
      <p:pic>
        <p:nvPicPr>
          <p:cNvPr id="184" name="Google Shape;184;p30"/>
          <p:cNvPicPr preferRelativeResize="0"/>
          <p:nvPr/>
        </p:nvPicPr>
        <p:blipFill>
          <a:blip r:embed="rId3">
            <a:alphaModFix/>
          </a:blip>
          <a:stretch>
            <a:fillRect/>
          </a:stretch>
        </p:blipFill>
        <p:spPr>
          <a:xfrm>
            <a:off x="-750" y="0"/>
            <a:ext cx="9144000" cy="5142557"/>
          </a:xfrm>
          <a:prstGeom prst="rect">
            <a:avLst/>
          </a:prstGeom>
          <a:noFill/>
          <a:ln>
            <a:noFill/>
          </a:ln>
        </p:spPr>
      </p:pic>
      <p:sp>
        <p:nvSpPr>
          <p:cNvPr id="185" name="Google Shape;185;p30"/>
          <p:cNvSpPr/>
          <p:nvPr/>
        </p:nvSpPr>
        <p:spPr>
          <a:xfrm>
            <a:off x="75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0"/>
          <p:cNvSpPr txBox="1"/>
          <p:nvPr/>
        </p:nvSpPr>
        <p:spPr>
          <a:xfrm>
            <a:off x="185050" y="152538"/>
            <a:ext cx="7626000" cy="43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dk1"/>
                </a:solidFill>
                <a:latin typeface="Lato Light"/>
                <a:ea typeface="Lato Light"/>
                <a:cs typeface="Lato Light"/>
                <a:sym typeface="Lato Light"/>
              </a:rPr>
              <a:t>Backup &amp; Replication for </a:t>
            </a:r>
            <a:r>
              <a:rPr b="1" lang="en" sz="2400">
                <a:solidFill>
                  <a:srgbClr val="FFFFFF"/>
                </a:solidFill>
                <a:latin typeface="Lato"/>
                <a:ea typeface="Lato"/>
                <a:cs typeface="Lato"/>
                <a:sym typeface="Lato"/>
              </a:rPr>
              <a:t>Virtual Environment </a:t>
            </a:r>
            <a:endParaRPr sz="1800">
              <a:solidFill>
                <a:srgbClr val="FFFFFF"/>
              </a:solidFill>
              <a:latin typeface="Lato Light"/>
              <a:ea typeface="Lato Light"/>
              <a:cs typeface="Lato Light"/>
              <a:sym typeface="Lato Light"/>
            </a:endParaRPr>
          </a:p>
        </p:txBody>
      </p:sp>
      <p:sp>
        <p:nvSpPr>
          <p:cNvPr id="187" name="Google Shape;187;p30"/>
          <p:cNvSpPr/>
          <p:nvPr/>
        </p:nvSpPr>
        <p:spPr>
          <a:xfrm>
            <a:off x="1500" y="4623470"/>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8" name="Google Shape;188;p30"/>
          <p:cNvSpPr/>
          <p:nvPr/>
        </p:nvSpPr>
        <p:spPr>
          <a:xfrm rot="10800000">
            <a:off x="8800405" y="738913"/>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9" name="Google Shape;189;p30"/>
          <p:cNvGrpSpPr/>
          <p:nvPr/>
        </p:nvGrpSpPr>
        <p:grpSpPr>
          <a:xfrm>
            <a:off x="2134950" y="4468025"/>
            <a:ext cx="4874100" cy="37500"/>
            <a:chOff x="2134950" y="4239425"/>
            <a:chExt cx="4874100" cy="37500"/>
          </a:xfrm>
        </p:grpSpPr>
        <p:cxnSp>
          <p:nvCxnSpPr>
            <p:cNvPr id="190" name="Google Shape;190;p30"/>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191" name="Google Shape;191;p30"/>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 name="Google Shape;192;p30"/>
          <p:cNvSpPr/>
          <p:nvPr/>
        </p:nvSpPr>
        <p:spPr>
          <a:xfrm>
            <a:off x="428025" y="1174800"/>
            <a:ext cx="4082700" cy="24930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0"/>
          <p:cNvSpPr txBox="1"/>
          <p:nvPr/>
        </p:nvSpPr>
        <p:spPr>
          <a:xfrm>
            <a:off x="564025" y="1682480"/>
            <a:ext cx="3844800" cy="19668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i="1" lang="en" sz="800">
                <a:solidFill>
                  <a:srgbClr val="434343"/>
                </a:solidFill>
                <a:latin typeface="Lato"/>
                <a:ea typeface="Lato"/>
                <a:cs typeface="Lato"/>
                <a:sym typeface="Lato"/>
              </a:rPr>
              <a:t>Vembu Backup &amp; Replication for VMware delivers a powerful, flexible, and fully-featured backup solution that helps organizations to effectively meet the backup demands of their VMware vSphere environment.</a:t>
            </a:r>
            <a:endParaRPr i="1" sz="8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Agentless Image-level VM Backup</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Near Continuous Data Protection</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Direct SAN and Hot-Add transport modes for backup</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VMware Changed Block Tracking for incremental backups</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VMware Replication for complete Site-level protection</a:t>
            </a:r>
            <a:endParaRPr sz="800">
              <a:solidFill>
                <a:srgbClr val="434343"/>
              </a:solidFill>
              <a:latin typeface="Lato"/>
              <a:ea typeface="Lato"/>
              <a:cs typeface="Lato"/>
              <a:sym typeface="Lato"/>
            </a:endParaRPr>
          </a:p>
          <a:p>
            <a:pPr indent="0" lvl="0" marL="457200" rtl="0" algn="l">
              <a:lnSpc>
                <a:spcPct val="150000"/>
              </a:lnSpc>
              <a:spcBef>
                <a:spcPts val="0"/>
              </a:spcBef>
              <a:spcAft>
                <a:spcPts val="0"/>
              </a:spcAft>
              <a:buNone/>
            </a:pPr>
            <a:r>
              <a:t/>
            </a:r>
            <a:endParaRPr sz="800">
              <a:solidFill>
                <a:srgbClr val="434343"/>
              </a:solidFill>
              <a:latin typeface="Lato"/>
              <a:ea typeface="Lato"/>
              <a:cs typeface="Lato"/>
              <a:sym typeface="Lato"/>
            </a:endParaRPr>
          </a:p>
        </p:txBody>
      </p:sp>
      <p:sp>
        <p:nvSpPr>
          <p:cNvPr id="194" name="Google Shape;194;p30"/>
          <p:cNvSpPr txBox="1"/>
          <p:nvPr/>
        </p:nvSpPr>
        <p:spPr>
          <a:xfrm>
            <a:off x="94315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Backup &amp; Replication for </a:t>
            </a:r>
            <a:r>
              <a:rPr b="1" lang="en" sz="1000">
                <a:latin typeface="Lato"/>
                <a:ea typeface="Lato"/>
                <a:cs typeface="Lato"/>
                <a:sym typeface="Lato"/>
              </a:rPr>
              <a:t>VMware</a:t>
            </a:r>
            <a:endParaRPr sz="1000">
              <a:latin typeface="Lato"/>
              <a:ea typeface="Lato"/>
              <a:cs typeface="Lato"/>
              <a:sym typeface="Lato"/>
            </a:endParaRPr>
          </a:p>
        </p:txBody>
      </p:sp>
      <p:pic>
        <p:nvPicPr>
          <p:cNvPr id="195" name="Google Shape;195;p30"/>
          <p:cNvPicPr preferRelativeResize="0"/>
          <p:nvPr/>
        </p:nvPicPr>
        <p:blipFill rotWithShape="1">
          <a:blip r:embed="rId4">
            <a:alphaModFix/>
          </a:blip>
          <a:srcRect b="11832" l="0" r="0" t="11832"/>
          <a:stretch/>
        </p:blipFill>
        <p:spPr>
          <a:xfrm>
            <a:off x="564025" y="1307219"/>
            <a:ext cx="372825" cy="284599"/>
          </a:xfrm>
          <a:prstGeom prst="rect">
            <a:avLst/>
          </a:prstGeom>
          <a:noFill/>
          <a:ln>
            <a:noFill/>
          </a:ln>
        </p:spPr>
      </p:pic>
      <p:cxnSp>
        <p:nvCxnSpPr>
          <p:cNvPr id="196" name="Google Shape;196;p30"/>
          <p:cNvCxnSpPr/>
          <p:nvPr/>
        </p:nvCxnSpPr>
        <p:spPr>
          <a:xfrm>
            <a:off x="4568064" y="1175432"/>
            <a:ext cx="0" cy="2508000"/>
          </a:xfrm>
          <a:prstGeom prst="straightConnector1">
            <a:avLst/>
          </a:prstGeom>
          <a:noFill/>
          <a:ln cap="flat" cmpd="sng" w="9525">
            <a:solidFill>
              <a:srgbClr val="CCCCCC"/>
            </a:solidFill>
            <a:prstDash val="dot"/>
            <a:round/>
            <a:headEnd len="med" w="med" type="none"/>
            <a:tailEnd len="med" w="med" type="none"/>
          </a:ln>
        </p:spPr>
      </p:cxnSp>
      <p:sp>
        <p:nvSpPr>
          <p:cNvPr id="197" name="Google Shape;197;p30"/>
          <p:cNvSpPr/>
          <p:nvPr/>
        </p:nvSpPr>
        <p:spPr>
          <a:xfrm>
            <a:off x="4619025" y="1174800"/>
            <a:ext cx="4082700" cy="24930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0"/>
          <p:cNvSpPr txBox="1"/>
          <p:nvPr/>
        </p:nvSpPr>
        <p:spPr>
          <a:xfrm>
            <a:off x="4755025" y="1682480"/>
            <a:ext cx="3844800" cy="19668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i="1" lang="en" sz="800">
                <a:solidFill>
                  <a:srgbClr val="434343"/>
                </a:solidFill>
                <a:latin typeface="Lato"/>
                <a:ea typeface="Lato"/>
                <a:cs typeface="Lato"/>
                <a:sym typeface="Lato"/>
              </a:rPr>
              <a:t>Vembu Backup &amp; Replication for Hyper-V is an effective solution for data protection gaps that businesses experience every day while protecting their virtual machines running on their Hyper-V environments.</a:t>
            </a:r>
            <a:endParaRPr i="1" sz="8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Image backup for Hyper-V VMs at Host and Cluster level</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Resilient Change Tracking (RCT) based incremental backups</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Supports Hyper-V Cluster, CSV, S2D and SMB share</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Application-aware backups with Log Truncation</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Failover &amp; undo Failover the replicated Hyper-V VMs</a:t>
            </a:r>
            <a:endParaRPr sz="8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i="1" sz="800">
              <a:solidFill>
                <a:srgbClr val="434343"/>
              </a:solidFill>
              <a:latin typeface="Lato"/>
              <a:ea typeface="Lato"/>
              <a:cs typeface="Lato"/>
              <a:sym typeface="Lato"/>
            </a:endParaRPr>
          </a:p>
        </p:txBody>
      </p:sp>
      <p:sp>
        <p:nvSpPr>
          <p:cNvPr id="199" name="Google Shape;199;p30"/>
          <p:cNvSpPr txBox="1"/>
          <p:nvPr/>
        </p:nvSpPr>
        <p:spPr>
          <a:xfrm>
            <a:off x="513415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Backup &amp; Replication for </a:t>
            </a:r>
            <a:r>
              <a:rPr b="1" lang="en" sz="1000">
                <a:latin typeface="Lato"/>
                <a:ea typeface="Lato"/>
                <a:cs typeface="Lato"/>
                <a:sym typeface="Lato"/>
              </a:rPr>
              <a:t>Hyper-V</a:t>
            </a:r>
            <a:endParaRPr b="1" sz="1000">
              <a:solidFill>
                <a:srgbClr val="CC0000"/>
              </a:solidFill>
              <a:latin typeface="Lato"/>
              <a:ea typeface="Lato"/>
              <a:cs typeface="Lato"/>
              <a:sym typeface="Lato"/>
            </a:endParaRPr>
          </a:p>
        </p:txBody>
      </p:sp>
      <p:pic>
        <p:nvPicPr>
          <p:cNvPr id="200" name="Google Shape;200;p30"/>
          <p:cNvPicPr preferRelativeResize="0"/>
          <p:nvPr/>
        </p:nvPicPr>
        <p:blipFill rotWithShape="1">
          <a:blip r:embed="rId5">
            <a:alphaModFix/>
          </a:blip>
          <a:srcRect b="11832" l="0" r="0" t="11832"/>
          <a:stretch/>
        </p:blipFill>
        <p:spPr>
          <a:xfrm>
            <a:off x="4757122" y="1307219"/>
            <a:ext cx="372825" cy="2845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4" name="Shape 204"/>
        <p:cNvGrpSpPr/>
        <p:nvPr/>
      </p:nvGrpSpPr>
      <p:grpSpPr>
        <a:xfrm>
          <a:off x="0" y="0"/>
          <a:ext cx="0" cy="0"/>
          <a:chOff x="0" y="0"/>
          <a:chExt cx="0" cy="0"/>
        </a:xfrm>
      </p:grpSpPr>
      <p:pic>
        <p:nvPicPr>
          <p:cNvPr id="205" name="Google Shape;205;p31"/>
          <p:cNvPicPr preferRelativeResize="0"/>
          <p:nvPr/>
        </p:nvPicPr>
        <p:blipFill>
          <a:blip r:embed="rId3">
            <a:alphaModFix/>
          </a:blip>
          <a:stretch>
            <a:fillRect/>
          </a:stretch>
        </p:blipFill>
        <p:spPr>
          <a:xfrm>
            <a:off x="-750" y="0"/>
            <a:ext cx="9144000" cy="5142557"/>
          </a:xfrm>
          <a:prstGeom prst="rect">
            <a:avLst/>
          </a:prstGeom>
          <a:noFill/>
          <a:ln>
            <a:noFill/>
          </a:ln>
        </p:spPr>
      </p:pic>
      <p:cxnSp>
        <p:nvCxnSpPr>
          <p:cNvPr id="206" name="Google Shape;206;p31"/>
          <p:cNvCxnSpPr/>
          <p:nvPr/>
        </p:nvCxnSpPr>
        <p:spPr>
          <a:xfrm>
            <a:off x="7460949" y="2145625"/>
            <a:ext cx="0" cy="1736100"/>
          </a:xfrm>
          <a:prstGeom prst="straightConnector1">
            <a:avLst/>
          </a:prstGeom>
          <a:noFill/>
          <a:ln cap="flat" cmpd="sng" w="9525">
            <a:solidFill>
              <a:srgbClr val="CCCCCC"/>
            </a:solidFill>
            <a:prstDash val="dot"/>
            <a:round/>
            <a:headEnd len="med" w="med" type="none"/>
            <a:tailEnd len="med" w="med" type="none"/>
          </a:ln>
        </p:spPr>
      </p:cxnSp>
      <p:sp>
        <p:nvSpPr>
          <p:cNvPr id="207" name="Google Shape;207;p31"/>
          <p:cNvSpPr/>
          <p:nvPr/>
        </p:nvSpPr>
        <p:spPr>
          <a:xfrm>
            <a:off x="75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1"/>
          <p:cNvSpPr/>
          <p:nvPr/>
        </p:nvSpPr>
        <p:spPr>
          <a:xfrm>
            <a:off x="1500" y="4623470"/>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9" name="Google Shape;209;p31"/>
          <p:cNvSpPr/>
          <p:nvPr/>
        </p:nvSpPr>
        <p:spPr>
          <a:xfrm rot="10800000">
            <a:off x="8800405" y="738913"/>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31"/>
          <p:cNvGrpSpPr/>
          <p:nvPr/>
        </p:nvGrpSpPr>
        <p:grpSpPr>
          <a:xfrm>
            <a:off x="2134950" y="4468025"/>
            <a:ext cx="4874100" cy="37500"/>
            <a:chOff x="2134950" y="4239425"/>
            <a:chExt cx="4874100" cy="37500"/>
          </a:xfrm>
        </p:grpSpPr>
        <p:cxnSp>
          <p:nvCxnSpPr>
            <p:cNvPr id="211" name="Google Shape;211;p31"/>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212" name="Google Shape;212;p31"/>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3" name="Google Shape;213;p31"/>
          <p:cNvSpPr txBox="1"/>
          <p:nvPr/>
        </p:nvSpPr>
        <p:spPr>
          <a:xfrm>
            <a:off x="6025425" y="231722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000">
              <a:latin typeface="Lato"/>
              <a:ea typeface="Lato"/>
              <a:cs typeface="Lato"/>
              <a:sym typeface="Lato"/>
            </a:endParaRPr>
          </a:p>
        </p:txBody>
      </p:sp>
      <p:sp>
        <p:nvSpPr>
          <p:cNvPr id="214" name="Google Shape;214;p31"/>
          <p:cNvSpPr/>
          <p:nvPr/>
        </p:nvSpPr>
        <p:spPr>
          <a:xfrm>
            <a:off x="428025" y="1174800"/>
            <a:ext cx="8277300" cy="24930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1"/>
          <p:cNvSpPr txBox="1"/>
          <p:nvPr/>
        </p:nvSpPr>
        <p:spPr>
          <a:xfrm>
            <a:off x="564025" y="1616445"/>
            <a:ext cx="7722600" cy="17361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i="1" lang="en" sz="800">
                <a:solidFill>
                  <a:srgbClr val="434343"/>
                </a:solidFill>
                <a:latin typeface="Lato"/>
                <a:ea typeface="Lato"/>
                <a:cs typeface="Lato"/>
                <a:sym typeface="Lato"/>
              </a:rPr>
              <a:t>Vembu Backup for Microsoft Windows allows you to backup the entire disk or a selected partition of Windows systems including its Operating System(OS), boot information, system settings, applications, and files – even while the system is still being used.</a:t>
            </a:r>
            <a:endParaRPr i="1" sz="8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Disk-Image based backup for Windows Machines</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Supports backup for disks having more than 2 TB of data</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Backup both Basic and Dynamic disks in a Windows machine</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Supports Bare-metal Recovery (BMR)</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Backup disks of MBR, EBR, LDM, and GPT partitions</a:t>
            </a:r>
            <a:endParaRPr sz="800">
              <a:solidFill>
                <a:srgbClr val="434343"/>
              </a:solidFill>
              <a:latin typeface="Lato"/>
              <a:ea typeface="Lato"/>
              <a:cs typeface="Lato"/>
              <a:sym typeface="Lato"/>
            </a:endParaRPr>
          </a:p>
        </p:txBody>
      </p:sp>
      <p:sp>
        <p:nvSpPr>
          <p:cNvPr id="216" name="Google Shape;216;p31"/>
          <p:cNvSpPr txBox="1"/>
          <p:nvPr/>
        </p:nvSpPr>
        <p:spPr>
          <a:xfrm>
            <a:off x="94315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 Backup for </a:t>
            </a:r>
            <a:r>
              <a:rPr b="1" lang="en" sz="1000">
                <a:latin typeface="Lato"/>
                <a:ea typeface="Lato"/>
                <a:cs typeface="Lato"/>
                <a:sym typeface="Lato"/>
              </a:rPr>
              <a:t>Microsoft Windows</a:t>
            </a:r>
            <a:endParaRPr b="1" sz="1000">
              <a:solidFill>
                <a:srgbClr val="CC0000"/>
              </a:solidFill>
              <a:latin typeface="Lato"/>
              <a:ea typeface="Lato"/>
              <a:cs typeface="Lato"/>
              <a:sym typeface="Lato"/>
            </a:endParaRPr>
          </a:p>
        </p:txBody>
      </p:sp>
      <p:pic>
        <p:nvPicPr>
          <p:cNvPr id="217" name="Google Shape;217;p31"/>
          <p:cNvPicPr preferRelativeResize="0"/>
          <p:nvPr/>
        </p:nvPicPr>
        <p:blipFill rotWithShape="1">
          <a:blip r:embed="rId4">
            <a:alphaModFix/>
          </a:blip>
          <a:srcRect b="12766" l="0" r="0" t="12751"/>
          <a:stretch/>
        </p:blipFill>
        <p:spPr>
          <a:xfrm>
            <a:off x="622995" y="1317552"/>
            <a:ext cx="372825" cy="277699"/>
          </a:xfrm>
          <a:prstGeom prst="rect">
            <a:avLst/>
          </a:prstGeom>
          <a:noFill/>
          <a:ln>
            <a:noFill/>
          </a:ln>
        </p:spPr>
      </p:pic>
      <p:sp>
        <p:nvSpPr>
          <p:cNvPr id="218" name="Google Shape;218;p31"/>
          <p:cNvSpPr txBox="1"/>
          <p:nvPr/>
        </p:nvSpPr>
        <p:spPr>
          <a:xfrm>
            <a:off x="185050" y="152538"/>
            <a:ext cx="76260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Lato Light"/>
                <a:ea typeface="Lato Light"/>
                <a:cs typeface="Lato Light"/>
                <a:sym typeface="Lato Light"/>
              </a:rPr>
              <a:t>Image Backup for </a:t>
            </a:r>
            <a:r>
              <a:rPr b="1" lang="en" sz="2400">
                <a:solidFill>
                  <a:schemeClr val="dk1"/>
                </a:solidFill>
                <a:latin typeface="Lato"/>
                <a:ea typeface="Lato"/>
                <a:cs typeface="Lato"/>
                <a:sym typeface="Lato"/>
              </a:rPr>
              <a:t>Microsoft Windows </a:t>
            </a:r>
            <a:endParaRPr sz="2400">
              <a:solidFill>
                <a:schemeClr val="dk1"/>
              </a:solidFill>
              <a:latin typeface="Lato Light"/>
              <a:ea typeface="Lato Light"/>
              <a:cs typeface="Lato Light"/>
              <a:sym typeface="Lat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2" name="Shape 222"/>
        <p:cNvGrpSpPr/>
        <p:nvPr/>
      </p:nvGrpSpPr>
      <p:grpSpPr>
        <a:xfrm>
          <a:off x="0" y="0"/>
          <a:ext cx="0" cy="0"/>
          <a:chOff x="0" y="0"/>
          <a:chExt cx="0" cy="0"/>
        </a:xfrm>
      </p:grpSpPr>
      <p:pic>
        <p:nvPicPr>
          <p:cNvPr id="223" name="Google Shape;223;p32"/>
          <p:cNvPicPr preferRelativeResize="0"/>
          <p:nvPr/>
        </p:nvPicPr>
        <p:blipFill>
          <a:blip r:embed="rId3">
            <a:alphaModFix/>
          </a:blip>
          <a:stretch>
            <a:fillRect/>
          </a:stretch>
        </p:blipFill>
        <p:spPr>
          <a:xfrm>
            <a:off x="-750" y="0"/>
            <a:ext cx="9144000" cy="5142557"/>
          </a:xfrm>
          <a:prstGeom prst="rect">
            <a:avLst/>
          </a:prstGeom>
          <a:noFill/>
          <a:ln>
            <a:noFill/>
          </a:ln>
        </p:spPr>
      </p:pic>
      <p:cxnSp>
        <p:nvCxnSpPr>
          <p:cNvPr id="224" name="Google Shape;224;p32"/>
          <p:cNvCxnSpPr/>
          <p:nvPr/>
        </p:nvCxnSpPr>
        <p:spPr>
          <a:xfrm>
            <a:off x="7460949" y="2145625"/>
            <a:ext cx="0" cy="1736100"/>
          </a:xfrm>
          <a:prstGeom prst="straightConnector1">
            <a:avLst/>
          </a:prstGeom>
          <a:noFill/>
          <a:ln cap="flat" cmpd="sng" w="9525">
            <a:solidFill>
              <a:srgbClr val="CCCCCC"/>
            </a:solidFill>
            <a:prstDash val="dot"/>
            <a:round/>
            <a:headEnd len="med" w="med" type="none"/>
            <a:tailEnd len="med" w="med" type="none"/>
          </a:ln>
        </p:spPr>
      </p:cxnSp>
      <p:sp>
        <p:nvSpPr>
          <p:cNvPr id="225" name="Google Shape;225;p32"/>
          <p:cNvSpPr/>
          <p:nvPr/>
        </p:nvSpPr>
        <p:spPr>
          <a:xfrm>
            <a:off x="75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2"/>
          <p:cNvSpPr/>
          <p:nvPr/>
        </p:nvSpPr>
        <p:spPr>
          <a:xfrm>
            <a:off x="1500" y="4623470"/>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7" name="Google Shape;227;p32"/>
          <p:cNvSpPr/>
          <p:nvPr/>
        </p:nvSpPr>
        <p:spPr>
          <a:xfrm rot="10800000">
            <a:off x="8800405" y="738913"/>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8" name="Google Shape;228;p32"/>
          <p:cNvGrpSpPr/>
          <p:nvPr/>
        </p:nvGrpSpPr>
        <p:grpSpPr>
          <a:xfrm>
            <a:off x="2134950" y="4468025"/>
            <a:ext cx="4874100" cy="37500"/>
            <a:chOff x="2134950" y="4239425"/>
            <a:chExt cx="4874100" cy="37500"/>
          </a:xfrm>
        </p:grpSpPr>
        <p:cxnSp>
          <p:nvCxnSpPr>
            <p:cNvPr id="229" name="Google Shape;229;p32"/>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230" name="Google Shape;230;p32"/>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1" name="Google Shape;231;p32"/>
          <p:cNvSpPr txBox="1"/>
          <p:nvPr/>
        </p:nvSpPr>
        <p:spPr>
          <a:xfrm>
            <a:off x="6025425" y="231722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000">
              <a:latin typeface="Lato"/>
              <a:ea typeface="Lato"/>
              <a:cs typeface="Lato"/>
              <a:sym typeface="Lato"/>
            </a:endParaRPr>
          </a:p>
        </p:txBody>
      </p:sp>
      <p:sp>
        <p:nvSpPr>
          <p:cNvPr id="232" name="Google Shape;232;p32"/>
          <p:cNvSpPr/>
          <p:nvPr/>
        </p:nvSpPr>
        <p:spPr>
          <a:xfrm>
            <a:off x="428025" y="1174800"/>
            <a:ext cx="8277300" cy="24930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2"/>
          <p:cNvSpPr txBox="1"/>
          <p:nvPr/>
        </p:nvSpPr>
        <p:spPr>
          <a:xfrm>
            <a:off x="564025" y="1616445"/>
            <a:ext cx="7722600" cy="17361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i="1" lang="en" sz="800">
                <a:solidFill>
                  <a:srgbClr val="434343"/>
                </a:solidFill>
                <a:latin typeface="Lato"/>
                <a:ea typeface="Lato"/>
                <a:cs typeface="Lato"/>
                <a:sym typeface="Lato"/>
              </a:rPr>
              <a:t>Vembu Backup for AWS offers a simple, secure and cloud-native AWS backup software for the AWS EC2 instances. You can recover the backup instance, volume or even files at any time with near-zero RTO.</a:t>
            </a:r>
            <a:endParaRPr i="1" sz="8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Agentless Cloud-Native Backup for EC2 instances</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Near-Continuous Data Protection with Auto Scheduling</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Application-Aware Backups</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Instance and Volume-level Recovery</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Exhaustive Backup and Recovery Reports</a:t>
            </a:r>
            <a:endParaRPr i="1" sz="800">
              <a:solidFill>
                <a:srgbClr val="434343"/>
              </a:solidFill>
              <a:latin typeface="Lato"/>
              <a:ea typeface="Lato"/>
              <a:cs typeface="Lato"/>
              <a:sym typeface="Lato"/>
            </a:endParaRPr>
          </a:p>
        </p:txBody>
      </p:sp>
      <p:sp>
        <p:nvSpPr>
          <p:cNvPr id="234" name="Google Shape;234;p32"/>
          <p:cNvSpPr txBox="1"/>
          <p:nvPr/>
        </p:nvSpPr>
        <p:spPr>
          <a:xfrm>
            <a:off x="94315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 Backup for </a:t>
            </a:r>
            <a:r>
              <a:rPr b="1" lang="en" sz="1000">
                <a:latin typeface="Lato"/>
                <a:ea typeface="Lato"/>
                <a:cs typeface="Lato"/>
                <a:sym typeface="Lato"/>
              </a:rPr>
              <a:t>AWS</a:t>
            </a:r>
            <a:endParaRPr b="1" sz="1000">
              <a:solidFill>
                <a:srgbClr val="CC0000"/>
              </a:solidFill>
              <a:latin typeface="Lato"/>
              <a:ea typeface="Lato"/>
              <a:cs typeface="Lato"/>
              <a:sym typeface="Lato"/>
            </a:endParaRPr>
          </a:p>
        </p:txBody>
      </p:sp>
      <p:pic>
        <p:nvPicPr>
          <p:cNvPr id="235" name="Google Shape;235;p32"/>
          <p:cNvPicPr preferRelativeResize="0"/>
          <p:nvPr/>
        </p:nvPicPr>
        <p:blipFill>
          <a:blip r:embed="rId4">
            <a:alphaModFix/>
          </a:blip>
          <a:stretch>
            <a:fillRect/>
          </a:stretch>
        </p:blipFill>
        <p:spPr>
          <a:xfrm>
            <a:off x="557343" y="1254850"/>
            <a:ext cx="340050" cy="340050"/>
          </a:xfrm>
          <a:prstGeom prst="rect">
            <a:avLst/>
          </a:prstGeom>
          <a:noFill/>
          <a:ln>
            <a:noFill/>
          </a:ln>
        </p:spPr>
      </p:pic>
      <p:sp>
        <p:nvSpPr>
          <p:cNvPr id="236" name="Google Shape;236;p32"/>
          <p:cNvSpPr txBox="1"/>
          <p:nvPr/>
        </p:nvSpPr>
        <p:spPr>
          <a:xfrm>
            <a:off x="185050" y="152538"/>
            <a:ext cx="76260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Lato Light"/>
                <a:ea typeface="Lato Light"/>
                <a:cs typeface="Lato Light"/>
                <a:sym typeface="Lato Light"/>
              </a:rPr>
              <a:t>Backup for </a:t>
            </a:r>
            <a:r>
              <a:rPr b="1" lang="en" sz="2400">
                <a:solidFill>
                  <a:schemeClr val="dk1"/>
                </a:solidFill>
                <a:latin typeface="Lato"/>
                <a:ea typeface="Lato"/>
                <a:cs typeface="Lato"/>
                <a:sym typeface="Lato"/>
              </a:rPr>
              <a:t>Cloud Workloads </a:t>
            </a:r>
            <a:endParaRPr sz="2400">
              <a:solidFill>
                <a:schemeClr val="dk1"/>
              </a:solidFill>
              <a:latin typeface="Lato Light"/>
              <a:ea typeface="Lato Light"/>
              <a:cs typeface="Lato Light"/>
              <a:sym typeface="La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0" name="Shape 240"/>
        <p:cNvGrpSpPr/>
        <p:nvPr/>
      </p:nvGrpSpPr>
      <p:grpSpPr>
        <a:xfrm>
          <a:off x="0" y="0"/>
          <a:ext cx="0" cy="0"/>
          <a:chOff x="0" y="0"/>
          <a:chExt cx="0" cy="0"/>
        </a:xfrm>
      </p:grpSpPr>
      <p:pic>
        <p:nvPicPr>
          <p:cNvPr id="241" name="Google Shape;241;p33"/>
          <p:cNvPicPr preferRelativeResize="0"/>
          <p:nvPr/>
        </p:nvPicPr>
        <p:blipFill>
          <a:blip r:embed="rId3">
            <a:alphaModFix/>
          </a:blip>
          <a:stretch>
            <a:fillRect/>
          </a:stretch>
        </p:blipFill>
        <p:spPr>
          <a:xfrm>
            <a:off x="-750" y="0"/>
            <a:ext cx="9144000" cy="5142557"/>
          </a:xfrm>
          <a:prstGeom prst="rect">
            <a:avLst/>
          </a:prstGeom>
          <a:noFill/>
          <a:ln>
            <a:noFill/>
          </a:ln>
        </p:spPr>
      </p:pic>
      <p:sp>
        <p:nvSpPr>
          <p:cNvPr id="242" name="Google Shape;242;p33"/>
          <p:cNvSpPr/>
          <p:nvPr/>
        </p:nvSpPr>
        <p:spPr>
          <a:xfrm>
            <a:off x="75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3"/>
          <p:cNvSpPr/>
          <p:nvPr/>
        </p:nvSpPr>
        <p:spPr>
          <a:xfrm>
            <a:off x="1500" y="4623470"/>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4" name="Google Shape;244;p33"/>
          <p:cNvSpPr/>
          <p:nvPr/>
        </p:nvSpPr>
        <p:spPr>
          <a:xfrm rot="10800000">
            <a:off x="8800405" y="738913"/>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5" name="Google Shape;245;p33"/>
          <p:cNvGrpSpPr/>
          <p:nvPr/>
        </p:nvGrpSpPr>
        <p:grpSpPr>
          <a:xfrm>
            <a:off x="2134950" y="4468025"/>
            <a:ext cx="4874100" cy="37500"/>
            <a:chOff x="2134950" y="4239425"/>
            <a:chExt cx="4874100" cy="37500"/>
          </a:xfrm>
        </p:grpSpPr>
        <p:cxnSp>
          <p:nvCxnSpPr>
            <p:cNvPr id="246" name="Google Shape;246;p33"/>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247" name="Google Shape;247;p33"/>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33"/>
          <p:cNvSpPr/>
          <p:nvPr/>
        </p:nvSpPr>
        <p:spPr>
          <a:xfrm>
            <a:off x="428025" y="1174800"/>
            <a:ext cx="4082700" cy="24930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3"/>
          <p:cNvSpPr txBox="1"/>
          <p:nvPr/>
        </p:nvSpPr>
        <p:spPr>
          <a:xfrm>
            <a:off x="564025" y="1662150"/>
            <a:ext cx="3844800" cy="16515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i="1" lang="en" sz="800">
                <a:solidFill>
                  <a:srgbClr val="434343"/>
                </a:solidFill>
                <a:latin typeface="Lato"/>
                <a:ea typeface="Lato"/>
                <a:cs typeface="Lato"/>
                <a:sym typeface="Lato"/>
              </a:rPr>
              <a:t>Vembu Backup for Microsoft 365 is an robust solution that protects emails, contacts, calendar, and one drive of Microsoft 365 by directly backing up locally.</a:t>
            </a:r>
            <a:endParaRPr i="1" sz="8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Backup Entire Domain or Specific User Data</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Recover Entire Mailbox or Individual Mails</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Export to multiple formats like .PST, .EML, .VCF, .ICF, etc... </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Restore OneDrive Business Folders with Folder Structure</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 Backup Sharepoint &amp; Teams and restore them Granularly</a:t>
            </a:r>
            <a:endParaRPr i="1" sz="800">
              <a:solidFill>
                <a:srgbClr val="434343"/>
              </a:solidFill>
              <a:latin typeface="Lato"/>
              <a:ea typeface="Lato"/>
              <a:cs typeface="Lato"/>
              <a:sym typeface="Lato"/>
            </a:endParaRPr>
          </a:p>
        </p:txBody>
      </p:sp>
      <p:sp>
        <p:nvSpPr>
          <p:cNvPr id="250" name="Google Shape;250;p33"/>
          <p:cNvSpPr txBox="1"/>
          <p:nvPr/>
        </p:nvSpPr>
        <p:spPr>
          <a:xfrm>
            <a:off x="94315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Backup for </a:t>
            </a:r>
            <a:r>
              <a:rPr b="1" lang="en" sz="1000">
                <a:latin typeface="Lato"/>
                <a:ea typeface="Lato"/>
                <a:cs typeface="Lato"/>
                <a:sym typeface="Lato"/>
              </a:rPr>
              <a:t>Microsoft 365</a:t>
            </a:r>
            <a:endParaRPr b="1" sz="1000">
              <a:solidFill>
                <a:srgbClr val="CC0000"/>
              </a:solidFill>
              <a:latin typeface="Lato"/>
              <a:ea typeface="Lato"/>
              <a:cs typeface="Lato"/>
              <a:sym typeface="Lato"/>
            </a:endParaRPr>
          </a:p>
        </p:txBody>
      </p:sp>
      <p:cxnSp>
        <p:nvCxnSpPr>
          <p:cNvPr id="251" name="Google Shape;251;p33"/>
          <p:cNvCxnSpPr/>
          <p:nvPr/>
        </p:nvCxnSpPr>
        <p:spPr>
          <a:xfrm>
            <a:off x="4568064" y="1175432"/>
            <a:ext cx="0" cy="2508000"/>
          </a:xfrm>
          <a:prstGeom prst="straightConnector1">
            <a:avLst/>
          </a:prstGeom>
          <a:noFill/>
          <a:ln cap="flat" cmpd="sng" w="9525">
            <a:solidFill>
              <a:srgbClr val="CCCCCC"/>
            </a:solidFill>
            <a:prstDash val="dot"/>
            <a:round/>
            <a:headEnd len="med" w="med" type="none"/>
            <a:tailEnd len="med" w="med" type="none"/>
          </a:ln>
        </p:spPr>
      </p:cxnSp>
      <p:sp>
        <p:nvSpPr>
          <p:cNvPr id="252" name="Google Shape;252;p33"/>
          <p:cNvSpPr/>
          <p:nvPr/>
        </p:nvSpPr>
        <p:spPr>
          <a:xfrm>
            <a:off x="4619025" y="1174800"/>
            <a:ext cx="4082700" cy="24930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3"/>
          <p:cNvSpPr txBox="1"/>
          <p:nvPr/>
        </p:nvSpPr>
        <p:spPr>
          <a:xfrm>
            <a:off x="4755025" y="1682550"/>
            <a:ext cx="3844800" cy="17772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i="1" lang="en" sz="800">
                <a:solidFill>
                  <a:srgbClr val="434343"/>
                </a:solidFill>
                <a:latin typeface="Lato"/>
                <a:ea typeface="Lato"/>
                <a:cs typeface="Lato"/>
                <a:sym typeface="Lato"/>
              </a:rPr>
              <a:t>Vembu Backup for Google Workspace is an effective solution that ensures protection of emails, contacts, calendar, and google drives by directly backing up to the on prem server.</a:t>
            </a:r>
            <a:endParaRPr i="1" sz="8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Backup your entire Domain or select users manually</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Store Google Workspace backup data in your local data center</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Set a schedule for the backups and run automatically</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Search and view the emails of the backed-up user  accounts</a:t>
            </a:r>
            <a:endParaRPr sz="800">
              <a:solidFill>
                <a:srgbClr val="434343"/>
              </a:solidFill>
              <a:latin typeface="Lato"/>
              <a:ea typeface="Lato"/>
              <a:cs typeface="Lato"/>
              <a:sym typeface="Lato"/>
            </a:endParaRPr>
          </a:p>
          <a:p>
            <a:pPr indent="-279400" lvl="0" marL="457200" rtl="0" algn="l">
              <a:lnSpc>
                <a:spcPct val="150000"/>
              </a:lnSpc>
              <a:spcBef>
                <a:spcPts val="0"/>
              </a:spcBef>
              <a:spcAft>
                <a:spcPts val="0"/>
              </a:spcAft>
              <a:buClr>
                <a:srgbClr val="434343"/>
              </a:buClr>
              <a:buSzPts val="800"/>
              <a:buFont typeface="Lato"/>
              <a:buChar char="●"/>
            </a:pPr>
            <a:r>
              <a:rPr lang="en" sz="800">
                <a:solidFill>
                  <a:srgbClr val="434343"/>
                </a:solidFill>
                <a:latin typeface="Lato"/>
                <a:ea typeface="Lato"/>
                <a:cs typeface="Lato"/>
                <a:sym typeface="Lato"/>
              </a:rPr>
              <a:t>Detailed and reliable backup and recovery reports</a:t>
            </a:r>
            <a:endParaRPr i="1" sz="800">
              <a:solidFill>
                <a:srgbClr val="434343"/>
              </a:solidFill>
              <a:latin typeface="Lato"/>
              <a:ea typeface="Lato"/>
              <a:cs typeface="Lato"/>
              <a:sym typeface="Lato"/>
            </a:endParaRPr>
          </a:p>
        </p:txBody>
      </p:sp>
      <p:sp>
        <p:nvSpPr>
          <p:cNvPr id="254" name="Google Shape;254;p33"/>
          <p:cNvSpPr txBox="1"/>
          <p:nvPr/>
        </p:nvSpPr>
        <p:spPr>
          <a:xfrm>
            <a:off x="513415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Backup for </a:t>
            </a:r>
            <a:r>
              <a:rPr b="1" lang="en" sz="1000">
                <a:latin typeface="Lato"/>
                <a:ea typeface="Lato"/>
                <a:cs typeface="Lato"/>
                <a:sym typeface="Lato"/>
              </a:rPr>
              <a:t>Google Workspace</a:t>
            </a:r>
            <a:endParaRPr b="1" sz="1000">
              <a:solidFill>
                <a:srgbClr val="CC0000"/>
              </a:solidFill>
              <a:latin typeface="Lato"/>
              <a:ea typeface="Lato"/>
              <a:cs typeface="Lato"/>
              <a:sym typeface="Lato"/>
            </a:endParaRPr>
          </a:p>
        </p:txBody>
      </p:sp>
      <p:pic>
        <p:nvPicPr>
          <p:cNvPr id="255" name="Google Shape;255;p33"/>
          <p:cNvPicPr preferRelativeResize="0"/>
          <p:nvPr/>
        </p:nvPicPr>
        <p:blipFill>
          <a:blip r:embed="rId4">
            <a:alphaModFix/>
          </a:blip>
          <a:stretch>
            <a:fillRect/>
          </a:stretch>
        </p:blipFill>
        <p:spPr>
          <a:xfrm>
            <a:off x="587174" y="1248438"/>
            <a:ext cx="372825" cy="372848"/>
          </a:xfrm>
          <a:prstGeom prst="rect">
            <a:avLst/>
          </a:prstGeom>
          <a:noFill/>
          <a:ln>
            <a:noFill/>
          </a:ln>
        </p:spPr>
      </p:pic>
      <p:pic>
        <p:nvPicPr>
          <p:cNvPr id="256" name="Google Shape;256;p33"/>
          <p:cNvPicPr preferRelativeResize="0"/>
          <p:nvPr/>
        </p:nvPicPr>
        <p:blipFill>
          <a:blip r:embed="rId5">
            <a:alphaModFix/>
          </a:blip>
          <a:stretch>
            <a:fillRect/>
          </a:stretch>
        </p:blipFill>
        <p:spPr>
          <a:xfrm>
            <a:off x="4785338" y="1247642"/>
            <a:ext cx="372825" cy="372848"/>
          </a:xfrm>
          <a:prstGeom prst="rect">
            <a:avLst/>
          </a:prstGeom>
          <a:noFill/>
          <a:ln>
            <a:noFill/>
          </a:ln>
        </p:spPr>
      </p:pic>
      <p:sp>
        <p:nvSpPr>
          <p:cNvPr id="257" name="Google Shape;257;p33"/>
          <p:cNvSpPr txBox="1"/>
          <p:nvPr/>
        </p:nvSpPr>
        <p:spPr>
          <a:xfrm>
            <a:off x="185050" y="152538"/>
            <a:ext cx="76260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Lato Light"/>
                <a:ea typeface="Lato Light"/>
                <a:cs typeface="Lato Light"/>
                <a:sym typeface="Lato Light"/>
              </a:rPr>
              <a:t>Backup for </a:t>
            </a:r>
            <a:r>
              <a:rPr b="1" lang="en" sz="2400">
                <a:solidFill>
                  <a:schemeClr val="dk1"/>
                </a:solidFill>
                <a:latin typeface="Lato"/>
                <a:ea typeface="Lato"/>
                <a:cs typeface="Lato"/>
                <a:sym typeface="Lato"/>
              </a:rPr>
              <a:t>SaaS Applications </a:t>
            </a:r>
            <a:endParaRPr sz="2400">
              <a:solidFill>
                <a:schemeClr val="dk1"/>
              </a:solidFill>
              <a:latin typeface="Lato Light"/>
              <a:ea typeface="Lato Light"/>
              <a:cs typeface="Lato Light"/>
              <a:sym typeface="Lato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