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Lato"/>
      <p:regular r:id="rId23"/>
      <p:bold r:id="rId24"/>
      <p:italic r:id="rId25"/>
      <p:boldItalic r:id="rId26"/>
    </p:embeddedFont>
    <p:embeddedFont>
      <p:font typeface="Lato Light"/>
      <p:regular r:id="rId27"/>
      <p:bold r:id="rId28"/>
      <p:italic r:id="rId29"/>
      <p:boldItalic r:id="rId30"/>
    </p:embeddedFont>
    <p:embeddedFont>
      <p:font typeface="Lato Hairline"/>
      <p:regular r:id="rId31"/>
      <p:bold r:id="rId32"/>
      <p:italic r:id="rId33"/>
      <p:boldItalic r:id="rId34"/>
    </p:embeddedFont>
    <p:embeddedFont>
      <p:font typeface="Open Sans Light"/>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Lato-bold.fntdata"/><Relationship Id="rId23" Type="http://schemas.openxmlformats.org/officeDocument/2006/relationships/font" Target="fonts/Lato-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Lato-boldItalic.fntdata"/><Relationship Id="rId25" Type="http://schemas.openxmlformats.org/officeDocument/2006/relationships/font" Target="fonts/Lato-italic.fntdata"/><Relationship Id="rId28" Type="http://schemas.openxmlformats.org/officeDocument/2006/relationships/font" Target="fonts/LatoLight-bold.fntdata"/><Relationship Id="rId27" Type="http://schemas.openxmlformats.org/officeDocument/2006/relationships/font" Target="fonts/LatoLight-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Light-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Hairline-regular.fntdata"/><Relationship Id="rId30" Type="http://schemas.openxmlformats.org/officeDocument/2006/relationships/font" Target="fonts/LatoLight-boldItalic.fntdata"/><Relationship Id="rId11" Type="http://schemas.openxmlformats.org/officeDocument/2006/relationships/slide" Target="slides/slide6.xml"/><Relationship Id="rId33" Type="http://schemas.openxmlformats.org/officeDocument/2006/relationships/font" Target="fonts/LatoHairline-italic.fntdata"/><Relationship Id="rId10" Type="http://schemas.openxmlformats.org/officeDocument/2006/relationships/slide" Target="slides/slide5.xml"/><Relationship Id="rId32" Type="http://schemas.openxmlformats.org/officeDocument/2006/relationships/font" Target="fonts/LatoHairline-bold.fntdata"/><Relationship Id="rId13" Type="http://schemas.openxmlformats.org/officeDocument/2006/relationships/slide" Target="slides/slide8.xml"/><Relationship Id="rId35" Type="http://schemas.openxmlformats.org/officeDocument/2006/relationships/font" Target="fonts/OpenSansLight-regular.fntdata"/><Relationship Id="rId12" Type="http://schemas.openxmlformats.org/officeDocument/2006/relationships/slide" Target="slides/slide7.xml"/><Relationship Id="rId34" Type="http://schemas.openxmlformats.org/officeDocument/2006/relationships/font" Target="fonts/LatoHairline-boldItalic.fntdata"/><Relationship Id="rId15" Type="http://schemas.openxmlformats.org/officeDocument/2006/relationships/slide" Target="slides/slide10.xml"/><Relationship Id="rId37" Type="http://schemas.openxmlformats.org/officeDocument/2006/relationships/font" Target="fonts/OpenSansLight-italic.fntdata"/><Relationship Id="rId14" Type="http://schemas.openxmlformats.org/officeDocument/2006/relationships/slide" Target="slides/slide9.xml"/><Relationship Id="rId36" Type="http://schemas.openxmlformats.org/officeDocument/2006/relationships/font" Target="fonts/OpenSansLight-bold.fntdata"/><Relationship Id="rId17" Type="http://schemas.openxmlformats.org/officeDocument/2006/relationships/slide" Target="slides/slide12.xml"/><Relationship Id="rId16" Type="http://schemas.openxmlformats.org/officeDocument/2006/relationships/slide" Target="slides/slide11.xml"/><Relationship Id="rId38" Type="http://schemas.openxmlformats.org/officeDocument/2006/relationships/font" Target="fonts/OpenSansLight-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eb231a1160_0_1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eb231a1160_0_1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ed6cbe5ecb_0_7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ed6cbe5ecb_0_7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ed6cbe5ecb_0_7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ed6cbe5ecb_0_7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ed6cbe5ecb_0_7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ed6cbe5ecb_0_7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ed6cbe5ecb_0_8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ed6cbe5ecb_0_8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1005f820ea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1005f820ea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ed566c1fab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ed566c1fab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ec1e138df6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ec1e138df6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eb231a1160_0_25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eb231a1160_0_25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005f820ea3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1005f820ea3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eb231a1160_0_1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eb231a1160_0_1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ec1972e72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ec1972e72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eb55b4f4bd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eb55b4f4bd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eb231a1160_0_1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eb231a1160_0_1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eb231a1160_0_14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eb231a1160_0_1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ec1972e72f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ec1972e72f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ed6cbe5ecb_0_5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ed6cbe5ecb_0_5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dk1"/>
              </a:buClr>
              <a:buSzPts val="1800"/>
              <a:buChar char="●"/>
              <a:defRPr>
                <a:solidFill>
                  <a:schemeClr val="dk1"/>
                </a:solidFill>
              </a:defRPr>
            </a:lvl1pPr>
            <a:lvl2pPr indent="-317500" lvl="1" marL="914400" rtl="0">
              <a:spcBef>
                <a:spcPts val="1600"/>
              </a:spcBef>
              <a:spcAft>
                <a:spcPts val="0"/>
              </a:spcAft>
              <a:buClr>
                <a:schemeClr val="dk1"/>
              </a:buClr>
              <a:buSzPts val="1400"/>
              <a:buChar char="○"/>
              <a:defRPr>
                <a:solidFill>
                  <a:schemeClr val="dk1"/>
                </a:solidFill>
              </a:defRPr>
            </a:lvl2pPr>
            <a:lvl3pPr indent="-317500" lvl="2" marL="1371600" rtl="0">
              <a:spcBef>
                <a:spcPts val="1600"/>
              </a:spcBef>
              <a:spcAft>
                <a:spcPts val="0"/>
              </a:spcAft>
              <a:buClr>
                <a:schemeClr val="dk1"/>
              </a:buClr>
              <a:buSzPts val="1400"/>
              <a:buChar char="■"/>
              <a:defRPr>
                <a:solidFill>
                  <a:schemeClr val="dk1"/>
                </a:solidFill>
              </a:defRPr>
            </a:lvl3pPr>
            <a:lvl4pPr indent="-317500" lvl="3" marL="1828800" rtl="0">
              <a:spcBef>
                <a:spcPts val="1600"/>
              </a:spcBef>
              <a:spcAft>
                <a:spcPts val="0"/>
              </a:spcAft>
              <a:buClr>
                <a:schemeClr val="dk1"/>
              </a:buClr>
              <a:buSzPts val="1400"/>
              <a:buChar char="●"/>
              <a:defRPr>
                <a:solidFill>
                  <a:schemeClr val="dk1"/>
                </a:solidFill>
              </a:defRPr>
            </a:lvl4pPr>
            <a:lvl5pPr indent="-317500" lvl="4" marL="2286000" rtl="0">
              <a:spcBef>
                <a:spcPts val="1600"/>
              </a:spcBef>
              <a:spcAft>
                <a:spcPts val="0"/>
              </a:spcAft>
              <a:buClr>
                <a:schemeClr val="dk1"/>
              </a:buClr>
              <a:buSzPts val="1400"/>
              <a:buChar char="○"/>
              <a:defRPr>
                <a:solidFill>
                  <a:schemeClr val="dk1"/>
                </a:solidFill>
              </a:defRPr>
            </a:lvl5pPr>
            <a:lvl6pPr indent="-317500" lvl="5" marL="2743200" rtl="0">
              <a:spcBef>
                <a:spcPts val="1600"/>
              </a:spcBef>
              <a:spcAft>
                <a:spcPts val="0"/>
              </a:spcAft>
              <a:buClr>
                <a:schemeClr val="dk1"/>
              </a:buClr>
              <a:buSzPts val="1400"/>
              <a:buChar char="■"/>
              <a:defRPr>
                <a:solidFill>
                  <a:schemeClr val="dk1"/>
                </a:solidFill>
              </a:defRPr>
            </a:lvl6pPr>
            <a:lvl7pPr indent="-317500" lvl="6" marL="3200400" rtl="0">
              <a:spcBef>
                <a:spcPts val="1600"/>
              </a:spcBef>
              <a:spcAft>
                <a:spcPts val="0"/>
              </a:spcAft>
              <a:buClr>
                <a:schemeClr val="dk1"/>
              </a:buClr>
              <a:buSzPts val="1400"/>
              <a:buChar char="●"/>
              <a:defRPr>
                <a:solidFill>
                  <a:schemeClr val="dk1"/>
                </a:solidFill>
              </a:defRPr>
            </a:lvl7pPr>
            <a:lvl8pPr indent="-317500" lvl="7" marL="3657600" rtl="0">
              <a:spcBef>
                <a:spcPts val="1600"/>
              </a:spcBef>
              <a:spcAft>
                <a:spcPts val="0"/>
              </a:spcAft>
              <a:buClr>
                <a:schemeClr val="dk1"/>
              </a:buClr>
              <a:buSzPts val="1400"/>
              <a:buChar char="○"/>
              <a:defRPr>
                <a:solidFill>
                  <a:schemeClr val="dk1"/>
                </a:solidFill>
              </a:defRPr>
            </a:lvl8pPr>
            <a:lvl9pPr indent="-317500" lvl="8" marL="4114800" rtl="0">
              <a:spcBef>
                <a:spcPts val="1600"/>
              </a:spcBef>
              <a:spcAft>
                <a:spcPts val="1600"/>
              </a:spcAft>
              <a:buClr>
                <a:schemeClr val="dk1"/>
              </a:buClr>
              <a:buSzPts val="1400"/>
              <a:buChar char="■"/>
              <a:defRPr>
                <a:solidFill>
                  <a:schemeClr val="dk1"/>
                </a:solidFill>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lt2"/>
              </a:buClr>
              <a:buSzPts val="1800"/>
              <a:buChar char="●"/>
              <a:defRPr sz="1800">
                <a:solidFill>
                  <a:schemeClr val="lt2"/>
                </a:solidFill>
              </a:defRPr>
            </a:lvl1pPr>
            <a:lvl2pPr indent="-317500" lvl="1" marL="914400" rtl="0">
              <a:lnSpc>
                <a:spcPct val="115000"/>
              </a:lnSpc>
              <a:spcBef>
                <a:spcPts val="1600"/>
              </a:spcBef>
              <a:spcAft>
                <a:spcPts val="0"/>
              </a:spcAft>
              <a:buClr>
                <a:schemeClr val="lt2"/>
              </a:buClr>
              <a:buSzPts val="1400"/>
              <a:buChar char="○"/>
              <a:defRPr>
                <a:solidFill>
                  <a:schemeClr val="lt2"/>
                </a:solidFill>
              </a:defRPr>
            </a:lvl2pPr>
            <a:lvl3pPr indent="-317500" lvl="2" marL="1371600" rtl="0">
              <a:lnSpc>
                <a:spcPct val="115000"/>
              </a:lnSpc>
              <a:spcBef>
                <a:spcPts val="1600"/>
              </a:spcBef>
              <a:spcAft>
                <a:spcPts val="0"/>
              </a:spcAft>
              <a:buClr>
                <a:schemeClr val="lt2"/>
              </a:buClr>
              <a:buSzPts val="1400"/>
              <a:buChar char="■"/>
              <a:defRPr>
                <a:solidFill>
                  <a:schemeClr val="lt2"/>
                </a:solidFill>
              </a:defRPr>
            </a:lvl3pPr>
            <a:lvl4pPr indent="-317500" lvl="3" marL="1828800" rtl="0">
              <a:lnSpc>
                <a:spcPct val="115000"/>
              </a:lnSpc>
              <a:spcBef>
                <a:spcPts val="1600"/>
              </a:spcBef>
              <a:spcAft>
                <a:spcPts val="0"/>
              </a:spcAft>
              <a:buClr>
                <a:schemeClr val="lt2"/>
              </a:buClr>
              <a:buSzPts val="1400"/>
              <a:buChar char="●"/>
              <a:defRPr>
                <a:solidFill>
                  <a:schemeClr val="lt2"/>
                </a:solidFill>
              </a:defRPr>
            </a:lvl4pPr>
            <a:lvl5pPr indent="-317500" lvl="4" marL="2286000" rtl="0">
              <a:lnSpc>
                <a:spcPct val="115000"/>
              </a:lnSpc>
              <a:spcBef>
                <a:spcPts val="1600"/>
              </a:spcBef>
              <a:spcAft>
                <a:spcPts val="0"/>
              </a:spcAft>
              <a:buClr>
                <a:schemeClr val="lt2"/>
              </a:buClr>
              <a:buSzPts val="1400"/>
              <a:buChar char="○"/>
              <a:defRPr>
                <a:solidFill>
                  <a:schemeClr val="lt2"/>
                </a:solidFill>
              </a:defRPr>
            </a:lvl5pPr>
            <a:lvl6pPr indent="-317500" lvl="5" marL="2743200" rtl="0">
              <a:lnSpc>
                <a:spcPct val="115000"/>
              </a:lnSpc>
              <a:spcBef>
                <a:spcPts val="1600"/>
              </a:spcBef>
              <a:spcAft>
                <a:spcPts val="0"/>
              </a:spcAft>
              <a:buClr>
                <a:schemeClr val="lt2"/>
              </a:buClr>
              <a:buSzPts val="1400"/>
              <a:buChar char="■"/>
              <a:defRPr>
                <a:solidFill>
                  <a:schemeClr val="lt2"/>
                </a:solidFill>
              </a:defRPr>
            </a:lvl6pPr>
            <a:lvl7pPr indent="-317500" lvl="6" marL="3200400" rtl="0">
              <a:lnSpc>
                <a:spcPct val="115000"/>
              </a:lnSpc>
              <a:spcBef>
                <a:spcPts val="1600"/>
              </a:spcBef>
              <a:spcAft>
                <a:spcPts val="0"/>
              </a:spcAft>
              <a:buClr>
                <a:schemeClr val="lt2"/>
              </a:buClr>
              <a:buSzPts val="1400"/>
              <a:buChar char="●"/>
              <a:defRPr>
                <a:solidFill>
                  <a:schemeClr val="lt2"/>
                </a:solidFill>
              </a:defRPr>
            </a:lvl7pPr>
            <a:lvl8pPr indent="-317500" lvl="7" marL="3657600" rtl="0">
              <a:lnSpc>
                <a:spcPct val="115000"/>
              </a:lnSpc>
              <a:spcBef>
                <a:spcPts val="1600"/>
              </a:spcBef>
              <a:spcAft>
                <a:spcPts val="0"/>
              </a:spcAft>
              <a:buClr>
                <a:schemeClr val="lt2"/>
              </a:buClr>
              <a:buSzPts val="1400"/>
              <a:buChar char="○"/>
              <a:defRPr>
                <a:solidFill>
                  <a:schemeClr val="lt2"/>
                </a:solidFill>
              </a:defRPr>
            </a:lvl8pPr>
            <a:lvl9pPr indent="-317500" lvl="8" marL="4114800" rtl="0">
              <a:lnSpc>
                <a:spcPct val="115000"/>
              </a:lnSpc>
              <a:spcBef>
                <a:spcPts val="1600"/>
              </a:spcBef>
              <a:spcAft>
                <a:spcPts val="1600"/>
              </a:spcAft>
              <a:buClr>
                <a:schemeClr val="lt2"/>
              </a:buClr>
              <a:buSzPts val="1400"/>
              <a:buChar char="■"/>
              <a:defRPr>
                <a:solidFill>
                  <a:schemeClr val="lt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lt2"/>
                </a:solidFill>
              </a:defRPr>
            </a:lvl1pPr>
            <a:lvl2pPr lvl="1" rtl="0" algn="r">
              <a:buNone/>
              <a:defRPr sz="1000">
                <a:solidFill>
                  <a:schemeClr val="lt2"/>
                </a:solidFill>
              </a:defRPr>
            </a:lvl2pPr>
            <a:lvl3pPr lvl="2" rtl="0" algn="r">
              <a:buNone/>
              <a:defRPr sz="1000">
                <a:solidFill>
                  <a:schemeClr val="lt2"/>
                </a:solidFill>
              </a:defRPr>
            </a:lvl3pPr>
            <a:lvl4pPr lvl="3" rtl="0" algn="r">
              <a:buNone/>
              <a:defRPr sz="1000">
                <a:solidFill>
                  <a:schemeClr val="lt2"/>
                </a:solidFill>
              </a:defRPr>
            </a:lvl4pPr>
            <a:lvl5pPr lvl="4" rtl="0" algn="r">
              <a:buNone/>
              <a:defRPr sz="1000">
                <a:solidFill>
                  <a:schemeClr val="lt2"/>
                </a:solidFill>
              </a:defRPr>
            </a:lvl5pPr>
            <a:lvl6pPr lvl="5" rtl="0" algn="r">
              <a:buNone/>
              <a:defRPr sz="1000">
                <a:solidFill>
                  <a:schemeClr val="lt2"/>
                </a:solidFill>
              </a:defRPr>
            </a:lvl6pPr>
            <a:lvl7pPr lvl="6" rtl="0" algn="r">
              <a:buNone/>
              <a:defRPr sz="1000">
                <a:solidFill>
                  <a:schemeClr val="lt2"/>
                </a:solidFill>
              </a:defRPr>
            </a:lvl7pPr>
            <a:lvl8pPr lvl="7" rtl="0" algn="r">
              <a:buNone/>
              <a:defRPr sz="1000">
                <a:solidFill>
                  <a:schemeClr val="lt2"/>
                </a:solidFill>
              </a:defRPr>
            </a:lvl8pPr>
            <a:lvl9pPr lvl="8" rtl="0"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9.png"/></Relationships>
</file>

<file path=ppt/slides/_rels/slide11.xml.rels><?xml version="1.0" encoding="UTF-8" standalone="yes"?><Relationships xmlns="http://schemas.openxmlformats.org/package/2006/relationships"><Relationship Id="rId10"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0.png"/><Relationship Id="rId4" Type="http://schemas.openxmlformats.org/officeDocument/2006/relationships/image" Target="../media/image23.png"/><Relationship Id="rId9" Type="http://schemas.openxmlformats.org/officeDocument/2006/relationships/image" Target="../media/image28.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4.png"/><Relationship Id="rId8" Type="http://schemas.openxmlformats.org/officeDocument/2006/relationships/image" Target="../media/image27.png"/></Relationships>
</file>

<file path=ppt/slides/_rels/slide12.xml.rels><?xml version="1.0" encoding="UTF-8" standalone="yes"?><Relationships xmlns="http://schemas.openxmlformats.org/package/2006/relationships"><Relationship Id="rId10"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0.png"/><Relationship Id="rId4" Type="http://schemas.openxmlformats.org/officeDocument/2006/relationships/image" Target="../media/image23.png"/><Relationship Id="rId9" Type="http://schemas.openxmlformats.org/officeDocument/2006/relationships/image" Target="../media/image36.png"/><Relationship Id="rId5" Type="http://schemas.openxmlformats.org/officeDocument/2006/relationships/image" Target="../media/image31.png"/><Relationship Id="rId6" Type="http://schemas.openxmlformats.org/officeDocument/2006/relationships/image" Target="../media/image30.png"/><Relationship Id="rId7" Type="http://schemas.openxmlformats.org/officeDocument/2006/relationships/image" Target="../media/image35.png"/><Relationship Id="rId8" Type="http://schemas.openxmlformats.org/officeDocument/2006/relationships/image" Target="../media/image33.png"/></Relationships>
</file>

<file path=ppt/slides/_rels/slide13.xml.rels><?xml version="1.0" encoding="UTF-8" standalone="yes"?><Relationships xmlns="http://schemas.openxmlformats.org/package/2006/relationships"><Relationship Id="rId10"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0.png"/><Relationship Id="rId4" Type="http://schemas.openxmlformats.org/officeDocument/2006/relationships/image" Target="../media/image23.png"/><Relationship Id="rId9" Type="http://schemas.openxmlformats.org/officeDocument/2006/relationships/image" Target="../media/image39.png"/><Relationship Id="rId5" Type="http://schemas.openxmlformats.org/officeDocument/2006/relationships/image" Target="../media/image53.png"/><Relationship Id="rId6" Type="http://schemas.openxmlformats.org/officeDocument/2006/relationships/image" Target="../media/image56.png"/><Relationship Id="rId7" Type="http://schemas.openxmlformats.org/officeDocument/2006/relationships/image" Target="../media/image54.png"/><Relationship Id="rId8" Type="http://schemas.openxmlformats.org/officeDocument/2006/relationships/image" Target="../media/image5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0.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5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5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9.png"/><Relationship Id="rId4" Type="http://schemas.openxmlformats.org/officeDocument/2006/relationships/hyperlink" Target="mailto:vembu-support@vembu.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5.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7.png"/></Relationships>
</file>

<file path=ppt/slides/_rels/slide5.xml.rels><?xml version="1.0" encoding="UTF-8" standalone="yes"?><Relationships xmlns="http://schemas.openxmlformats.org/package/2006/relationships"><Relationship Id="rId11" Type="http://schemas.openxmlformats.org/officeDocument/2006/relationships/image" Target="../media/image15.png"/><Relationship Id="rId10" Type="http://schemas.openxmlformats.org/officeDocument/2006/relationships/image" Target="../media/image12.png"/><Relationship Id="rId13" Type="http://schemas.openxmlformats.org/officeDocument/2006/relationships/image" Target="../media/image16.png"/><Relationship Id="rId12" Type="http://schemas.openxmlformats.org/officeDocument/2006/relationships/image" Target="../media/image17.png"/><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51.png"/><Relationship Id="rId4" Type="http://schemas.openxmlformats.org/officeDocument/2006/relationships/image" Target="../media/image11.png"/><Relationship Id="rId9"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3.png"/><Relationship Id="rId8"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38.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7.png"/></Relationships>
</file>

<file path=ppt/slides/_rels/slide9.xml.rels><?xml version="1.0" encoding="UTF-8" standalone="yes"?><Relationships xmlns="http://schemas.openxmlformats.org/package/2006/relationships"><Relationship Id="rId11" Type="http://schemas.openxmlformats.org/officeDocument/2006/relationships/image" Target="../media/image22.png"/><Relationship Id="rId10" Type="http://schemas.openxmlformats.org/officeDocument/2006/relationships/image" Target="../media/image21.png"/><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37.png"/><Relationship Id="rId4" Type="http://schemas.openxmlformats.org/officeDocument/2006/relationships/image" Target="../media/image43.png"/><Relationship Id="rId9" Type="http://schemas.openxmlformats.org/officeDocument/2006/relationships/image" Target="../media/image52.png"/><Relationship Id="rId5" Type="http://schemas.openxmlformats.org/officeDocument/2006/relationships/image" Target="../media/image18.png"/><Relationship Id="rId6" Type="http://schemas.openxmlformats.org/officeDocument/2006/relationships/image" Target="../media/image42.png"/><Relationship Id="rId7" Type="http://schemas.openxmlformats.org/officeDocument/2006/relationships/image" Target="../media/image40.png"/><Relationship Id="rId8"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25"/>
          <p:cNvPicPr preferRelativeResize="0"/>
          <p:nvPr/>
        </p:nvPicPr>
        <p:blipFill>
          <a:blip r:embed="rId3">
            <a:alphaModFix/>
          </a:blip>
          <a:stretch>
            <a:fillRect/>
          </a:stretch>
        </p:blipFill>
        <p:spPr>
          <a:xfrm>
            <a:off x="0" y="0"/>
            <a:ext cx="9144005" cy="5143151"/>
          </a:xfrm>
          <a:prstGeom prst="rect">
            <a:avLst/>
          </a:prstGeom>
          <a:noFill/>
          <a:ln>
            <a:noFill/>
          </a:ln>
        </p:spPr>
      </p:pic>
      <p:pic>
        <p:nvPicPr>
          <p:cNvPr id="100" name="Google Shape;100;p25"/>
          <p:cNvPicPr preferRelativeResize="0"/>
          <p:nvPr/>
        </p:nvPicPr>
        <p:blipFill rotWithShape="1">
          <a:blip r:embed="rId4">
            <a:alphaModFix/>
          </a:blip>
          <a:srcRect b="0" l="0" r="0" t="0"/>
          <a:stretch/>
        </p:blipFill>
        <p:spPr>
          <a:xfrm>
            <a:off x="0" y="457"/>
            <a:ext cx="9144000" cy="514258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34"/>
          <p:cNvPicPr preferRelativeResize="0"/>
          <p:nvPr/>
        </p:nvPicPr>
        <p:blipFill>
          <a:blip r:embed="rId3">
            <a:alphaModFix/>
          </a:blip>
          <a:stretch>
            <a:fillRect/>
          </a:stretch>
        </p:blipFill>
        <p:spPr>
          <a:xfrm>
            <a:off x="0" y="0"/>
            <a:ext cx="9144005" cy="5143151"/>
          </a:xfrm>
          <a:prstGeom prst="rect">
            <a:avLst/>
          </a:prstGeom>
          <a:noFill/>
          <a:ln>
            <a:noFill/>
          </a:ln>
        </p:spPr>
      </p:pic>
      <p:sp>
        <p:nvSpPr>
          <p:cNvPr id="241" name="Google Shape;241;p34"/>
          <p:cNvSpPr txBox="1"/>
          <p:nvPr/>
        </p:nvSpPr>
        <p:spPr>
          <a:xfrm>
            <a:off x="2238453" y="2142276"/>
            <a:ext cx="4667100" cy="858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3600">
                <a:solidFill>
                  <a:srgbClr val="FFFFFF"/>
                </a:solidFill>
                <a:latin typeface="Lato"/>
                <a:ea typeface="Lato"/>
                <a:cs typeface="Lato"/>
                <a:sym typeface="Lato"/>
              </a:rPr>
              <a:t>Vembu BDR Suite</a:t>
            </a:r>
            <a:endParaRPr b="1" sz="3600">
              <a:solidFill>
                <a:srgbClr val="FFFFFF"/>
              </a:solidFill>
              <a:latin typeface="Lato"/>
              <a:ea typeface="Lato"/>
              <a:cs typeface="Lato"/>
              <a:sym typeface="Lato"/>
            </a:endParaRPr>
          </a:p>
          <a:p>
            <a:pPr indent="0" lvl="0" marL="0" rtl="0" algn="ctr">
              <a:lnSpc>
                <a:spcPct val="100000"/>
              </a:lnSpc>
              <a:spcBef>
                <a:spcPts val="0"/>
              </a:spcBef>
              <a:spcAft>
                <a:spcPts val="0"/>
              </a:spcAft>
              <a:buNone/>
            </a:pPr>
            <a:r>
              <a:rPr lang="en" sz="3600">
                <a:solidFill>
                  <a:srgbClr val="FFFFFF"/>
                </a:solidFill>
                <a:latin typeface="Lato Light"/>
                <a:ea typeface="Lato Light"/>
                <a:cs typeface="Lato Light"/>
                <a:sym typeface="Lato Light"/>
              </a:rPr>
              <a:t>Key features</a:t>
            </a:r>
            <a:endParaRPr sz="3600">
              <a:solidFill>
                <a:srgbClr val="FFFFFF"/>
              </a:solidFill>
              <a:latin typeface="Lato Light"/>
              <a:ea typeface="Lato Light"/>
              <a:cs typeface="Lato Light"/>
              <a:sym typeface="Lato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5" name="Shape 245"/>
        <p:cNvGrpSpPr/>
        <p:nvPr/>
      </p:nvGrpSpPr>
      <p:grpSpPr>
        <a:xfrm>
          <a:off x="0" y="0"/>
          <a:ext cx="0" cy="0"/>
          <a:chOff x="0" y="0"/>
          <a:chExt cx="0" cy="0"/>
        </a:xfrm>
      </p:grpSpPr>
      <p:pic>
        <p:nvPicPr>
          <p:cNvPr id="246" name="Google Shape;246;p35"/>
          <p:cNvPicPr preferRelativeResize="0"/>
          <p:nvPr/>
        </p:nvPicPr>
        <p:blipFill>
          <a:blip r:embed="rId3">
            <a:alphaModFix/>
          </a:blip>
          <a:stretch>
            <a:fillRect/>
          </a:stretch>
        </p:blipFill>
        <p:spPr>
          <a:xfrm>
            <a:off x="0" y="0"/>
            <a:ext cx="9144000" cy="5142557"/>
          </a:xfrm>
          <a:prstGeom prst="rect">
            <a:avLst/>
          </a:prstGeom>
          <a:noFill/>
          <a:ln>
            <a:noFill/>
          </a:ln>
        </p:spPr>
      </p:pic>
      <p:sp>
        <p:nvSpPr>
          <p:cNvPr id="247" name="Google Shape;247;p35"/>
          <p:cNvSpPr/>
          <p:nvPr/>
        </p:nvSpPr>
        <p:spPr>
          <a:xfrm>
            <a:off x="1500" y="741625"/>
            <a:ext cx="9144000" cy="4312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5"/>
          <p:cNvSpPr/>
          <p:nvPr/>
        </p:nvSpPr>
        <p:spPr>
          <a:xfrm>
            <a:off x="106200" y="741625"/>
            <a:ext cx="8931600" cy="42342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9" name="Google Shape;249;p35"/>
          <p:cNvGrpSpPr/>
          <p:nvPr/>
        </p:nvGrpSpPr>
        <p:grpSpPr>
          <a:xfrm>
            <a:off x="2134950" y="4239425"/>
            <a:ext cx="4874100" cy="37500"/>
            <a:chOff x="2134950" y="4239425"/>
            <a:chExt cx="4874100" cy="37500"/>
          </a:xfrm>
        </p:grpSpPr>
        <p:cxnSp>
          <p:nvCxnSpPr>
            <p:cNvPr id="250" name="Google Shape;250;p35"/>
            <p:cNvCxnSpPr/>
            <p:nvPr/>
          </p:nvCxnSpPr>
          <p:spPr>
            <a:xfrm>
              <a:off x="2134950" y="4258175"/>
              <a:ext cx="4874100" cy="0"/>
            </a:xfrm>
            <a:prstGeom prst="straightConnector1">
              <a:avLst/>
            </a:prstGeom>
            <a:noFill/>
            <a:ln cap="flat" cmpd="sng" w="9525">
              <a:solidFill>
                <a:srgbClr val="DD222D"/>
              </a:solidFill>
              <a:prstDash val="solid"/>
              <a:round/>
              <a:headEnd len="med" w="med" type="none"/>
              <a:tailEnd len="med" w="med" type="none"/>
            </a:ln>
          </p:spPr>
        </p:cxnSp>
        <p:sp>
          <p:nvSpPr>
            <p:cNvPr id="251" name="Google Shape;251;p35"/>
            <p:cNvSpPr/>
            <p:nvPr/>
          </p:nvSpPr>
          <p:spPr>
            <a:xfrm>
              <a:off x="4553250" y="4239425"/>
              <a:ext cx="37500" cy="37500"/>
            </a:xfrm>
            <a:prstGeom prst="rect">
              <a:avLst/>
            </a:prstGeom>
            <a:solidFill>
              <a:srgbClr val="DD222D"/>
            </a:solidFill>
            <a:ln cap="flat" cmpd="sng" w="9525">
              <a:solidFill>
                <a:srgbClr val="DD222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2" name="Google Shape;252;p35"/>
          <p:cNvGrpSpPr/>
          <p:nvPr/>
        </p:nvGrpSpPr>
        <p:grpSpPr>
          <a:xfrm>
            <a:off x="1008291" y="1466231"/>
            <a:ext cx="2062200" cy="810244"/>
            <a:chOff x="1164086" y="1404311"/>
            <a:chExt cx="2062200" cy="810244"/>
          </a:xfrm>
        </p:grpSpPr>
        <p:sp>
          <p:nvSpPr>
            <p:cNvPr id="253" name="Google Shape;253;p35"/>
            <p:cNvSpPr txBox="1"/>
            <p:nvPr/>
          </p:nvSpPr>
          <p:spPr>
            <a:xfrm>
              <a:off x="1164086" y="1404311"/>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Domain or User-level backup</a:t>
              </a:r>
              <a:endParaRPr b="1" sz="900">
                <a:latin typeface="Lato"/>
                <a:ea typeface="Lato"/>
                <a:cs typeface="Lato"/>
                <a:sym typeface="Lato"/>
              </a:endParaRPr>
            </a:p>
          </p:txBody>
        </p:sp>
        <p:sp>
          <p:nvSpPr>
            <p:cNvPr id="254" name="Google Shape;254;p35"/>
            <p:cNvSpPr txBox="1"/>
            <p:nvPr/>
          </p:nvSpPr>
          <p:spPr>
            <a:xfrm>
              <a:off x="1168845" y="1648755"/>
              <a:ext cx="1886700" cy="565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Vembu allows you to configure </a:t>
              </a:r>
              <a:r>
                <a:rPr i="1" lang="en" sz="800">
                  <a:solidFill>
                    <a:schemeClr val="dk1"/>
                  </a:solidFill>
                  <a:latin typeface="Lato"/>
                  <a:ea typeface="Lato"/>
                  <a:cs typeface="Lato"/>
                  <a:sym typeface="Lato"/>
                </a:rPr>
                <a:t>agentless backups</a:t>
              </a:r>
              <a:r>
                <a:rPr i="1" lang="en" sz="800">
                  <a:latin typeface="Lato"/>
                  <a:ea typeface="Lato"/>
                  <a:cs typeface="Lato"/>
                  <a:sym typeface="Lato"/>
                </a:rPr>
                <a:t> at domain-level or user-level for your office 365 account.</a:t>
              </a:r>
              <a:endParaRPr sz="800">
                <a:latin typeface="Lato"/>
                <a:ea typeface="Lato"/>
                <a:cs typeface="Lato"/>
                <a:sym typeface="Lato"/>
              </a:endParaRPr>
            </a:p>
          </p:txBody>
        </p:sp>
      </p:grpSp>
      <p:grpSp>
        <p:nvGrpSpPr>
          <p:cNvPr id="255" name="Google Shape;255;p35"/>
          <p:cNvGrpSpPr/>
          <p:nvPr/>
        </p:nvGrpSpPr>
        <p:grpSpPr>
          <a:xfrm>
            <a:off x="4017200" y="2798010"/>
            <a:ext cx="2062200" cy="950191"/>
            <a:chOff x="1164086" y="1404311"/>
            <a:chExt cx="2062200" cy="789589"/>
          </a:xfrm>
        </p:grpSpPr>
        <p:sp>
          <p:nvSpPr>
            <p:cNvPr id="256" name="Google Shape;256;p35"/>
            <p:cNvSpPr txBox="1"/>
            <p:nvPr/>
          </p:nvSpPr>
          <p:spPr>
            <a:xfrm>
              <a:off x="1164086" y="1404311"/>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Group/Shared Mailbox Backup</a:t>
              </a:r>
              <a:endParaRPr b="1" sz="900">
                <a:latin typeface="Lato"/>
                <a:ea typeface="Lato"/>
                <a:cs typeface="Lato"/>
                <a:sym typeface="Lato"/>
              </a:endParaRPr>
            </a:p>
          </p:txBody>
        </p:sp>
        <p:sp>
          <p:nvSpPr>
            <p:cNvPr id="257" name="Google Shape;257;p35"/>
            <p:cNvSpPr txBox="1"/>
            <p:nvPr/>
          </p:nvSpPr>
          <p:spPr>
            <a:xfrm>
              <a:off x="1168836" y="1737900"/>
              <a:ext cx="1886700" cy="456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Backup for Microsoft 365 takes a copy of your Shared/Group </a:t>
              </a:r>
              <a:r>
                <a:rPr i="1" lang="en" sz="800">
                  <a:latin typeface="Lato"/>
                  <a:ea typeface="Lato"/>
                  <a:cs typeface="Lato"/>
                  <a:sym typeface="Lato"/>
                </a:rPr>
                <a:t>Mailboxes</a:t>
              </a:r>
              <a:r>
                <a:rPr i="1" lang="en" sz="800">
                  <a:latin typeface="Lato"/>
                  <a:ea typeface="Lato"/>
                  <a:cs typeface="Lato"/>
                  <a:sym typeface="Lato"/>
                </a:rPr>
                <a:t> data, including Group conversation and Group Onedrive data, and stores them on-premise.</a:t>
              </a:r>
              <a:endParaRPr sz="800">
                <a:latin typeface="Lato"/>
                <a:ea typeface="Lato"/>
                <a:cs typeface="Lato"/>
                <a:sym typeface="Lato"/>
              </a:endParaRPr>
            </a:p>
          </p:txBody>
        </p:sp>
      </p:grpSp>
      <p:grpSp>
        <p:nvGrpSpPr>
          <p:cNvPr id="258" name="Google Shape;258;p35"/>
          <p:cNvGrpSpPr/>
          <p:nvPr/>
        </p:nvGrpSpPr>
        <p:grpSpPr>
          <a:xfrm>
            <a:off x="1015038" y="2794882"/>
            <a:ext cx="1891062" cy="777093"/>
            <a:chOff x="1164091" y="1384724"/>
            <a:chExt cx="1891062" cy="777093"/>
          </a:xfrm>
        </p:grpSpPr>
        <p:sp>
          <p:nvSpPr>
            <p:cNvPr id="259" name="Google Shape;259;p35"/>
            <p:cNvSpPr txBox="1"/>
            <p:nvPr/>
          </p:nvSpPr>
          <p:spPr>
            <a:xfrm>
              <a:off x="1164091" y="1384724"/>
              <a:ext cx="18867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Microsoft OneDrive Backup</a:t>
              </a:r>
              <a:endParaRPr b="1" sz="900">
                <a:latin typeface="Lato"/>
                <a:ea typeface="Lato"/>
                <a:cs typeface="Lato"/>
                <a:sym typeface="Lato"/>
              </a:endParaRPr>
            </a:p>
          </p:txBody>
        </p:sp>
        <p:sp>
          <p:nvSpPr>
            <p:cNvPr id="260" name="Google Shape;260;p35"/>
            <p:cNvSpPr txBox="1"/>
            <p:nvPr/>
          </p:nvSpPr>
          <p:spPr>
            <a:xfrm>
              <a:off x="1168453" y="1656916"/>
              <a:ext cx="1886700" cy="504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Backup Onedrive for business data like documents, folders – including photos, videos, etc</a:t>
              </a:r>
              <a:endParaRPr sz="800">
                <a:latin typeface="Lato"/>
                <a:ea typeface="Lato"/>
                <a:cs typeface="Lato"/>
                <a:sym typeface="Lato"/>
              </a:endParaRPr>
            </a:p>
          </p:txBody>
        </p:sp>
      </p:grpSp>
      <p:grpSp>
        <p:nvGrpSpPr>
          <p:cNvPr id="261" name="Google Shape;261;p35"/>
          <p:cNvGrpSpPr/>
          <p:nvPr/>
        </p:nvGrpSpPr>
        <p:grpSpPr>
          <a:xfrm>
            <a:off x="6993519" y="2797011"/>
            <a:ext cx="1886700" cy="1036814"/>
            <a:chOff x="1164091" y="1391251"/>
            <a:chExt cx="1886700" cy="1036814"/>
          </a:xfrm>
        </p:grpSpPr>
        <p:sp>
          <p:nvSpPr>
            <p:cNvPr id="262" name="Google Shape;262;p35"/>
            <p:cNvSpPr txBox="1"/>
            <p:nvPr/>
          </p:nvSpPr>
          <p:spPr>
            <a:xfrm>
              <a:off x="1164091" y="1391251"/>
              <a:ext cx="18867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Microsoft Teams Backup</a:t>
              </a:r>
              <a:endParaRPr b="1" sz="900">
                <a:latin typeface="Lato"/>
                <a:ea typeface="Lato"/>
                <a:cs typeface="Lato"/>
                <a:sym typeface="Lato"/>
              </a:endParaRPr>
            </a:p>
          </p:txBody>
        </p:sp>
        <p:sp>
          <p:nvSpPr>
            <p:cNvPr id="263" name="Google Shape;263;p35"/>
            <p:cNvSpPr txBox="1"/>
            <p:nvPr/>
          </p:nvSpPr>
          <p:spPr>
            <a:xfrm>
              <a:off x="1168447" y="1671165"/>
              <a:ext cx="1882200" cy="756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The critical files are backed up, and protected in Teams.With Vembu, you can also safely back up, manage, restore, and protect teams along with other Microsoft 365 essential items</a:t>
              </a:r>
              <a:endParaRPr sz="800">
                <a:latin typeface="Lato"/>
                <a:ea typeface="Lato"/>
                <a:cs typeface="Lato"/>
                <a:sym typeface="Lato"/>
              </a:endParaRPr>
            </a:p>
          </p:txBody>
        </p:sp>
      </p:grpSp>
      <p:grpSp>
        <p:nvGrpSpPr>
          <p:cNvPr id="264" name="Google Shape;264;p35"/>
          <p:cNvGrpSpPr/>
          <p:nvPr/>
        </p:nvGrpSpPr>
        <p:grpSpPr>
          <a:xfrm>
            <a:off x="288918" y="1426511"/>
            <a:ext cx="781700" cy="757050"/>
            <a:chOff x="288918" y="1426511"/>
            <a:chExt cx="781700" cy="757050"/>
          </a:xfrm>
        </p:grpSpPr>
        <p:sp>
          <p:nvSpPr>
            <p:cNvPr id="265" name="Google Shape;265;p35"/>
            <p:cNvSpPr/>
            <p:nvPr/>
          </p:nvSpPr>
          <p:spPr>
            <a:xfrm>
              <a:off x="460869" y="207140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6" name="Google Shape;266;p35"/>
            <p:cNvPicPr preferRelativeResize="0"/>
            <p:nvPr/>
          </p:nvPicPr>
          <p:blipFill rotWithShape="1">
            <a:blip r:embed="rId4">
              <a:alphaModFix/>
            </a:blip>
            <a:srcRect b="8325" l="7462" r="9245" t="8756"/>
            <a:stretch/>
          </p:blipFill>
          <p:spPr>
            <a:xfrm>
              <a:off x="288918" y="1426511"/>
              <a:ext cx="781700" cy="757050"/>
            </a:xfrm>
            <a:prstGeom prst="rect">
              <a:avLst/>
            </a:prstGeom>
            <a:noFill/>
            <a:ln>
              <a:noFill/>
            </a:ln>
          </p:spPr>
        </p:pic>
      </p:grpSp>
      <p:sp>
        <p:nvSpPr>
          <p:cNvPr id="267" name="Google Shape;267;p35"/>
          <p:cNvSpPr txBox="1"/>
          <p:nvPr/>
        </p:nvSpPr>
        <p:spPr>
          <a:xfrm>
            <a:off x="185050" y="152550"/>
            <a:ext cx="8784600" cy="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Lato"/>
                <a:ea typeface="Lato"/>
                <a:cs typeface="Lato"/>
                <a:sym typeface="Lato"/>
              </a:rPr>
              <a:t>Key Backup Features </a:t>
            </a:r>
            <a:r>
              <a:rPr lang="en" sz="2400">
                <a:solidFill>
                  <a:schemeClr val="lt1"/>
                </a:solidFill>
                <a:latin typeface="Lato Light"/>
                <a:ea typeface="Lato Light"/>
                <a:cs typeface="Lato Light"/>
                <a:sym typeface="Lato Light"/>
              </a:rPr>
              <a:t>for Microsoft 365</a:t>
            </a:r>
            <a:endParaRPr sz="2400">
              <a:solidFill>
                <a:schemeClr val="lt1"/>
              </a:solidFill>
              <a:latin typeface="Lato Light"/>
              <a:ea typeface="Lato Light"/>
              <a:cs typeface="Lato Light"/>
              <a:sym typeface="Lato Light"/>
            </a:endParaRPr>
          </a:p>
        </p:txBody>
      </p:sp>
      <p:grpSp>
        <p:nvGrpSpPr>
          <p:cNvPr id="268" name="Google Shape;268;p35"/>
          <p:cNvGrpSpPr/>
          <p:nvPr/>
        </p:nvGrpSpPr>
        <p:grpSpPr>
          <a:xfrm>
            <a:off x="4021600" y="1464550"/>
            <a:ext cx="2062200" cy="935705"/>
            <a:chOff x="1164086" y="1384729"/>
            <a:chExt cx="2062200" cy="865672"/>
          </a:xfrm>
        </p:grpSpPr>
        <p:sp>
          <p:nvSpPr>
            <p:cNvPr id="269" name="Google Shape;269;p35"/>
            <p:cNvSpPr txBox="1"/>
            <p:nvPr/>
          </p:nvSpPr>
          <p:spPr>
            <a:xfrm>
              <a:off x="1164086" y="1384729"/>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Exchange Online </a:t>
              </a:r>
              <a:r>
                <a:rPr b="1" lang="en" sz="900">
                  <a:solidFill>
                    <a:schemeClr val="dk1"/>
                  </a:solidFill>
                  <a:latin typeface="Lato"/>
                  <a:ea typeface="Lato"/>
                  <a:cs typeface="Lato"/>
                  <a:sym typeface="Lato"/>
                </a:rPr>
                <a:t>Backup </a:t>
              </a:r>
              <a:endParaRPr b="1" sz="900">
                <a:latin typeface="Lato"/>
                <a:ea typeface="Lato"/>
                <a:cs typeface="Lato"/>
                <a:sym typeface="Lato"/>
              </a:endParaRPr>
            </a:p>
          </p:txBody>
        </p:sp>
        <p:sp>
          <p:nvSpPr>
            <p:cNvPr id="270" name="Google Shape;270;p35"/>
            <p:cNvSpPr txBox="1"/>
            <p:nvPr/>
          </p:nvSpPr>
          <p:spPr>
            <a:xfrm>
              <a:off x="1168836" y="1635701"/>
              <a:ext cx="1886700" cy="614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solidFill>
                    <a:schemeClr val="dk1"/>
                  </a:solidFill>
                  <a:latin typeface="Lato"/>
                  <a:ea typeface="Lato"/>
                  <a:cs typeface="Lato"/>
                  <a:sym typeface="Lato"/>
                </a:rPr>
                <a:t>Protect your Exchange Online by backing up email accounts including inbox, sent items, other custom labels, and also the files </a:t>
              </a:r>
              <a:r>
                <a:rPr i="1" lang="en" sz="800">
                  <a:solidFill>
                    <a:schemeClr val="dk1"/>
                  </a:solidFill>
                  <a:latin typeface="Lato"/>
                  <a:ea typeface="Lato"/>
                  <a:cs typeface="Lato"/>
                  <a:sym typeface="Lato"/>
                </a:rPr>
                <a:t>with attachments.</a:t>
              </a:r>
              <a:r>
                <a:rPr i="1" lang="en" sz="800">
                  <a:solidFill>
                    <a:schemeClr val="dk1"/>
                  </a:solidFill>
                  <a:latin typeface="Lato"/>
                  <a:ea typeface="Lato"/>
                  <a:cs typeface="Lato"/>
                  <a:sym typeface="Lato"/>
                </a:rPr>
                <a:t> </a:t>
              </a:r>
              <a:endParaRPr sz="800">
                <a:solidFill>
                  <a:schemeClr val="dk1"/>
                </a:solidFill>
                <a:latin typeface="Lato"/>
                <a:ea typeface="Lato"/>
                <a:cs typeface="Lato"/>
                <a:sym typeface="Lato"/>
              </a:endParaRPr>
            </a:p>
          </p:txBody>
        </p:sp>
      </p:grpSp>
      <p:grpSp>
        <p:nvGrpSpPr>
          <p:cNvPr id="271" name="Google Shape;271;p35"/>
          <p:cNvGrpSpPr/>
          <p:nvPr/>
        </p:nvGrpSpPr>
        <p:grpSpPr>
          <a:xfrm>
            <a:off x="6996450" y="1466836"/>
            <a:ext cx="2062200" cy="876379"/>
            <a:chOff x="1164086" y="1404311"/>
            <a:chExt cx="2062200" cy="800931"/>
          </a:xfrm>
        </p:grpSpPr>
        <p:sp>
          <p:nvSpPr>
            <p:cNvPr id="272" name="Google Shape;272;p35"/>
            <p:cNvSpPr txBox="1"/>
            <p:nvPr/>
          </p:nvSpPr>
          <p:spPr>
            <a:xfrm>
              <a:off x="1164086" y="1404311"/>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SharePoint Online Backup</a:t>
              </a:r>
              <a:endParaRPr b="1" sz="900">
                <a:latin typeface="Lato"/>
                <a:ea typeface="Lato"/>
                <a:cs typeface="Lato"/>
                <a:sym typeface="Lato"/>
              </a:endParaRPr>
            </a:p>
          </p:txBody>
        </p:sp>
        <p:sp>
          <p:nvSpPr>
            <p:cNvPr id="273" name="Google Shape;273;p35"/>
            <p:cNvSpPr txBox="1"/>
            <p:nvPr/>
          </p:nvSpPr>
          <p:spPr>
            <a:xfrm>
              <a:off x="1168861" y="1697642"/>
              <a:ext cx="1886700" cy="507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Backup for Microsoft 365 takes a copy of your SharePoint data, including Sites, Libraries and Folder/Items, etc., and stores them locally.</a:t>
              </a:r>
              <a:endParaRPr sz="800">
                <a:latin typeface="Lato"/>
                <a:ea typeface="Lato"/>
                <a:cs typeface="Lato"/>
                <a:sym typeface="Lato"/>
              </a:endParaRPr>
            </a:p>
          </p:txBody>
        </p:sp>
      </p:grpSp>
      <p:grpSp>
        <p:nvGrpSpPr>
          <p:cNvPr id="274" name="Google Shape;274;p35"/>
          <p:cNvGrpSpPr/>
          <p:nvPr/>
        </p:nvGrpSpPr>
        <p:grpSpPr>
          <a:xfrm>
            <a:off x="3297834" y="2758256"/>
            <a:ext cx="781700" cy="757050"/>
            <a:chOff x="3297834" y="2758256"/>
            <a:chExt cx="781700" cy="757050"/>
          </a:xfrm>
        </p:grpSpPr>
        <p:pic>
          <p:nvPicPr>
            <p:cNvPr id="275" name="Google Shape;275;p35"/>
            <p:cNvPicPr preferRelativeResize="0"/>
            <p:nvPr/>
          </p:nvPicPr>
          <p:blipFill rotWithShape="1">
            <a:blip r:embed="rId4">
              <a:alphaModFix/>
            </a:blip>
            <a:srcRect b="8325" l="7462" r="9245" t="8756"/>
            <a:stretch/>
          </p:blipFill>
          <p:spPr>
            <a:xfrm>
              <a:off x="3297834" y="2758256"/>
              <a:ext cx="781700" cy="757050"/>
            </a:xfrm>
            <a:prstGeom prst="rect">
              <a:avLst/>
            </a:prstGeom>
            <a:noFill/>
            <a:ln>
              <a:noFill/>
            </a:ln>
          </p:spPr>
        </p:pic>
        <p:sp>
          <p:nvSpPr>
            <p:cNvPr id="276" name="Google Shape;276;p35"/>
            <p:cNvSpPr/>
            <p:nvPr/>
          </p:nvSpPr>
          <p:spPr>
            <a:xfrm>
              <a:off x="3469784" y="3403150"/>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7" name="Google Shape;277;p35"/>
          <p:cNvGrpSpPr/>
          <p:nvPr/>
        </p:nvGrpSpPr>
        <p:grpSpPr>
          <a:xfrm>
            <a:off x="6267613" y="2757296"/>
            <a:ext cx="781700" cy="757050"/>
            <a:chOff x="493975" y="1341330"/>
            <a:chExt cx="781700" cy="757050"/>
          </a:xfrm>
        </p:grpSpPr>
        <p:pic>
          <p:nvPicPr>
            <p:cNvPr id="278" name="Google Shape;278;p35"/>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279" name="Google Shape;279;p35"/>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0" name="Google Shape;280;p35"/>
          <p:cNvGrpSpPr/>
          <p:nvPr/>
        </p:nvGrpSpPr>
        <p:grpSpPr>
          <a:xfrm>
            <a:off x="6264407" y="1426550"/>
            <a:ext cx="781700" cy="757050"/>
            <a:chOff x="493975" y="1341330"/>
            <a:chExt cx="781700" cy="757050"/>
          </a:xfrm>
        </p:grpSpPr>
        <p:pic>
          <p:nvPicPr>
            <p:cNvPr id="281" name="Google Shape;281;p35"/>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282" name="Google Shape;282;p35"/>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3" name="Google Shape;283;p35"/>
          <p:cNvGrpSpPr/>
          <p:nvPr/>
        </p:nvGrpSpPr>
        <p:grpSpPr>
          <a:xfrm>
            <a:off x="289133" y="2761695"/>
            <a:ext cx="781700" cy="757050"/>
            <a:chOff x="493975" y="1341330"/>
            <a:chExt cx="781700" cy="757050"/>
          </a:xfrm>
        </p:grpSpPr>
        <p:pic>
          <p:nvPicPr>
            <p:cNvPr id="284" name="Google Shape;284;p35"/>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285" name="Google Shape;285;p35"/>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6" name="Google Shape;286;p35"/>
          <p:cNvGrpSpPr/>
          <p:nvPr/>
        </p:nvGrpSpPr>
        <p:grpSpPr>
          <a:xfrm>
            <a:off x="3290511" y="1425419"/>
            <a:ext cx="781700" cy="757050"/>
            <a:chOff x="493975" y="1341330"/>
            <a:chExt cx="781700" cy="757050"/>
          </a:xfrm>
        </p:grpSpPr>
        <p:pic>
          <p:nvPicPr>
            <p:cNvPr id="287" name="Google Shape;287;p35"/>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288" name="Google Shape;288;p35"/>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89" name="Google Shape;289;p35"/>
          <p:cNvPicPr preferRelativeResize="0"/>
          <p:nvPr/>
        </p:nvPicPr>
        <p:blipFill rotWithShape="1">
          <a:blip r:embed="rId5">
            <a:alphaModFix/>
          </a:blip>
          <a:srcRect b="0" l="0" r="0" t="0"/>
          <a:stretch/>
        </p:blipFill>
        <p:spPr>
          <a:xfrm>
            <a:off x="6376662" y="1498559"/>
            <a:ext cx="611625" cy="611625"/>
          </a:xfrm>
          <a:prstGeom prst="rect">
            <a:avLst/>
          </a:prstGeom>
          <a:noFill/>
          <a:ln>
            <a:noFill/>
          </a:ln>
        </p:spPr>
      </p:pic>
      <p:pic>
        <p:nvPicPr>
          <p:cNvPr id="290" name="Google Shape;290;p35"/>
          <p:cNvPicPr preferRelativeResize="0"/>
          <p:nvPr/>
        </p:nvPicPr>
        <p:blipFill rotWithShape="1">
          <a:blip r:embed="rId6">
            <a:alphaModFix/>
          </a:blip>
          <a:srcRect b="0" l="0" r="0" t="0"/>
          <a:stretch/>
        </p:blipFill>
        <p:spPr>
          <a:xfrm>
            <a:off x="6376662" y="2830022"/>
            <a:ext cx="611625" cy="611625"/>
          </a:xfrm>
          <a:prstGeom prst="rect">
            <a:avLst/>
          </a:prstGeom>
          <a:noFill/>
          <a:ln>
            <a:noFill/>
          </a:ln>
        </p:spPr>
      </p:pic>
      <p:pic>
        <p:nvPicPr>
          <p:cNvPr id="291" name="Google Shape;291;p35"/>
          <p:cNvPicPr preferRelativeResize="0"/>
          <p:nvPr/>
        </p:nvPicPr>
        <p:blipFill rotWithShape="1">
          <a:blip r:embed="rId7">
            <a:alphaModFix/>
          </a:blip>
          <a:srcRect b="0" l="0" r="0" t="0"/>
          <a:stretch/>
        </p:blipFill>
        <p:spPr>
          <a:xfrm>
            <a:off x="3397426" y="1498559"/>
            <a:ext cx="611625" cy="611625"/>
          </a:xfrm>
          <a:prstGeom prst="rect">
            <a:avLst/>
          </a:prstGeom>
          <a:noFill/>
          <a:ln>
            <a:noFill/>
          </a:ln>
        </p:spPr>
      </p:pic>
      <p:pic>
        <p:nvPicPr>
          <p:cNvPr id="292" name="Google Shape;292;p35"/>
          <p:cNvPicPr preferRelativeResize="0"/>
          <p:nvPr/>
        </p:nvPicPr>
        <p:blipFill rotWithShape="1">
          <a:blip r:embed="rId8">
            <a:alphaModFix/>
          </a:blip>
          <a:srcRect b="0" l="0" r="0" t="0"/>
          <a:stretch/>
        </p:blipFill>
        <p:spPr>
          <a:xfrm>
            <a:off x="3397426" y="2830022"/>
            <a:ext cx="611625" cy="611625"/>
          </a:xfrm>
          <a:prstGeom prst="rect">
            <a:avLst/>
          </a:prstGeom>
          <a:noFill/>
          <a:ln>
            <a:noFill/>
          </a:ln>
        </p:spPr>
      </p:pic>
      <p:pic>
        <p:nvPicPr>
          <p:cNvPr id="293" name="Google Shape;293;p35"/>
          <p:cNvPicPr preferRelativeResize="0"/>
          <p:nvPr/>
        </p:nvPicPr>
        <p:blipFill rotWithShape="1">
          <a:blip r:embed="rId9">
            <a:alphaModFix/>
          </a:blip>
          <a:srcRect b="0" l="0" r="0" t="0"/>
          <a:stretch/>
        </p:blipFill>
        <p:spPr>
          <a:xfrm>
            <a:off x="374426" y="1498559"/>
            <a:ext cx="611625" cy="611625"/>
          </a:xfrm>
          <a:prstGeom prst="rect">
            <a:avLst/>
          </a:prstGeom>
          <a:noFill/>
          <a:ln>
            <a:noFill/>
          </a:ln>
        </p:spPr>
      </p:pic>
      <p:pic>
        <p:nvPicPr>
          <p:cNvPr id="294" name="Google Shape;294;p35"/>
          <p:cNvPicPr preferRelativeResize="0"/>
          <p:nvPr/>
        </p:nvPicPr>
        <p:blipFill rotWithShape="1">
          <a:blip r:embed="rId10">
            <a:alphaModFix/>
          </a:blip>
          <a:srcRect b="0" l="5009" r="-5009" t="0"/>
          <a:stretch/>
        </p:blipFill>
        <p:spPr>
          <a:xfrm>
            <a:off x="374426" y="2789200"/>
            <a:ext cx="611625" cy="6116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98" name="Shape 298"/>
        <p:cNvGrpSpPr/>
        <p:nvPr/>
      </p:nvGrpSpPr>
      <p:grpSpPr>
        <a:xfrm>
          <a:off x="0" y="0"/>
          <a:ext cx="0" cy="0"/>
          <a:chOff x="0" y="0"/>
          <a:chExt cx="0" cy="0"/>
        </a:xfrm>
      </p:grpSpPr>
      <p:pic>
        <p:nvPicPr>
          <p:cNvPr id="299" name="Google Shape;299;p36"/>
          <p:cNvPicPr preferRelativeResize="0"/>
          <p:nvPr/>
        </p:nvPicPr>
        <p:blipFill>
          <a:blip r:embed="rId3">
            <a:alphaModFix/>
          </a:blip>
          <a:stretch>
            <a:fillRect/>
          </a:stretch>
        </p:blipFill>
        <p:spPr>
          <a:xfrm>
            <a:off x="0" y="0"/>
            <a:ext cx="9144000" cy="5142557"/>
          </a:xfrm>
          <a:prstGeom prst="rect">
            <a:avLst/>
          </a:prstGeom>
          <a:noFill/>
          <a:ln>
            <a:noFill/>
          </a:ln>
        </p:spPr>
      </p:pic>
      <p:sp>
        <p:nvSpPr>
          <p:cNvPr id="300" name="Google Shape;300;p36"/>
          <p:cNvSpPr/>
          <p:nvPr/>
        </p:nvSpPr>
        <p:spPr>
          <a:xfrm>
            <a:off x="1500" y="741625"/>
            <a:ext cx="9144000" cy="4312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6"/>
          <p:cNvSpPr/>
          <p:nvPr/>
        </p:nvSpPr>
        <p:spPr>
          <a:xfrm>
            <a:off x="106200" y="741625"/>
            <a:ext cx="8931600" cy="42342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2" name="Google Shape;302;p36"/>
          <p:cNvGrpSpPr/>
          <p:nvPr/>
        </p:nvGrpSpPr>
        <p:grpSpPr>
          <a:xfrm>
            <a:off x="2134950" y="4239425"/>
            <a:ext cx="4874100" cy="37500"/>
            <a:chOff x="2134950" y="4239425"/>
            <a:chExt cx="4874100" cy="37500"/>
          </a:xfrm>
        </p:grpSpPr>
        <p:cxnSp>
          <p:nvCxnSpPr>
            <p:cNvPr id="303" name="Google Shape;303;p36"/>
            <p:cNvCxnSpPr/>
            <p:nvPr/>
          </p:nvCxnSpPr>
          <p:spPr>
            <a:xfrm>
              <a:off x="2134950" y="4258175"/>
              <a:ext cx="4874100" cy="0"/>
            </a:xfrm>
            <a:prstGeom prst="straightConnector1">
              <a:avLst/>
            </a:prstGeom>
            <a:noFill/>
            <a:ln cap="flat" cmpd="sng" w="9525">
              <a:solidFill>
                <a:srgbClr val="DD222D"/>
              </a:solidFill>
              <a:prstDash val="solid"/>
              <a:round/>
              <a:headEnd len="med" w="med" type="none"/>
              <a:tailEnd len="med" w="med" type="none"/>
            </a:ln>
          </p:spPr>
        </p:cxnSp>
        <p:sp>
          <p:nvSpPr>
            <p:cNvPr id="304" name="Google Shape;304;p36"/>
            <p:cNvSpPr/>
            <p:nvPr/>
          </p:nvSpPr>
          <p:spPr>
            <a:xfrm>
              <a:off x="4553250" y="4239425"/>
              <a:ext cx="37500" cy="37500"/>
            </a:xfrm>
            <a:prstGeom prst="rect">
              <a:avLst/>
            </a:prstGeom>
            <a:solidFill>
              <a:srgbClr val="DD222D"/>
            </a:solidFill>
            <a:ln cap="flat" cmpd="sng" w="9525">
              <a:solidFill>
                <a:srgbClr val="DD222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5" name="Google Shape;305;p36"/>
          <p:cNvGrpSpPr/>
          <p:nvPr/>
        </p:nvGrpSpPr>
        <p:grpSpPr>
          <a:xfrm>
            <a:off x="1010750" y="1464643"/>
            <a:ext cx="2062200" cy="878420"/>
            <a:chOff x="1157558" y="1384722"/>
            <a:chExt cx="2062200" cy="832389"/>
          </a:xfrm>
        </p:grpSpPr>
        <p:sp>
          <p:nvSpPr>
            <p:cNvPr id="306" name="Google Shape;306;p36"/>
            <p:cNvSpPr txBox="1"/>
            <p:nvPr/>
          </p:nvSpPr>
          <p:spPr>
            <a:xfrm>
              <a:off x="1157558" y="1384722"/>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One-Click Restore</a:t>
              </a:r>
              <a:endParaRPr b="1" sz="900">
                <a:latin typeface="Lato"/>
                <a:ea typeface="Lato"/>
                <a:cs typeface="Lato"/>
                <a:sym typeface="Lato"/>
              </a:endParaRPr>
            </a:p>
          </p:txBody>
        </p:sp>
        <p:sp>
          <p:nvSpPr>
            <p:cNvPr id="307" name="Google Shape;307;p36"/>
            <p:cNvSpPr txBox="1"/>
            <p:nvPr/>
          </p:nvSpPr>
          <p:spPr>
            <a:xfrm>
              <a:off x="1161908" y="1710111"/>
              <a:ext cx="1882200" cy="507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With just a click you can restore your mails, contacts, drives, and calendars to the same user or different user account in Microsoft 365</a:t>
              </a:r>
              <a:endParaRPr sz="800">
                <a:latin typeface="Lato"/>
                <a:ea typeface="Lato"/>
                <a:cs typeface="Lato"/>
                <a:sym typeface="Lato"/>
              </a:endParaRPr>
            </a:p>
          </p:txBody>
        </p:sp>
      </p:grpSp>
      <p:grpSp>
        <p:nvGrpSpPr>
          <p:cNvPr id="308" name="Google Shape;308;p36"/>
          <p:cNvGrpSpPr/>
          <p:nvPr/>
        </p:nvGrpSpPr>
        <p:grpSpPr>
          <a:xfrm>
            <a:off x="1010755" y="2808972"/>
            <a:ext cx="1886700" cy="924628"/>
            <a:chOff x="1164091" y="1404305"/>
            <a:chExt cx="1886700" cy="924628"/>
          </a:xfrm>
        </p:grpSpPr>
        <p:sp>
          <p:nvSpPr>
            <p:cNvPr id="309" name="Google Shape;309;p36"/>
            <p:cNvSpPr txBox="1"/>
            <p:nvPr/>
          </p:nvSpPr>
          <p:spPr>
            <a:xfrm>
              <a:off x="1164091" y="1404305"/>
              <a:ext cx="18867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Search and Retrieve Items</a:t>
              </a:r>
              <a:endParaRPr b="1" sz="900">
                <a:latin typeface="Lato"/>
                <a:ea typeface="Lato"/>
                <a:cs typeface="Lato"/>
                <a:sym typeface="Lato"/>
              </a:endParaRPr>
            </a:p>
          </p:txBody>
        </p:sp>
        <p:sp>
          <p:nvSpPr>
            <p:cNvPr id="310" name="Google Shape;310;p36"/>
            <p:cNvSpPr txBox="1"/>
            <p:nvPr/>
          </p:nvSpPr>
          <p:spPr>
            <a:xfrm>
              <a:off x="1168461" y="1691133"/>
              <a:ext cx="1882200" cy="637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Vembu allows you to search the emails, attachments, and OneDrive files by providing keywords and restoring exactly what you need when you need it.</a:t>
              </a:r>
              <a:endParaRPr sz="800">
                <a:latin typeface="Lato"/>
                <a:ea typeface="Lato"/>
                <a:cs typeface="Lato"/>
                <a:sym typeface="Lato"/>
              </a:endParaRPr>
            </a:p>
          </p:txBody>
        </p:sp>
      </p:grpSp>
      <p:grpSp>
        <p:nvGrpSpPr>
          <p:cNvPr id="311" name="Google Shape;311;p36"/>
          <p:cNvGrpSpPr/>
          <p:nvPr/>
        </p:nvGrpSpPr>
        <p:grpSpPr>
          <a:xfrm>
            <a:off x="4020650" y="2797106"/>
            <a:ext cx="2062200" cy="808770"/>
            <a:chOff x="1164086" y="1391256"/>
            <a:chExt cx="2062200" cy="867406"/>
          </a:xfrm>
        </p:grpSpPr>
        <p:sp>
          <p:nvSpPr>
            <p:cNvPr id="312" name="Google Shape;312;p36"/>
            <p:cNvSpPr txBox="1"/>
            <p:nvPr/>
          </p:nvSpPr>
          <p:spPr>
            <a:xfrm>
              <a:off x="1164086" y="1391256"/>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Multiple Export including .PST</a:t>
              </a:r>
              <a:endParaRPr b="1" sz="900">
                <a:latin typeface="Lato"/>
                <a:ea typeface="Lato"/>
                <a:cs typeface="Lato"/>
                <a:sym typeface="Lato"/>
              </a:endParaRPr>
            </a:p>
          </p:txBody>
        </p:sp>
        <p:sp>
          <p:nvSpPr>
            <p:cNvPr id="313" name="Google Shape;313;p36"/>
            <p:cNvSpPr txBox="1"/>
            <p:nvPr/>
          </p:nvSpPr>
          <p:spPr>
            <a:xfrm>
              <a:off x="1168836" y="1670663"/>
              <a:ext cx="1886700" cy="588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With Vembu you can export the mail, contacts and mail items into .pst, .eml, .vcf, and .icf formats.</a:t>
              </a:r>
              <a:endParaRPr sz="800">
                <a:latin typeface="Lato"/>
                <a:ea typeface="Lato"/>
                <a:cs typeface="Lato"/>
                <a:sym typeface="Lato"/>
              </a:endParaRPr>
            </a:p>
          </p:txBody>
        </p:sp>
      </p:grpSp>
      <p:grpSp>
        <p:nvGrpSpPr>
          <p:cNvPr id="314" name="Google Shape;314;p36"/>
          <p:cNvGrpSpPr/>
          <p:nvPr/>
        </p:nvGrpSpPr>
        <p:grpSpPr>
          <a:xfrm>
            <a:off x="6995650" y="2794836"/>
            <a:ext cx="2062200" cy="938634"/>
            <a:chOff x="1164086" y="1384729"/>
            <a:chExt cx="2062200" cy="843186"/>
          </a:xfrm>
        </p:grpSpPr>
        <p:sp>
          <p:nvSpPr>
            <p:cNvPr id="315" name="Google Shape;315;p36"/>
            <p:cNvSpPr txBox="1"/>
            <p:nvPr/>
          </p:nvSpPr>
          <p:spPr>
            <a:xfrm>
              <a:off x="1164086" y="1384729"/>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Restore with Folder Structure</a:t>
              </a:r>
              <a:endParaRPr b="1" sz="900">
                <a:latin typeface="Lato"/>
                <a:ea typeface="Lato"/>
                <a:cs typeface="Lato"/>
                <a:sym typeface="Lato"/>
              </a:endParaRPr>
            </a:p>
          </p:txBody>
        </p:sp>
        <p:sp>
          <p:nvSpPr>
            <p:cNvPr id="316" name="Google Shape;316;p36"/>
            <p:cNvSpPr txBox="1"/>
            <p:nvPr/>
          </p:nvSpPr>
          <p:spPr>
            <a:xfrm>
              <a:off x="1168836" y="1623714"/>
              <a:ext cx="1886700" cy="604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Vembu preserves the entire folder hierarchy of your Microsoft 365 data while restoring those folders from the backup.</a:t>
              </a:r>
              <a:endParaRPr sz="800">
                <a:latin typeface="Lato"/>
                <a:ea typeface="Lato"/>
                <a:cs typeface="Lato"/>
                <a:sym typeface="Lato"/>
              </a:endParaRPr>
            </a:p>
          </p:txBody>
        </p:sp>
      </p:grpSp>
      <p:grpSp>
        <p:nvGrpSpPr>
          <p:cNvPr id="317" name="Google Shape;317;p36"/>
          <p:cNvGrpSpPr/>
          <p:nvPr/>
        </p:nvGrpSpPr>
        <p:grpSpPr>
          <a:xfrm>
            <a:off x="288918" y="1426511"/>
            <a:ext cx="781700" cy="757050"/>
            <a:chOff x="288918" y="1426511"/>
            <a:chExt cx="781700" cy="757050"/>
          </a:xfrm>
        </p:grpSpPr>
        <p:sp>
          <p:nvSpPr>
            <p:cNvPr id="318" name="Google Shape;318;p36"/>
            <p:cNvSpPr/>
            <p:nvPr/>
          </p:nvSpPr>
          <p:spPr>
            <a:xfrm>
              <a:off x="460869" y="207140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9" name="Google Shape;319;p36"/>
            <p:cNvPicPr preferRelativeResize="0"/>
            <p:nvPr/>
          </p:nvPicPr>
          <p:blipFill rotWithShape="1">
            <a:blip r:embed="rId4">
              <a:alphaModFix/>
            </a:blip>
            <a:srcRect b="8325" l="7462" r="9245" t="8756"/>
            <a:stretch/>
          </p:blipFill>
          <p:spPr>
            <a:xfrm>
              <a:off x="288918" y="1426511"/>
              <a:ext cx="781700" cy="757050"/>
            </a:xfrm>
            <a:prstGeom prst="rect">
              <a:avLst/>
            </a:prstGeom>
            <a:noFill/>
            <a:ln>
              <a:noFill/>
            </a:ln>
          </p:spPr>
        </p:pic>
      </p:grpSp>
      <p:sp>
        <p:nvSpPr>
          <p:cNvPr id="320" name="Google Shape;320;p36"/>
          <p:cNvSpPr txBox="1"/>
          <p:nvPr/>
        </p:nvSpPr>
        <p:spPr>
          <a:xfrm>
            <a:off x="185050" y="152550"/>
            <a:ext cx="8784600" cy="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Lato"/>
                <a:ea typeface="Lato"/>
                <a:cs typeface="Lato"/>
                <a:sym typeface="Lato"/>
              </a:rPr>
              <a:t>Key Restore Features </a:t>
            </a:r>
            <a:r>
              <a:rPr lang="en" sz="2400">
                <a:solidFill>
                  <a:schemeClr val="lt1"/>
                </a:solidFill>
                <a:latin typeface="Lato Light"/>
                <a:ea typeface="Lato Light"/>
                <a:cs typeface="Lato Light"/>
                <a:sym typeface="Lato Light"/>
              </a:rPr>
              <a:t>for Microsoft 365 Backup</a:t>
            </a:r>
            <a:endParaRPr sz="2400">
              <a:solidFill>
                <a:schemeClr val="lt1"/>
              </a:solidFill>
              <a:latin typeface="Lato Light"/>
              <a:ea typeface="Lato Light"/>
              <a:cs typeface="Lato Light"/>
              <a:sym typeface="Lato Light"/>
            </a:endParaRPr>
          </a:p>
        </p:txBody>
      </p:sp>
      <p:grpSp>
        <p:nvGrpSpPr>
          <p:cNvPr id="321" name="Google Shape;321;p36"/>
          <p:cNvGrpSpPr/>
          <p:nvPr/>
        </p:nvGrpSpPr>
        <p:grpSpPr>
          <a:xfrm>
            <a:off x="6993525" y="1464550"/>
            <a:ext cx="2150400" cy="983825"/>
            <a:chOff x="1164097" y="1384729"/>
            <a:chExt cx="2150400" cy="983825"/>
          </a:xfrm>
        </p:grpSpPr>
        <p:sp>
          <p:nvSpPr>
            <p:cNvPr id="322" name="Google Shape;322;p36"/>
            <p:cNvSpPr txBox="1"/>
            <p:nvPr/>
          </p:nvSpPr>
          <p:spPr>
            <a:xfrm>
              <a:off x="1164097" y="1384729"/>
              <a:ext cx="21504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Entire Mailbox/Folder-level Restore</a:t>
              </a:r>
              <a:endParaRPr b="1" sz="900">
                <a:latin typeface="Lato"/>
                <a:ea typeface="Lato"/>
                <a:cs typeface="Lato"/>
                <a:sym typeface="Lato"/>
              </a:endParaRPr>
            </a:p>
          </p:txBody>
        </p:sp>
        <p:sp>
          <p:nvSpPr>
            <p:cNvPr id="323" name="Google Shape;323;p36"/>
            <p:cNvSpPr txBox="1"/>
            <p:nvPr/>
          </p:nvSpPr>
          <p:spPr>
            <a:xfrm>
              <a:off x="1168447" y="1611354"/>
              <a:ext cx="1882200" cy="757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solidFill>
                    <a:schemeClr val="dk1"/>
                  </a:solidFill>
                  <a:latin typeface="Lato"/>
                  <a:ea typeface="Lato"/>
                  <a:cs typeface="Lato"/>
                  <a:sym typeface="Lato"/>
                </a:rPr>
                <a:t>Vembu Backup for Microsoft 365 allows users to restore entire mailboxes, or to recover only folders of the backed-up users.</a:t>
              </a:r>
              <a:endParaRPr i="1" sz="800">
                <a:latin typeface="Lato"/>
                <a:ea typeface="Lato"/>
                <a:cs typeface="Lato"/>
                <a:sym typeface="Lato"/>
              </a:endParaRPr>
            </a:p>
          </p:txBody>
        </p:sp>
      </p:grpSp>
      <p:grpSp>
        <p:nvGrpSpPr>
          <p:cNvPr id="324" name="Google Shape;324;p36"/>
          <p:cNvGrpSpPr/>
          <p:nvPr/>
        </p:nvGrpSpPr>
        <p:grpSpPr>
          <a:xfrm>
            <a:off x="4021595" y="1464607"/>
            <a:ext cx="2062200" cy="983693"/>
            <a:chOff x="1164086" y="1384729"/>
            <a:chExt cx="2062200" cy="983693"/>
          </a:xfrm>
        </p:grpSpPr>
        <p:sp>
          <p:nvSpPr>
            <p:cNvPr id="325" name="Google Shape;325;p36"/>
            <p:cNvSpPr txBox="1"/>
            <p:nvPr/>
          </p:nvSpPr>
          <p:spPr>
            <a:xfrm>
              <a:off x="1164086" y="1384729"/>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Cross-user Restore</a:t>
              </a:r>
              <a:endParaRPr b="1" sz="900">
                <a:latin typeface="Lato"/>
                <a:ea typeface="Lato"/>
                <a:cs typeface="Lato"/>
                <a:sym typeface="Lato"/>
              </a:endParaRPr>
            </a:p>
          </p:txBody>
        </p:sp>
        <p:sp>
          <p:nvSpPr>
            <p:cNvPr id="326" name="Google Shape;326;p36"/>
            <p:cNvSpPr txBox="1"/>
            <p:nvPr/>
          </p:nvSpPr>
          <p:spPr>
            <a:xfrm>
              <a:off x="1168840" y="1625922"/>
              <a:ext cx="2056500" cy="742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Admin users can restore backup data either to the original user account (from where the data was backed up) or to a different user account within the same domain.</a:t>
              </a:r>
              <a:endParaRPr sz="800">
                <a:latin typeface="Lato"/>
                <a:ea typeface="Lato"/>
                <a:cs typeface="Lato"/>
                <a:sym typeface="Lato"/>
              </a:endParaRPr>
            </a:p>
          </p:txBody>
        </p:sp>
      </p:grpSp>
      <p:grpSp>
        <p:nvGrpSpPr>
          <p:cNvPr id="327" name="Google Shape;327;p36"/>
          <p:cNvGrpSpPr/>
          <p:nvPr/>
        </p:nvGrpSpPr>
        <p:grpSpPr>
          <a:xfrm>
            <a:off x="3297834" y="2758256"/>
            <a:ext cx="781700" cy="757050"/>
            <a:chOff x="3297834" y="2758256"/>
            <a:chExt cx="781700" cy="757050"/>
          </a:xfrm>
        </p:grpSpPr>
        <p:pic>
          <p:nvPicPr>
            <p:cNvPr id="328" name="Google Shape;328;p36"/>
            <p:cNvPicPr preferRelativeResize="0"/>
            <p:nvPr/>
          </p:nvPicPr>
          <p:blipFill rotWithShape="1">
            <a:blip r:embed="rId4">
              <a:alphaModFix/>
            </a:blip>
            <a:srcRect b="8325" l="7462" r="9245" t="8756"/>
            <a:stretch/>
          </p:blipFill>
          <p:spPr>
            <a:xfrm>
              <a:off x="3297834" y="2758256"/>
              <a:ext cx="781700" cy="757050"/>
            </a:xfrm>
            <a:prstGeom prst="rect">
              <a:avLst/>
            </a:prstGeom>
            <a:noFill/>
            <a:ln>
              <a:noFill/>
            </a:ln>
          </p:spPr>
        </p:pic>
        <p:sp>
          <p:nvSpPr>
            <p:cNvPr id="329" name="Google Shape;329;p36"/>
            <p:cNvSpPr/>
            <p:nvPr/>
          </p:nvSpPr>
          <p:spPr>
            <a:xfrm>
              <a:off x="3469784" y="3403150"/>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0" name="Google Shape;330;p36"/>
          <p:cNvGrpSpPr/>
          <p:nvPr/>
        </p:nvGrpSpPr>
        <p:grpSpPr>
          <a:xfrm>
            <a:off x="6267613" y="2757296"/>
            <a:ext cx="781700" cy="757050"/>
            <a:chOff x="493975" y="1341330"/>
            <a:chExt cx="781700" cy="757050"/>
          </a:xfrm>
        </p:grpSpPr>
        <p:pic>
          <p:nvPicPr>
            <p:cNvPr id="331" name="Google Shape;331;p36"/>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332" name="Google Shape;332;p36"/>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3" name="Google Shape;333;p36"/>
          <p:cNvGrpSpPr/>
          <p:nvPr/>
        </p:nvGrpSpPr>
        <p:grpSpPr>
          <a:xfrm>
            <a:off x="6264407" y="1426550"/>
            <a:ext cx="781700" cy="757050"/>
            <a:chOff x="493975" y="1341330"/>
            <a:chExt cx="781700" cy="757050"/>
          </a:xfrm>
        </p:grpSpPr>
        <p:pic>
          <p:nvPicPr>
            <p:cNvPr id="334" name="Google Shape;334;p36"/>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335" name="Google Shape;335;p36"/>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6" name="Google Shape;336;p36"/>
          <p:cNvGrpSpPr/>
          <p:nvPr/>
        </p:nvGrpSpPr>
        <p:grpSpPr>
          <a:xfrm>
            <a:off x="289133" y="2761695"/>
            <a:ext cx="781700" cy="757050"/>
            <a:chOff x="493975" y="1341330"/>
            <a:chExt cx="781700" cy="757050"/>
          </a:xfrm>
        </p:grpSpPr>
        <p:pic>
          <p:nvPicPr>
            <p:cNvPr id="337" name="Google Shape;337;p36"/>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338" name="Google Shape;338;p36"/>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9" name="Google Shape;339;p36"/>
          <p:cNvGrpSpPr/>
          <p:nvPr/>
        </p:nvGrpSpPr>
        <p:grpSpPr>
          <a:xfrm>
            <a:off x="3290511" y="1425419"/>
            <a:ext cx="781700" cy="757050"/>
            <a:chOff x="493975" y="1341330"/>
            <a:chExt cx="781700" cy="757050"/>
          </a:xfrm>
        </p:grpSpPr>
        <p:pic>
          <p:nvPicPr>
            <p:cNvPr id="340" name="Google Shape;340;p36"/>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341" name="Google Shape;341;p36"/>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42" name="Google Shape;342;p36"/>
          <p:cNvPicPr preferRelativeResize="0"/>
          <p:nvPr/>
        </p:nvPicPr>
        <p:blipFill rotWithShape="1">
          <a:blip r:embed="rId5">
            <a:alphaModFix/>
          </a:blip>
          <a:srcRect b="0" l="0" r="0" t="0"/>
          <a:stretch/>
        </p:blipFill>
        <p:spPr>
          <a:xfrm>
            <a:off x="6376662" y="1498559"/>
            <a:ext cx="611625" cy="611625"/>
          </a:xfrm>
          <a:prstGeom prst="rect">
            <a:avLst/>
          </a:prstGeom>
          <a:noFill/>
          <a:ln>
            <a:noFill/>
          </a:ln>
        </p:spPr>
      </p:pic>
      <p:pic>
        <p:nvPicPr>
          <p:cNvPr id="343" name="Google Shape;343;p36"/>
          <p:cNvPicPr preferRelativeResize="0"/>
          <p:nvPr/>
        </p:nvPicPr>
        <p:blipFill rotWithShape="1">
          <a:blip r:embed="rId6">
            <a:alphaModFix/>
          </a:blip>
          <a:srcRect b="0" l="0" r="0" t="0"/>
          <a:stretch/>
        </p:blipFill>
        <p:spPr>
          <a:xfrm>
            <a:off x="6376662" y="2830022"/>
            <a:ext cx="611625" cy="611625"/>
          </a:xfrm>
          <a:prstGeom prst="rect">
            <a:avLst/>
          </a:prstGeom>
          <a:noFill/>
          <a:ln>
            <a:noFill/>
          </a:ln>
        </p:spPr>
      </p:pic>
      <p:pic>
        <p:nvPicPr>
          <p:cNvPr id="344" name="Google Shape;344;p36"/>
          <p:cNvPicPr preferRelativeResize="0"/>
          <p:nvPr/>
        </p:nvPicPr>
        <p:blipFill rotWithShape="1">
          <a:blip r:embed="rId7">
            <a:alphaModFix/>
          </a:blip>
          <a:srcRect b="0" l="0" r="0" t="0"/>
          <a:stretch/>
        </p:blipFill>
        <p:spPr>
          <a:xfrm>
            <a:off x="3387221" y="1508765"/>
            <a:ext cx="611625" cy="611625"/>
          </a:xfrm>
          <a:prstGeom prst="rect">
            <a:avLst/>
          </a:prstGeom>
          <a:noFill/>
          <a:ln>
            <a:noFill/>
          </a:ln>
        </p:spPr>
      </p:pic>
      <p:pic>
        <p:nvPicPr>
          <p:cNvPr id="345" name="Google Shape;345;p36"/>
          <p:cNvPicPr preferRelativeResize="0"/>
          <p:nvPr/>
        </p:nvPicPr>
        <p:blipFill rotWithShape="1">
          <a:blip r:embed="rId8">
            <a:alphaModFix/>
          </a:blip>
          <a:srcRect b="0" l="0" r="0" t="0"/>
          <a:stretch/>
        </p:blipFill>
        <p:spPr>
          <a:xfrm>
            <a:off x="3397426" y="2830022"/>
            <a:ext cx="611625" cy="611625"/>
          </a:xfrm>
          <a:prstGeom prst="rect">
            <a:avLst/>
          </a:prstGeom>
          <a:noFill/>
          <a:ln>
            <a:noFill/>
          </a:ln>
        </p:spPr>
      </p:pic>
      <p:pic>
        <p:nvPicPr>
          <p:cNvPr id="346" name="Google Shape;346;p36"/>
          <p:cNvPicPr preferRelativeResize="0"/>
          <p:nvPr/>
        </p:nvPicPr>
        <p:blipFill rotWithShape="1">
          <a:blip r:embed="rId9">
            <a:alphaModFix/>
          </a:blip>
          <a:srcRect b="0" l="0" r="0" t="0"/>
          <a:stretch/>
        </p:blipFill>
        <p:spPr>
          <a:xfrm>
            <a:off x="374426" y="1508765"/>
            <a:ext cx="611625" cy="611625"/>
          </a:xfrm>
          <a:prstGeom prst="rect">
            <a:avLst/>
          </a:prstGeom>
          <a:noFill/>
          <a:ln>
            <a:noFill/>
          </a:ln>
        </p:spPr>
      </p:pic>
      <p:pic>
        <p:nvPicPr>
          <p:cNvPr id="347" name="Google Shape;347;p36"/>
          <p:cNvPicPr preferRelativeResize="0"/>
          <p:nvPr/>
        </p:nvPicPr>
        <p:blipFill rotWithShape="1">
          <a:blip r:embed="rId10">
            <a:alphaModFix/>
          </a:blip>
          <a:srcRect b="0" l="0" r="0" t="0"/>
          <a:stretch/>
        </p:blipFill>
        <p:spPr>
          <a:xfrm>
            <a:off x="394837" y="2840227"/>
            <a:ext cx="611625" cy="6116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51" name="Shape 351"/>
        <p:cNvGrpSpPr/>
        <p:nvPr/>
      </p:nvGrpSpPr>
      <p:grpSpPr>
        <a:xfrm>
          <a:off x="0" y="0"/>
          <a:ext cx="0" cy="0"/>
          <a:chOff x="0" y="0"/>
          <a:chExt cx="0" cy="0"/>
        </a:xfrm>
      </p:grpSpPr>
      <p:pic>
        <p:nvPicPr>
          <p:cNvPr id="352" name="Google Shape;352;p37"/>
          <p:cNvPicPr preferRelativeResize="0"/>
          <p:nvPr/>
        </p:nvPicPr>
        <p:blipFill>
          <a:blip r:embed="rId3">
            <a:alphaModFix/>
          </a:blip>
          <a:stretch>
            <a:fillRect/>
          </a:stretch>
        </p:blipFill>
        <p:spPr>
          <a:xfrm>
            <a:off x="0" y="0"/>
            <a:ext cx="9144000" cy="5142557"/>
          </a:xfrm>
          <a:prstGeom prst="rect">
            <a:avLst/>
          </a:prstGeom>
          <a:noFill/>
          <a:ln>
            <a:noFill/>
          </a:ln>
        </p:spPr>
      </p:pic>
      <p:sp>
        <p:nvSpPr>
          <p:cNvPr id="353" name="Google Shape;353;p37"/>
          <p:cNvSpPr/>
          <p:nvPr/>
        </p:nvSpPr>
        <p:spPr>
          <a:xfrm>
            <a:off x="1500" y="741625"/>
            <a:ext cx="9144000" cy="4312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37"/>
          <p:cNvSpPr/>
          <p:nvPr/>
        </p:nvSpPr>
        <p:spPr>
          <a:xfrm>
            <a:off x="106200" y="741625"/>
            <a:ext cx="8931600" cy="42342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5" name="Google Shape;355;p37"/>
          <p:cNvGrpSpPr/>
          <p:nvPr/>
        </p:nvGrpSpPr>
        <p:grpSpPr>
          <a:xfrm>
            <a:off x="2134950" y="4239425"/>
            <a:ext cx="4874100" cy="37500"/>
            <a:chOff x="2134950" y="4239425"/>
            <a:chExt cx="4874100" cy="37500"/>
          </a:xfrm>
        </p:grpSpPr>
        <p:cxnSp>
          <p:nvCxnSpPr>
            <p:cNvPr id="356" name="Google Shape;356;p37"/>
            <p:cNvCxnSpPr/>
            <p:nvPr/>
          </p:nvCxnSpPr>
          <p:spPr>
            <a:xfrm>
              <a:off x="2134950" y="4258175"/>
              <a:ext cx="4874100" cy="0"/>
            </a:xfrm>
            <a:prstGeom prst="straightConnector1">
              <a:avLst/>
            </a:prstGeom>
            <a:noFill/>
            <a:ln cap="flat" cmpd="sng" w="9525">
              <a:solidFill>
                <a:srgbClr val="DD222D"/>
              </a:solidFill>
              <a:prstDash val="solid"/>
              <a:round/>
              <a:headEnd len="med" w="med" type="none"/>
              <a:tailEnd len="med" w="med" type="none"/>
            </a:ln>
          </p:spPr>
        </p:cxnSp>
        <p:sp>
          <p:nvSpPr>
            <p:cNvPr id="357" name="Google Shape;357;p37"/>
            <p:cNvSpPr/>
            <p:nvPr/>
          </p:nvSpPr>
          <p:spPr>
            <a:xfrm>
              <a:off x="4553250" y="4239425"/>
              <a:ext cx="37500" cy="37500"/>
            </a:xfrm>
            <a:prstGeom prst="rect">
              <a:avLst/>
            </a:prstGeom>
            <a:solidFill>
              <a:srgbClr val="DD222D"/>
            </a:solidFill>
            <a:ln cap="flat" cmpd="sng" w="9525">
              <a:solidFill>
                <a:srgbClr val="DD222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8" name="Google Shape;358;p37"/>
          <p:cNvGrpSpPr/>
          <p:nvPr/>
        </p:nvGrpSpPr>
        <p:grpSpPr>
          <a:xfrm>
            <a:off x="6996767" y="2796979"/>
            <a:ext cx="1886700" cy="831687"/>
            <a:chOff x="1170618" y="1391251"/>
            <a:chExt cx="1886700" cy="831687"/>
          </a:xfrm>
        </p:grpSpPr>
        <p:sp>
          <p:nvSpPr>
            <p:cNvPr id="359" name="Google Shape;359;p37"/>
            <p:cNvSpPr txBox="1"/>
            <p:nvPr/>
          </p:nvSpPr>
          <p:spPr>
            <a:xfrm>
              <a:off x="1170618" y="1391251"/>
              <a:ext cx="18867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Reporting</a:t>
              </a:r>
              <a:endParaRPr b="1" sz="900">
                <a:latin typeface="Lato"/>
                <a:ea typeface="Lato"/>
                <a:cs typeface="Lato"/>
                <a:sym typeface="Lato"/>
              </a:endParaRPr>
            </a:p>
          </p:txBody>
        </p:sp>
        <p:sp>
          <p:nvSpPr>
            <p:cNvPr id="360" name="Google Shape;360;p37"/>
            <p:cNvSpPr txBox="1"/>
            <p:nvPr/>
          </p:nvSpPr>
          <p:spPr>
            <a:xfrm>
              <a:off x="1174975" y="1631338"/>
              <a:ext cx="1882200" cy="591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Users can manage all their backups with Backup Status Reports, Restore Reports, etc...</a:t>
              </a:r>
              <a:endParaRPr sz="800">
                <a:latin typeface="Lato"/>
                <a:ea typeface="Lato"/>
                <a:cs typeface="Lato"/>
                <a:sym typeface="Lato"/>
              </a:endParaRPr>
            </a:p>
          </p:txBody>
        </p:sp>
      </p:grpSp>
      <p:grpSp>
        <p:nvGrpSpPr>
          <p:cNvPr id="361" name="Google Shape;361;p37"/>
          <p:cNvGrpSpPr/>
          <p:nvPr/>
        </p:nvGrpSpPr>
        <p:grpSpPr>
          <a:xfrm>
            <a:off x="1008325" y="1465702"/>
            <a:ext cx="2062200" cy="840798"/>
            <a:chOff x="1164086" y="1391256"/>
            <a:chExt cx="2062200" cy="840798"/>
          </a:xfrm>
        </p:grpSpPr>
        <p:sp>
          <p:nvSpPr>
            <p:cNvPr id="362" name="Google Shape;362;p37"/>
            <p:cNvSpPr txBox="1"/>
            <p:nvPr/>
          </p:nvSpPr>
          <p:spPr>
            <a:xfrm>
              <a:off x="1164086" y="1391256"/>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Efficient Storage Management</a:t>
              </a:r>
              <a:endParaRPr b="1" sz="900">
                <a:latin typeface="Lato"/>
                <a:ea typeface="Lato"/>
                <a:cs typeface="Lato"/>
                <a:sym typeface="Lato"/>
              </a:endParaRPr>
            </a:p>
          </p:txBody>
        </p:sp>
        <p:sp>
          <p:nvSpPr>
            <p:cNvPr id="363" name="Google Shape;363;p37"/>
            <p:cNvSpPr txBox="1"/>
            <p:nvPr/>
          </p:nvSpPr>
          <p:spPr>
            <a:xfrm>
              <a:off x="1168841" y="1640454"/>
              <a:ext cx="1886700" cy="591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Vembu BDR Backup Server utilizes VembuHIVE™ file system to effectively manage storage repositories..</a:t>
              </a:r>
              <a:endParaRPr sz="800">
                <a:latin typeface="Lato"/>
                <a:ea typeface="Lato"/>
                <a:cs typeface="Lato"/>
                <a:sym typeface="Lato"/>
              </a:endParaRPr>
            </a:p>
          </p:txBody>
        </p:sp>
      </p:grpSp>
      <p:grpSp>
        <p:nvGrpSpPr>
          <p:cNvPr id="364" name="Google Shape;364;p37"/>
          <p:cNvGrpSpPr/>
          <p:nvPr/>
        </p:nvGrpSpPr>
        <p:grpSpPr>
          <a:xfrm>
            <a:off x="4022154" y="1467662"/>
            <a:ext cx="2062200" cy="836036"/>
            <a:chOff x="1164086" y="1391256"/>
            <a:chExt cx="2062200" cy="836036"/>
          </a:xfrm>
        </p:grpSpPr>
        <p:sp>
          <p:nvSpPr>
            <p:cNvPr id="365" name="Google Shape;365;p37"/>
            <p:cNvSpPr txBox="1"/>
            <p:nvPr/>
          </p:nvSpPr>
          <p:spPr>
            <a:xfrm>
              <a:off x="1164086" y="1391256"/>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Compression</a:t>
              </a:r>
              <a:endParaRPr b="1" sz="900">
                <a:latin typeface="Lato"/>
                <a:ea typeface="Lato"/>
                <a:cs typeface="Lato"/>
                <a:sym typeface="Lato"/>
              </a:endParaRPr>
            </a:p>
          </p:txBody>
        </p:sp>
        <p:sp>
          <p:nvSpPr>
            <p:cNvPr id="366" name="Google Shape;366;p37"/>
            <p:cNvSpPr txBox="1"/>
            <p:nvPr/>
          </p:nvSpPr>
          <p:spPr>
            <a:xfrm>
              <a:off x="1168841" y="1635692"/>
              <a:ext cx="1886700" cy="591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Built-in compression and deduplication to reduce the storage space with the ability to scale as &amp; when required.</a:t>
              </a:r>
              <a:endParaRPr sz="800">
                <a:latin typeface="Lato"/>
                <a:ea typeface="Lato"/>
                <a:cs typeface="Lato"/>
                <a:sym typeface="Lato"/>
              </a:endParaRPr>
            </a:p>
          </p:txBody>
        </p:sp>
      </p:grpSp>
      <p:grpSp>
        <p:nvGrpSpPr>
          <p:cNvPr id="367" name="Google Shape;367;p37"/>
          <p:cNvGrpSpPr/>
          <p:nvPr/>
        </p:nvGrpSpPr>
        <p:grpSpPr>
          <a:xfrm>
            <a:off x="6992077" y="1465962"/>
            <a:ext cx="2062200" cy="856743"/>
            <a:chOff x="1164086" y="1404311"/>
            <a:chExt cx="2062200" cy="856743"/>
          </a:xfrm>
        </p:grpSpPr>
        <p:sp>
          <p:nvSpPr>
            <p:cNvPr id="368" name="Google Shape;368;p37"/>
            <p:cNvSpPr txBox="1"/>
            <p:nvPr/>
          </p:nvSpPr>
          <p:spPr>
            <a:xfrm>
              <a:off x="1164086" y="1404311"/>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End-to-End Encryption</a:t>
              </a:r>
              <a:endParaRPr b="1" sz="900">
                <a:latin typeface="Lato"/>
                <a:ea typeface="Lato"/>
                <a:cs typeface="Lato"/>
                <a:sym typeface="Lato"/>
              </a:endParaRPr>
            </a:p>
          </p:txBody>
        </p:sp>
        <p:sp>
          <p:nvSpPr>
            <p:cNvPr id="369" name="Google Shape;369;p37"/>
            <p:cNvSpPr txBox="1"/>
            <p:nvPr/>
          </p:nvSpPr>
          <p:spPr>
            <a:xfrm>
              <a:off x="1168852" y="1649353"/>
              <a:ext cx="1886700" cy="611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The backup data is encrypted using the AES-256 bit algorithm to protect the data both in flight and at rest.</a:t>
              </a:r>
              <a:endParaRPr sz="800">
                <a:latin typeface="Lato"/>
                <a:ea typeface="Lato"/>
                <a:cs typeface="Lato"/>
                <a:sym typeface="Lato"/>
              </a:endParaRPr>
            </a:p>
          </p:txBody>
        </p:sp>
      </p:grpSp>
      <p:grpSp>
        <p:nvGrpSpPr>
          <p:cNvPr id="370" name="Google Shape;370;p37"/>
          <p:cNvGrpSpPr/>
          <p:nvPr/>
        </p:nvGrpSpPr>
        <p:grpSpPr>
          <a:xfrm>
            <a:off x="4021550" y="2799150"/>
            <a:ext cx="2062200" cy="782156"/>
            <a:chOff x="1164086" y="1388597"/>
            <a:chExt cx="2062200" cy="1045523"/>
          </a:xfrm>
        </p:grpSpPr>
        <p:sp>
          <p:nvSpPr>
            <p:cNvPr id="371" name="Google Shape;371;p37"/>
            <p:cNvSpPr txBox="1"/>
            <p:nvPr/>
          </p:nvSpPr>
          <p:spPr>
            <a:xfrm>
              <a:off x="1164086" y="1388597"/>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Email Notifications</a:t>
              </a:r>
              <a:endParaRPr b="1" sz="900">
                <a:latin typeface="Lato"/>
                <a:ea typeface="Lato"/>
                <a:cs typeface="Lato"/>
                <a:sym typeface="Lato"/>
              </a:endParaRPr>
            </a:p>
          </p:txBody>
        </p:sp>
        <p:sp>
          <p:nvSpPr>
            <p:cNvPr id="372" name="Google Shape;372;p37"/>
            <p:cNvSpPr txBox="1"/>
            <p:nvPr/>
          </p:nvSpPr>
          <p:spPr>
            <a:xfrm>
              <a:off x="1168836" y="1766321"/>
              <a:ext cx="1990800" cy="667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solidFill>
                    <a:schemeClr val="dk1"/>
                  </a:solidFill>
                  <a:latin typeface="Lato"/>
                  <a:ea typeface="Lato"/>
                  <a:cs typeface="Lato"/>
                  <a:sym typeface="Lato"/>
                </a:rPr>
                <a:t>Enable email notifications to get alerts on the actual status of the configured backups (like success, failure, missed).</a:t>
              </a:r>
              <a:endParaRPr i="1" sz="800">
                <a:latin typeface="Lato"/>
                <a:ea typeface="Lato"/>
                <a:cs typeface="Lato"/>
                <a:sym typeface="Lato"/>
              </a:endParaRPr>
            </a:p>
          </p:txBody>
        </p:sp>
      </p:grpSp>
      <p:grpSp>
        <p:nvGrpSpPr>
          <p:cNvPr id="373" name="Google Shape;373;p37"/>
          <p:cNvGrpSpPr/>
          <p:nvPr/>
        </p:nvGrpSpPr>
        <p:grpSpPr>
          <a:xfrm>
            <a:off x="1006400" y="2788802"/>
            <a:ext cx="2062200" cy="907005"/>
            <a:chOff x="1157558" y="1374747"/>
            <a:chExt cx="2062200" cy="926935"/>
          </a:xfrm>
        </p:grpSpPr>
        <p:sp>
          <p:nvSpPr>
            <p:cNvPr id="374" name="Google Shape;374;p37"/>
            <p:cNvSpPr txBox="1"/>
            <p:nvPr/>
          </p:nvSpPr>
          <p:spPr>
            <a:xfrm>
              <a:off x="1157558" y="1374747"/>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Disaster Recovery</a:t>
              </a:r>
              <a:endParaRPr b="1" sz="900">
                <a:latin typeface="Lato"/>
                <a:ea typeface="Lato"/>
                <a:cs typeface="Lato"/>
                <a:sym typeface="Lato"/>
              </a:endParaRPr>
            </a:p>
          </p:txBody>
        </p:sp>
        <p:sp>
          <p:nvSpPr>
            <p:cNvPr id="375" name="Google Shape;375;p37"/>
            <p:cNvSpPr txBox="1"/>
            <p:nvPr/>
          </p:nvSpPr>
          <p:spPr>
            <a:xfrm>
              <a:off x="1162308" y="1665982"/>
              <a:ext cx="1886700" cy="635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Vembu protects your data by providing the option of replicating a copy of your Microsoft 365 data in any cloud object storage like AWS S3, Azure Blob, etc...</a:t>
              </a:r>
              <a:endParaRPr sz="800">
                <a:latin typeface="Lato"/>
                <a:ea typeface="Lato"/>
                <a:cs typeface="Lato"/>
                <a:sym typeface="Lato"/>
              </a:endParaRPr>
            </a:p>
          </p:txBody>
        </p:sp>
      </p:grpSp>
      <p:grpSp>
        <p:nvGrpSpPr>
          <p:cNvPr id="376" name="Google Shape;376;p37"/>
          <p:cNvGrpSpPr/>
          <p:nvPr/>
        </p:nvGrpSpPr>
        <p:grpSpPr>
          <a:xfrm>
            <a:off x="6267613" y="2757296"/>
            <a:ext cx="781700" cy="757050"/>
            <a:chOff x="493975" y="1341330"/>
            <a:chExt cx="781700" cy="757050"/>
          </a:xfrm>
        </p:grpSpPr>
        <p:pic>
          <p:nvPicPr>
            <p:cNvPr id="377" name="Google Shape;377;p37"/>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378" name="Google Shape;378;p37"/>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79" name="Google Shape;379;p37"/>
          <p:cNvPicPr preferRelativeResize="0"/>
          <p:nvPr/>
        </p:nvPicPr>
        <p:blipFill rotWithShape="1">
          <a:blip r:embed="rId5">
            <a:alphaModFix/>
          </a:blip>
          <a:srcRect b="0" l="0" r="0" t="0"/>
          <a:stretch/>
        </p:blipFill>
        <p:spPr>
          <a:xfrm>
            <a:off x="6352556" y="2818319"/>
            <a:ext cx="622025" cy="622050"/>
          </a:xfrm>
          <a:prstGeom prst="rect">
            <a:avLst/>
          </a:prstGeom>
          <a:noFill/>
          <a:ln>
            <a:noFill/>
          </a:ln>
        </p:spPr>
      </p:pic>
      <p:grpSp>
        <p:nvGrpSpPr>
          <p:cNvPr id="380" name="Google Shape;380;p37"/>
          <p:cNvGrpSpPr/>
          <p:nvPr/>
        </p:nvGrpSpPr>
        <p:grpSpPr>
          <a:xfrm>
            <a:off x="3290511" y="1425419"/>
            <a:ext cx="781700" cy="757050"/>
            <a:chOff x="493975" y="1341330"/>
            <a:chExt cx="781700" cy="757050"/>
          </a:xfrm>
        </p:grpSpPr>
        <p:pic>
          <p:nvPicPr>
            <p:cNvPr id="381" name="Google Shape;381;p37"/>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382" name="Google Shape;382;p37"/>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83" name="Google Shape;383;p37"/>
          <p:cNvPicPr preferRelativeResize="0"/>
          <p:nvPr/>
        </p:nvPicPr>
        <p:blipFill rotWithShape="1">
          <a:blip r:embed="rId6">
            <a:alphaModFix/>
          </a:blip>
          <a:srcRect b="0" l="0" r="0" t="0"/>
          <a:stretch/>
        </p:blipFill>
        <p:spPr>
          <a:xfrm>
            <a:off x="3390947" y="1506595"/>
            <a:ext cx="611950" cy="611975"/>
          </a:xfrm>
          <a:prstGeom prst="rect">
            <a:avLst/>
          </a:prstGeom>
          <a:noFill/>
          <a:ln>
            <a:noFill/>
          </a:ln>
        </p:spPr>
      </p:pic>
      <p:grpSp>
        <p:nvGrpSpPr>
          <p:cNvPr id="384" name="Google Shape;384;p37"/>
          <p:cNvGrpSpPr/>
          <p:nvPr/>
        </p:nvGrpSpPr>
        <p:grpSpPr>
          <a:xfrm>
            <a:off x="6264407" y="1426550"/>
            <a:ext cx="781700" cy="757050"/>
            <a:chOff x="493975" y="1341330"/>
            <a:chExt cx="781700" cy="757050"/>
          </a:xfrm>
        </p:grpSpPr>
        <p:pic>
          <p:nvPicPr>
            <p:cNvPr id="385" name="Google Shape;385;p37"/>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386" name="Google Shape;386;p37"/>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87" name="Google Shape;387;p37"/>
          <p:cNvPicPr preferRelativeResize="0"/>
          <p:nvPr/>
        </p:nvPicPr>
        <p:blipFill rotWithShape="1">
          <a:blip r:embed="rId7">
            <a:alphaModFix/>
          </a:blip>
          <a:srcRect b="0" l="0" r="0" t="0"/>
          <a:stretch/>
        </p:blipFill>
        <p:spPr>
          <a:xfrm>
            <a:off x="6376662" y="1498559"/>
            <a:ext cx="611625" cy="611625"/>
          </a:xfrm>
          <a:prstGeom prst="rect">
            <a:avLst/>
          </a:prstGeom>
          <a:noFill/>
          <a:ln>
            <a:noFill/>
          </a:ln>
        </p:spPr>
      </p:pic>
      <p:grpSp>
        <p:nvGrpSpPr>
          <p:cNvPr id="388" name="Google Shape;388;p37"/>
          <p:cNvGrpSpPr/>
          <p:nvPr/>
        </p:nvGrpSpPr>
        <p:grpSpPr>
          <a:xfrm>
            <a:off x="3297834" y="2758256"/>
            <a:ext cx="781700" cy="757050"/>
            <a:chOff x="3297834" y="2758256"/>
            <a:chExt cx="781700" cy="757050"/>
          </a:xfrm>
        </p:grpSpPr>
        <p:pic>
          <p:nvPicPr>
            <p:cNvPr id="389" name="Google Shape;389;p37"/>
            <p:cNvPicPr preferRelativeResize="0"/>
            <p:nvPr/>
          </p:nvPicPr>
          <p:blipFill rotWithShape="1">
            <a:blip r:embed="rId4">
              <a:alphaModFix/>
            </a:blip>
            <a:srcRect b="8325" l="7462" r="9245" t="8756"/>
            <a:stretch/>
          </p:blipFill>
          <p:spPr>
            <a:xfrm>
              <a:off x="3297834" y="2758256"/>
              <a:ext cx="781700" cy="757050"/>
            </a:xfrm>
            <a:prstGeom prst="rect">
              <a:avLst/>
            </a:prstGeom>
            <a:noFill/>
            <a:ln>
              <a:noFill/>
            </a:ln>
          </p:spPr>
        </p:pic>
        <p:sp>
          <p:nvSpPr>
            <p:cNvPr id="390" name="Google Shape;390;p37"/>
            <p:cNvSpPr/>
            <p:nvPr/>
          </p:nvSpPr>
          <p:spPr>
            <a:xfrm>
              <a:off x="3469784" y="3403150"/>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1" name="Google Shape;391;p37"/>
          <p:cNvGrpSpPr/>
          <p:nvPr/>
        </p:nvGrpSpPr>
        <p:grpSpPr>
          <a:xfrm>
            <a:off x="288918" y="1426511"/>
            <a:ext cx="781700" cy="757050"/>
            <a:chOff x="288918" y="1426511"/>
            <a:chExt cx="781700" cy="757050"/>
          </a:xfrm>
        </p:grpSpPr>
        <p:sp>
          <p:nvSpPr>
            <p:cNvPr id="392" name="Google Shape;392;p37"/>
            <p:cNvSpPr/>
            <p:nvPr/>
          </p:nvSpPr>
          <p:spPr>
            <a:xfrm>
              <a:off x="460869" y="207140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3" name="Google Shape;393;p37"/>
            <p:cNvPicPr preferRelativeResize="0"/>
            <p:nvPr/>
          </p:nvPicPr>
          <p:blipFill rotWithShape="1">
            <a:blip r:embed="rId4">
              <a:alphaModFix/>
            </a:blip>
            <a:srcRect b="8325" l="7462" r="9245" t="8756"/>
            <a:stretch/>
          </p:blipFill>
          <p:spPr>
            <a:xfrm>
              <a:off x="288918" y="1426511"/>
              <a:ext cx="781700" cy="757050"/>
            </a:xfrm>
            <a:prstGeom prst="rect">
              <a:avLst/>
            </a:prstGeom>
            <a:noFill/>
            <a:ln>
              <a:noFill/>
            </a:ln>
          </p:spPr>
        </p:pic>
      </p:grpSp>
      <p:pic>
        <p:nvPicPr>
          <p:cNvPr id="394" name="Google Shape;394;p37"/>
          <p:cNvPicPr preferRelativeResize="0"/>
          <p:nvPr/>
        </p:nvPicPr>
        <p:blipFill rotWithShape="1">
          <a:blip r:embed="rId8">
            <a:alphaModFix/>
          </a:blip>
          <a:srcRect b="0" l="0" r="0" t="0"/>
          <a:stretch/>
        </p:blipFill>
        <p:spPr>
          <a:xfrm>
            <a:off x="413638" y="1526290"/>
            <a:ext cx="548638" cy="548638"/>
          </a:xfrm>
          <a:prstGeom prst="rect">
            <a:avLst/>
          </a:prstGeom>
          <a:noFill/>
          <a:ln>
            <a:noFill/>
          </a:ln>
        </p:spPr>
      </p:pic>
      <p:grpSp>
        <p:nvGrpSpPr>
          <p:cNvPr id="395" name="Google Shape;395;p37"/>
          <p:cNvGrpSpPr/>
          <p:nvPr/>
        </p:nvGrpSpPr>
        <p:grpSpPr>
          <a:xfrm>
            <a:off x="289133" y="2761695"/>
            <a:ext cx="781700" cy="757050"/>
            <a:chOff x="493975" y="1341330"/>
            <a:chExt cx="781700" cy="757050"/>
          </a:xfrm>
        </p:grpSpPr>
        <p:pic>
          <p:nvPicPr>
            <p:cNvPr id="396" name="Google Shape;396;p37"/>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397" name="Google Shape;397;p37"/>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8" name="Google Shape;398;p37"/>
          <p:cNvSpPr txBox="1"/>
          <p:nvPr/>
        </p:nvSpPr>
        <p:spPr>
          <a:xfrm>
            <a:off x="185050" y="152550"/>
            <a:ext cx="8784600" cy="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Lato"/>
                <a:ea typeface="Lato"/>
                <a:cs typeface="Lato"/>
                <a:sym typeface="Lato"/>
              </a:rPr>
              <a:t>Other Key Features </a:t>
            </a:r>
            <a:r>
              <a:rPr lang="en" sz="2400">
                <a:solidFill>
                  <a:schemeClr val="lt1"/>
                </a:solidFill>
                <a:latin typeface="Lato Light"/>
                <a:ea typeface="Lato Light"/>
                <a:cs typeface="Lato Light"/>
                <a:sym typeface="Lato Light"/>
              </a:rPr>
              <a:t>of Microsoft 365 Backup</a:t>
            </a:r>
            <a:endParaRPr sz="2400">
              <a:solidFill>
                <a:schemeClr val="lt1"/>
              </a:solidFill>
              <a:latin typeface="Lato Light"/>
              <a:ea typeface="Lato Light"/>
              <a:cs typeface="Lato Light"/>
              <a:sym typeface="Lato Light"/>
            </a:endParaRPr>
          </a:p>
        </p:txBody>
      </p:sp>
      <p:pic>
        <p:nvPicPr>
          <p:cNvPr id="399" name="Google Shape;399;p37"/>
          <p:cNvPicPr preferRelativeResize="0"/>
          <p:nvPr/>
        </p:nvPicPr>
        <p:blipFill rotWithShape="1">
          <a:blip r:embed="rId9">
            <a:alphaModFix/>
          </a:blip>
          <a:srcRect b="0" l="0" r="0" t="0"/>
          <a:stretch/>
        </p:blipFill>
        <p:spPr>
          <a:xfrm>
            <a:off x="3402175" y="2806423"/>
            <a:ext cx="622024" cy="622054"/>
          </a:xfrm>
          <a:prstGeom prst="rect">
            <a:avLst/>
          </a:prstGeom>
          <a:noFill/>
          <a:ln>
            <a:noFill/>
          </a:ln>
        </p:spPr>
      </p:pic>
      <p:pic>
        <p:nvPicPr>
          <p:cNvPr id="400" name="Google Shape;400;p37"/>
          <p:cNvPicPr preferRelativeResize="0"/>
          <p:nvPr/>
        </p:nvPicPr>
        <p:blipFill rotWithShape="1">
          <a:blip r:embed="rId10">
            <a:alphaModFix/>
          </a:blip>
          <a:srcRect b="0" l="0" r="0" t="0"/>
          <a:stretch/>
        </p:blipFill>
        <p:spPr>
          <a:xfrm>
            <a:off x="380269" y="2806423"/>
            <a:ext cx="622024" cy="62205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id="405" name="Google Shape;405;p38"/>
          <p:cNvPicPr preferRelativeResize="0"/>
          <p:nvPr/>
        </p:nvPicPr>
        <p:blipFill>
          <a:blip r:embed="rId3">
            <a:alphaModFix/>
          </a:blip>
          <a:stretch>
            <a:fillRect/>
          </a:stretch>
        </p:blipFill>
        <p:spPr>
          <a:xfrm>
            <a:off x="0" y="0"/>
            <a:ext cx="9144005" cy="5143151"/>
          </a:xfrm>
          <a:prstGeom prst="rect">
            <a:avLst/>
          </a:prstGeom>
          <a:noFill/>
          <a:ln>
            <a:noFill/>
          </a:ln>
        </p:spPr>
      </p:pic>
      <p:sp>
        <p:nvSpPr>
          <p:cNvPr id="406" name="Google Shape;406;p38"/>
          <p:cNvSpPr txBox="1"/>
          <p:nvPr/>
        </p:nvSpPr>
        <p:spPr>
          <a:xfrm>
            <a:off x="759600" y="2707369"/>
            <a:ext cx="7624800" cy="858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3600">
                <a:solidFill>
                  <a:srgbClr val="FFFFFF"/>
                </a:solidFill>
                <a:latin typeface="Lato"/>
                <a:ea typeface="Lato"/>
                <a:cs typeface="Lato"/>
                <a:sym typeface="Lato"/>
              </a:rPr>
              <a:t>Vembu Backup for Microsoft 365</a:t>
            </a:r>
            <a:endParaRPr b="1" sz="3600">
              <a:solidFill>
                <a:srgbClr val="FFFFFF"/>
              </a:solidFill>
              <a:latin typeface="Lato"/>
              <a:ea typeface="Lato"/>
              <a:cs typeface="Lato"/>
              <a:sym typeface="Lato"/>
            </a:endParaRPr>
          </a:p>
          <a:p>
            <a:pPr indent="0" lvl="0" marL="0" rtl="0" algn="ctr">
              <a:lnSpc>
                <a:spcPct val="100000"/>
              </a:lnSpc>
              <a:spcBef>
                <a:spcPts val="0"/>
              </a:spcBef>
              <a:spcAft>
                <a:spcPts val="0"/>
              </a:spcAft>
              <a:buNone/>
            </a:pPr>
            <a:r>
              <a:rPr b="1" lang="en" sz="3600">
                <a:solidFill>
                  <a:srgbClr val="FFFFFF"/>
                </a:solidFill>
                <a:latin typeface="Lato"/>
                <a:ea typeface="Lato"/>
                <a:cs typeface="Lato"/>
                <a:sym typeface="Lato"/>
              </a:rPr>
              <a:t> </a:t>
            </a:r>
            <a:r>
              <a:rPr lang="en" sz="3600">
                <a:solidFill>
                  <a:srgbClr val="FFFFFF"/>
                </a:solidFill>
                <a:latin typeface="Lato Light"/>
                <a:ea typeface="Lato Light"/>
                <a:cs typeface="Lato Light"/>
                <a:sym typeface="Lato Light"/>
              </a:rPr>
              <a:t>Licensing Model</a:t>
            </a:r>
            <a:endParaRPr sz="3600">
              <a:solidFill>
                <a:srgbClr val="FFFFFF"/>
              </a:solidFill>
              <a:latin typeface="Lato Light"/>
              <a:ea typeface="Lato Light"/>
              <a:cs typeface="Lato Light"/>
              <a:sym typeface="Lato Light"/>
            </a:endParaRPr>
          </a:p>
        </p:txBody>
      </p:sp>
      <p:pic>
        <p:nvPicPr>
          <p:cNvPr id="407" name="Google Shape;407;p38"/>
          <p:cNvPicPr preferRelativeResize="0"/>
          <p:nvPr/>
        </p:nvPicPr>
        <p:blipFill rotWithShape="1">
          <a:blip r:embed="rId4">
            <a:alphaModFix/>
          </a:blip>
          <a:srcRect b="5382" l="19686" r="17014" t="5347"/>
          <a:stretch/>
        </p:blipFill>
        <p:spPr>
          <a:xfrm>
            <a:off x="4201500" y="1577531"/>
            <a:ext cx="557000" cy="7855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11" name="Shape 411"/>
        <p:cNvGrpSpPr/>
        <p:nvPr/>
      </p:nvGrpSpPr>
      <p:grpSpPr>
        <a:xfrm>
          <a:off x="0" y="0"/>
          <a:ext cx="0" cy="0"/>
          <a:chOff x="0" y="0"/>
          <a:chExt cx="0" cy="0"/>
        </a:xfrm>
      </p:grpSpPr>
      <p:pic>
        <p:nvPicPr>
          <p:cNvPr id="412" name="Google Shape;412;p39"/>
          <p:cNvPicPr preferRelativeResize="0"/>
          <p:nvPr/>
        </p:nvPicPr>
        <p:blipFill>
          <a:blip r:embed="rId3">
            <a:alphaModFix/>
          </a:blip>
          <a:stretch>
            <a:fillRect/>
          </a:stretch>
        </p:blipFill>
        <p:spPr>
          <a:xfrm>
            <a:off x="-750" y="0"/>
            <a:ext cx="9144000" cy="5142557"/>
          </a:xfrm>
          <a:prstGeom prst="rect">
            <a:avLst/>
          </a:prstGeom>
          <a:noFill/>
          <a:ln>
            <a:noFill/>
          </a:ln>
        </p:spPr>
      </p:pic>
      <p:cxnSp>
        <p:nvCxnSpPr>
          <p:cNvPr id="413" name="Google Shape;413;p39"/>
          <p:cNvCxnSpPr/>
          <p:nvPr/>
        </p:nvCxnSpPr>
        <p:spPr>
          <a:xfrm>
            <a:off x="7460949" y="2145625"/>
            <a:ext cx="0" cy="1736100"/>
          </a:xfrm>
          <a:prstGeom prst="straightConnector1">
            <a:avLst/>
          </a:prstGeom>
          <a:noFill/>
          <a:ln cap="flat" cmpd="sng" w="9525">
            <a:solidFill>
              <a:srgbClr val="CCCCCC"/>
            </a:solidFill>
            <a:prstDash val="dot"/>
            <a:round/>
            <a:headEnd len="med" w="med" type="none"/>
            <a:tailEnd len="med" w="med" type="none"/>
          </a:ln>
        </p:spPr>
      </p:cxnSp>
      <p:sp>
        <p:nvSpPr>
          <p:cNvPr id="414" name="Google Shape;414;p39"/>
          <p:cNvSpPr/>
          <p:nvPr/>
        </p:nvSpPr>
        <p:spPr>
          <a:xfrm>
            <a:off x="750" y="741625"/>
            <a:ext cx="9144000" cy="4312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39"/>
          <p:cNvSpPr/>
          <p:nvPr/>
        </p:nvSpPr>
        <p:spPr>
          <a:xfrm>
            <a:off x="1500" y="4623470"/>
            <a:ext cx="344700" cy="432300"/>
          </a:xfrm>
          <a:prstGeom prst="rtTriangle">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416" name="Google Shape;416;p39"/>
          <p:cNvSpPr/>
          <p:nvPr/>
        </p:nvSpPr>
        <p:spPr>
          <a:xfrm rot="10800000">
            <a:off x="8800405" y="738913"/>
            <a:ext cx="344700" cy="432300"/>
          </a:xfrm>
          <a:prstGeom prst="rtTriangle">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7" name="Google Shape;417;p39"/>
          <p:cNvGrpSpPr/>
          <p:nvPr/>
        </p:nvGrpSpPr>
        <p:grpSpPr>
          <a:xfrm>
            <a:off x="2134950" y="4468025"/>
            <a:ext cx="4874100" cy="37500"/>
            <a:chOff x="2134950" y="4239425"/>
            <a:chExt cx="4874100" cy="37500"/>
          </a:xfrm>
        </p:grpSpPr>
        <p:cxnSp>
          <p:nvCxnSpPr>
            <p:cNvPr id="418" name="Google Shape;418;p39"/>
            <p:cNvCxnSpPr/>
            <p:nvPr/>
          </p:nvCxnSpPr>
          <p:spPr>
            <a:xfrm>
              <a:off x="2134950" y="4258175"/>
              <a:ext cx="4874100" cy="0"/>
            </a:xfrm>
            <a:prstGeom prst="straightConnector1">
              <a:avLst/>
            </a:prstGeom>
            <a:noFill/>
            <a:ln cap="flat" cmpd="sng" w="9525">
              <a:solidFill>
                <a:srgbClr val="DD222D"/>
              </a:solidFill>
              <a:prstDash val="solid"/>
              <a:round/>
              <a:headEnd len="med" w="med" type="none"/>
              <a:tailEnd len="med" w="med" type="none"/>
            </a:ln>
          </p:spPr>
        </p:cxnSp>
        <p:sp>
          <p:nvSpPr>
            <p:cNvPr id="419" name="Google Shape;419;p39"/>
            <p:cNvSpPr/>
            <p:nvPr/>
          </p:nvSpPr>
          <p:spPr>
            <a:xfrm>
              <a:off x="4553250" y="4239425"/>
              <a:ext cx="37500" cy="37500"/>
            </a:xfrm>
            <a:prstGeom prst="rect">
              <a:avLst/>
            </a:prstGeom>
            <a:solidFill>
              <a:srgbClr val="DD222D"/>
            </a:solidFill>
            <a:ln cap="flat" cmpd="sng" w="9525">
              <a:solidFill>
                <a:srgbClr val="DD222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0" name="Google Shape;420;p39"/>
          <p:cNvSpPr txBox="1"/>
          <p:nvPr/>
        </p:nvSpPr>
        <p:spPr>
          <a:xfrm>
            <a:off x="6025425" y="2317225"/>
            <a:ext cx="2753100" cy="194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000">
              <a:latin typeface="Lato"/>
              <a:ea typeface="Lato"/>
              <a:cs typeface="Lato"/>
              <a:sym typeface="Lato"/>
            </a:endParaRPr>
          </a:p>
        </p:txBody>
      </p:sp>
      <p:sp>
        <p:nvSpPr>
          <p:cNvPr id="421" name="Google Shape;421;p39"/>
          <p:cNvSpPr/>
          <p:nvPr/>
        </p:nvSpPr>
        <p:spPr>
          <a:xfrm>
            <a:off x="428025" y="1174800"/>
            <a:ext cx="5509500" cy="3002100"/>
          </a:xfrm>
          <a:prstGeom prst="rect">
            <a:avLst/>
          </a:prstGeom>
          <a:solidFill>
            <a:srgbClr val="FFFFFF"/>
          </a:solidFill>
          <a:ln cap="flat" cmpd="sng" w="9525">
            <a:solidFill>
              <a:srgbClr val="EFEFEF"/>
            </a:solidFill>
            <a:prstDash val="solid"/>
            <a:round/>
            <a:headEnd len="sm" w="sm" type="none"/>
            <a:tailEnd len="sm" w="sm" type="none"/>
          </a:ln>
          <a:effectLst>
            <a:outerShdw blurRad="57150" rotWithShape="0" algn="bl" dir="6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39"/>
          <p:cNvSpPr txBox="1"/>
          <p:nvPr/>
        </p:nvSpPr>
        <p:spPr>
          <a:xfrm>
            <a:off x="185050" y="152538"/>
            <a:ext cx="7626000" cy="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dk1"/>
                </a:solidFill>
                <a:latin typeface="Lato"/>
                <a:ea typeface="Lato"/>
                <a:cs typeface="Lato"/>
                <a:sym typeface="Lato"/>
              </a:rPr>
              <a:t>Licensing</a:t>
            </a:r>
            <a:endParaRPr sz="2400">
              <a:solidFill>
                <a:schemeClr val="dk1"/>
              </a:solidFill>
              <a:latin typeface="Lato Light"/>
              <a:ea typeface="Lato Light"/>
              <a:cs typeface="Lato Light"/>
              <a:sym typeface="Lato Light"/>
            </a:endParaRPr>
          </a:p>
        </p:txBody>
      </p:sp>
      <p:sp>
        <p:nvSpPr>
          <p:cNvPr id="423" name="Google Shape;423;p39"/>
          <p:cNvSpPr txBox="1"/>
          <p:nvPr/>
        </p:nvSpPr>
        <p:spPr>
          <a:xfrm>
            <a:off x="552525" y="1617250"/>
            <a:ext cx="5097300" cy="623700"/>
          </a:xfrm>
          <a:prstGeom prst="rect">
            <a:avLst/>
          </a:prstGeom>
          <a:noFill/>
          <a:ln>
            <a:noFill/>
          </a:ln>
        </p:spPr>
        <p:txBody>
          <a:bodyPr anchorCtr="0" anchor="ctr" bIns="91425" lIns="91425" spcFirstLastPara="1" rIns="91425" wrap="square" tIns="91425">
            <a:noAutofit/>
          </a:bodyPr>
          <a:lstStyle/>
          <a:p>
            <a:pPr indent="-285750" lvl="0" marL="457200" rtl="0" algn="l">
              <a:lnSpc>
                <a:spcPct val="150000"/>
              </a:lnSpc>
              <a:spcBef>
                <a:spcPts val="0"/>
              </a:spcBef>
              <a:spcAft>
                <a:spcPts val="0"/>
              </a:spcAft>
              <a:buClr>
                <a:srgbClr val="DD222D"/>
              </a:buClr>
              <a:buSzPts val="900"/>
              <a:buFont typeface="Lato"/>
              <a:buChar char="●"/>
            </a:pPr>
            <a:r>
              <a:rPr lang="en" sz="900">
                <a:solidFill>
                  <a:srgbClr val="434343"/>
                </a:solidFill>
                <a:latin typeface="Lato"/>
                <a:ea typeface="Lato"/>
                <a:cs typeface="Lato"/>
                <a:sym typeface="Lato"/>
              </a:rPr>
              <a:t>Vembu offers licensing options at monthly &amp; yearly subscriptions</a:t>
            </a:r>
            <a:endParaRPr sz="900">
              <a:solidFill>
                <a:srgbClr val="434343"/>
              </a:solidFill>
              <a:latin typeface="Lato"/>
              <a:ea typeface="Lato"/>
              <a:cs typeface="Lato"/>
              <a:sym typeface="Lato"/>
            </a:endParaRPr>
          </a:p>
          <a:p>
            <a:pPr indent="-285750" lvl="0" marL="457200" rtl="0" algn="l">
              <a:lnSpc>
                <a:spcPct val="150000"/>
              </a:lnSpc>
              <a:spcBef>
                <a:spcPts val="0"/>
              </a:spcBef>
              <a:spcAft>
                <a:spcPts val="0"/>
              </a:spcAft>
              <a:buClr>
                <a:srgbClr val="DD222D"/>
              </a:buClr>
              <a:buSzPts val="900"/>
              <a:buFont typeface="Lato"/>
              <a:buChar char="●"/>
            </a:pPr>
            <a:r>
              <a:rPr lang="en" sz="900">
                <a:solidFill>
                  <a:srgbClr val="434343"/>
                </a:solidFill>
                <a:latin typeface="Lato"/>
                <a:ea typeface="Lato"/>
                <a:cs typeface="Lato"/>
                <a:sym typeface="Lato"/>
              </a:rPr>
              <a:t>24/7 support and major/minor upgrades included</a:t>
            </a:r>
            <a:endParaRPr i="1" sz="900">
              <a:solidFill>
                <a:srgbClr val="434343"/>
              </a:solidFill>
              <a:latin typeface="Lato"/>
              <a:ea typeface="Lato"/>
              <a:cs typeface="Lato"/>
              <a:sym typeface="Lato"/>
            </a:endParaRPr>
          </a:p>
        </p:txBody>
      </p:sp>
      <p:sp>
        <p:nvSpPr>
          <p:cNvPr id="424" name="Google Shape;424;p39"/>
          <p:cNvSpPr txBox="1"/>
          <p:nvPr/>
        </p:nvSpPr>
        <p:spPr>
          <a:xfrm>
            <a:off x="714550" y="1352475"/>
            <a:ext cx="2753100" cy="194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CC0000"/>
                </a:solidFill>
                <a:latin typeface="Lato"/>
                <a:ea typeface="Lato"/>
                <a:cs typeface="Lato"/>
                <a:sym typeface="Lato"/>
              </a:rPr>
              <a:t>Subscription</a:t>
            </a:r>
            <a:endParaRPr b="1" sz="1000">
              <a:solidFill>
                <a:srgbClr val="CC0000"/>
              </a:solidFill>
              <a:latin typeface="Lato"/>
              <a:ea typeface="Lato"/>
              <a:cs typeface="Lato"/>
              <a:sym typeface="Lato"/>
            </a:endParaRPr>
          </a:p>
        </p:txBody>
      </p:sp>
      <p:sp>
        <p:nvSpPr>
          <p:cNvPr id="425" name="Google Shape;425;p39"/>
          <p:cNvSpPr txBox="1"/>
          <p:nvPr/>
        </p:nvSpPr>
        <p:spPr>
          <a:xfrm>
            <a:off x="552525" y="2988850"/>
            <a:ext cx="5097300" cy="623700"/>
          </a:xfrm>
          <a:prstGeom prst="rect">
            <a:avLst/>
          </a:prstGeom>
          <a:noFill/>
          <a:ln>
            <a:noFill/>
          </a:ln>
        </p:spPr>
        <p:txBody>
          <a:bodyPr anchorCtr="0" anchor="ctr" bIns="91425" lIns="91425" spcFirstLastPara="1" rIns="91425" wrap="square" tIns="91425">
            <a:noAutofit/>
          </a:bodyPr>
          <a:lstStyle/>
          <a:p>
            <a:pPr indent="-285750" lvl="0" marL="457200" rtl="0" algn="l">
              <a:lnSpc>
                <a:spcPct val="150000"/>
              </a:lnSpc>
              <a:spcBef>
                <a:spcPts val="0"/>
              </a:spcBef>
              <a:spcAft>
                <a:spcPts val="0"/>
              </a:spcAft>
              <a:buClr>
                <a:srgbClr val="F20122"/>
              </a:buClr>
              <a:buSzPts val="900"/>
              <a:buFont typeface="Lato"/>
              <a:buChar char="●"/>
            </a:pPr>
            <a:r>
              <a:rPr lang="en" sz="900">
                <a:solidFill>
                  <a:srgbClr val="434343"/>
                </a:solidFill>
                <a:latin typeface="Lato"/>
                <a:ea typeface="Lato"/>
                <a:cs typeface="Lato"/>
                <a:sym typeface="Lato"/>
              </a:rPr>
              <a:t>One time purchase with upgrades and support free for one year</a:t>
            </a:r>
            <a:endParaRPr sz="900">
              <a:solidFill>
                <a:srgbClr val="434343"/>
              </a:solidFill>
              <a:latin typeface="Lato"/>
              <a:ea typeface="Lato"/>
              <a:cs typeface="Lato"/>
              <a:sym typeface="Lato"/>
            </a:endParaRPr>
          </a:p>
          <a:p>
            <a:pPr indent="-285750" lvl="0" marL="457200" rtl="0" algn="l">
              <a:lnSpc>
                <a:spcPct val="150000"/>
              </a:lnSpc>
              <a:spcBef>
                <a:spcPts val="0"/>
              </a:spcBef>
              <a:spcAft>
                <a:spcPts val="0"/>
              </a:spcAft>
              <a:buClr>
                <a:srgbClr val="F20122"/>
              </a:buClr>
              <a:buSzPts val="900"/>
              <a:buFont typeface="Lato"/>
              <a:buChar char="●"/>
            </a:pPr>
            <a:r>
              <a:rPr lang="en" sz="900">
                <a:solidFill>
                  <a:srgbClr val="434343"/>
                </a:solidFill>
                <a:latin typeface="Lato"/>
                <a:ea typeface="Lato"/>
                <a:cs typeface="Lato"/>
                <a:sym typeface="Lato"/>
              </a:rPr>
              <a:t>After 1 year AMC of 20% of license fee to be paid for continued support &amp; updates</a:t>
            </a:r>
            <a:endParaRPr i="1" sz="900">
              <a:solidFill>
                <a:srgbClr val="434343"/>
              </a:solidFill>
              <a:latin typeface="Lato"/>
              <a:ea typeface="Lato"/>
              <a:cs typeface="Lato"/>
              <a:sym typeface="Lato"/>
            </a:endParaRPr>
          </a:p>
        </p:txBody>
      </p:sp>
      <p:sp>
        <p:nvSpPr>
          <p:cNvPr id="426" name="Google Shape;426;p39"/>
          <p:cNvSpPr txBox="1"/>
          <p:nvPr/>
        </p:nvSpPr>
        <p:spPr>
          <a:xfrm>
            <a:off x="714550" y="2647875"/>
            <a:ext cx="2753100" cy="194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CC0000"/>
                </a:solidFill>
                <a:latin typeface="Lato"/>
                <a:ea typeface="Lato"/>
                <a:cs typeface="Lato"/>
                <a:sym typeface="Lato"/>
              </a:rPr>
              <a:t>Perpetual</a:t>
            </a:r>
            <a:endParaRPr b="1" sz="1000">
              <a:solidFill>
                <a:srgbClr val="CC0000"/>
              </a:solidFill>
              <a:latin typeface="Lato"/>
              <a:ea typeface="Lato"/>
              <a:cs typeface="Lato"/>
              <a:sym typeface="Lato"/>
            </a:endParaRPr>
          </a:p>
        </p:txBody>
      </p:sp>
      <p:sp>
        <p:nvSpPr>
          <p:cNvPr id="427" name="Google Shape;427;p39"/>
          <p:cNvSpPr txBox="1"/>
          <p:nvPr/>
        </p:nvSpPr>
        <p:spPr>
          <a:xfrm>
            <a:off x="6110275" y="1594224"/>
            <a:ext cx="2220600" cy="551400"/>
          </a:xfrm>
          <a:prstGeom prst="rect">
            <a:avLst/>
          </a:prstGeom>
          <a:noFill/>
          <a:ln>
            <a:noFill/>
          </a:ln>
        </p:spPr>
        <p:txBody>
          <a:bodyPr anchorCtr="0" anchor="ctr" bIns="91425" lIns="91425" spcFirstLastPara="1" rIns="91425" wrap="square" tIns="91425">
            <a:noAutofit/>
          </a:bodyPr>
          <a:lstStyle/>
          <a:p>
            <a:pPr indent="-285750" lvl="0" marL="457200" rtl="0" algn="l">
              <a:lnSpc>
                <a:spcPct val="150000"/>
              </a:lnSpc>
              <a:spcBef>
                <a:spcPts val="0"/>
              </a:spcBef>
              <a:spcAft>
                <a:spcPts val="0"/>
              </a:spcAft>
              <a:buClr>
                <a:srgbClr val="DD222D"/>
              </a:buClr>
              <a:buSzPts val="900"/>
              <a:buFont typeface="Lato"/>
              <a:buChar char="●"/>
            </a:pPr>
            <a:r>
              <a:rPr lang="en" sz="900">
                <a:solidFill>
                  <a:srgbClr val="434343"/>
                </a:solidFill>
                <a:latin typeface="Lato"/>
                <a:ea typeface="Lato"/>
                <a:cs typeface="Lato"/>
                <a:sym typeface="Lato"/>
              </a:rPr>
              <a:t>Free</a:t>
            </a:r>
            <a:endParaRPr sz="900">
              <a:solidFill>
                <a:srgbClr val="434343"/>
              </a:solidFill>
              <a:latin typeface="Lato"/>
              <a:ea typeface="Lato"/>
              <a:cs typeface="Lato"/>
              <a:sym typeface="Lato"/>
            </a:endParaRPr>
          </a:p>
          <a:p>
            <a:pPr indent="-285750" lvl="0" marL="457200" rtl="0" algn="l">
              <a:lnSpc>
                <a:spcPct val="150000"/>
              </a:lnSpc>
              <a:spcBef>
                <a:spcPts val="0"/>
              </a:spcBef>
              <a:spcAft>
                <a:spcPts val="0"/>
              </a:spcAft>
              <a:buClr>
                <a:srgbClr val="DD222D"/>
              </a:buClr>
              <a:buSzPts val="900"/>
              <a:buFont typeface="Lato"/>
              <a:buChar char="●"/>
            </a:pPr>
            <a:r>
              <a:rPr lang="en" sz="900">
                <a:solidFill>
                  <a:srgbClr val="434343"/>
                </a:solidFill>
                <a:latin typeface="Lato"/>
                <a:ea typeface="Lato"/>
                <a:cs typeface="Lato"/>
                <a:sym typeface="Lato"/>
              </a:rPr>
              <a:t>Standard</a:t>
            </a:r>
            <a:endParaRPr sz="900">
              <a:solidFill>
                <a:srgbClr val="434343"/>
              </a:solidFill>
              <a:latin typeface="Lato"/>
              <a:ea typeface="Lato"/>
              <a:cs typeface="Lato"/>
              <a:sym typeface="Lato"/>
            </a:endParaRPr>
          </a:p>
        </p:txBody>
      </p:sp>
      <p:sp>
        <p:nvSpPr>
          <p:cNvPr id="428" name="Google Shape;428;p39"/>
          <p:cNvSpPr txBox="1"/>
          <p:nvPr/>
        </p:nvSpPr>
        <p:spPr>
          <a:xfrm>
            <a:off x="6272300" y="1352475"/>
            <a:ext cx="2753100" cy="194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CC0000"/>
                </a:solidFill>
                <a:latin typeface="Lato"/>
                <a:ea typeface="Lato"/>
                <a:cs typeface="Lato"/>
                <a:sym typeface="Lato"/>
              </a:rPr>
              <a:t>Available </a:t>
            </a:r>
            <a:r>
              <a:rPr b="1" lang="en" sz="1000">
                <a:solidFill>
                  <a:schemeClr val="dk2"/>
                </a:solidFill>
                <a:latin typeface="Lato"/>
                <a:ea typeface="Lato"/>
                <a:cs typeface="Lato"/>
                <a:sym typeface="Lato"/>
              </a:rPr>
              <a:t>Editions</a:t>
            </a:r>
            <a:endParaRPr b="1" sz="1000">
              <a:solidFill>
                <a:schemeClr val="dk2"/>
              </a:solidFill>
              <a:latin typeface="Lato"/>
              <a:ea typeface="Lato"/>
              <a:cs typeface="Lato"/>
              <a:sym typeface="Lato"/>
            </a:endParaRPr>
          </a:p>
        </p:txBody>
      </p:sp>
      <p:cxnSp>
        <p:nvCxnSpPr>
          <p:cNvPr id="429" name="Google Shape;429;p39"/>
          <p:cNvCxnSpPr/>
          <p:nvPr/>
        </p:nvCxnSpPr>
        <p:spPr>
          <a:xfrm>
            <a:off x="770950" y="2416400"/>
            <a:ext cx="3659100" cy="0"/>
          </a:xfrm>
          <a:prstGeom prst="straightConnector1">
            <a:avLst/>
          </a:prstGeom>
          <a:noFill/>
          <a:ln cap="flat" cmpd="sng" w="9525">
            <a:solidFill>
              <a:srgbClr val="595959"/>
            </a:solidFill>
            <a:prstDash val="dot"/>
            <a:round/>
            <a:headEnd len="med" w="med" type="none"/>
            <a:tailEnd len="med" w="med" type="none"/>
          </a:ln>
        </p:spPr>
      </p:cxnSp>
      <p:sp>
        <p:nvSpPr>
          <p:cNvPr id="430" name="Google Shape;430;p39"/>
          <p:cNvSpPr txBox="1"/>
          <p:nvPr/>
        </p:nvSpPr>
        <p:spPr>
          <a:xfrm>
            <a:off x="6110275" y="2921075"/>
            <a:ext cx="2860800" cy="960600"/>
          </a:xfrm>
          <a:prstGeom prst="rect">
            <a:avLst/>
          </a:prstGeom>
          <a:noFill/>
          <a:ln>
            <a:noFill/>
          </a:ln>
        </p:spPr>
        <p:txBody>
          <a:bodyPr anchorCtr="0" anchor="ctr" bIns="91425" lIns="91425" spcFirstLastPara="1" rIns="91425" wrap="square" tIns="91425">
            <a:noAutofit/>
          </a:bodyPr>
          <a:lstStyle/>
          <a:p>
            <a:pPr indent="-285750" lvl="0" marL="457200" rtl="0" algn="l">
              <a:lnSpc>
                <a:spcPct val="150000"/>
              </a:lnSpc>
              <a:spcBef>
                <a:spcPts val="0"/>
              </a:spcBef>
              <a:spcAft>
                <a:spcPts val="0"/>
              </a:spcAft>
              <a:buClr>
                <a:srgbClr val="DD222D"/>
              </a:buClr>
              <a:buSzPts val="900"/>
              <a:buFont typeface="Lato"/>
              <a:buChar char="●"/>
            </a:pPr>
            <a:r>
              <a:rPr lang="en" sz="900">
                <a:solidFill>
                  <a:srgbClr val="434343"/>
                </a:solidFill>
                <a:latin typeface="Lato"/>
                <a:ea typeface="Lato"/>
                <a:cs typeface="Lato"/>
                <a:sym typeface="Lato"/>
              </a:rPr>
              <a:t>B</a:t>
            </a:r>
            <a:r>
              <a:rPr lang="en" sz="900">
                <a:solidFill>
                  <a:srgbClr val="434343"/>
                </a:solidFill>
                <a:latin typeface="Lato"/>
                <a:ea typeface="Lato"/>
                <a:cs typeface="Lato"/>
                <a:sym typeface="Lato"/>
              </a:rPr>
              <a:t>ackup and restore upto 10 Microsoft 365 Users’ data for free without any feature restrictions,</a:t>
            </a:r>
            <a:endParaRPr sz="900">
              <a:solidFill>
                <a:srgbClr val="434343"/>
              </a:solidFill>
              <a:latin typeface="Lato"/>
              <a:ea typeface="Lato"/>
              <a:cs typeface="Lato"/>
              <a:sym typeface="Lato"/>
            </a:endParaRPr>
          </a:p>
          <a:p>
            <a:pPr indent="0" lvl="0" marL="457200" rtl="0" algn="l">
              <a:lnSpc>
                <a:spcPct val="150000"/>
              </a:lnSpc>
              <a:spcBef>
                <a:spcPts val="0"/>
              </a:spcBef>
              <a:spcAft>
                <a:spcPts val="0"/>
              </a:spcAft>
              <a:buNone/>
            </a:pPr>
            <a:r>
              <a:t/>
            </a:r>
            <a:endParaRPr sz="900">
              <a:solidFill>
                <a:srgbClr val="434343"/>
              </a:solidFill>
              <a:latin typeface="Lato"/>
              <a:ea typeface="Lato"/>
              <a:cs typeface="Lato"/>
              <a:sym typeface="Lato"/>
            </a:endParaRPr>
          </a:p>
        </p:txBody>
      </p:sp>
      <p:sp>
        <p:nvSpPr>
          <p:cNvPr id="431" name="Google Shape;431;p39"/>
          <p:cNvSpPr txBox="1"/>
          <p:nvPr/>
        </p:nvSpPr>
        <p:spPr>
          <a:xfrm>
            <a:off x="6272300" y="2571675"/>
            <a:ext cx="2753100" cy="194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CC0000"/>
                </a:solidFill>
                <a:latin typeface="Lato"/>
                <a:ea typeface="Lato"/>
                <a:cs typeface="Lato"/>
                <a:sym typeface="Lato"/>
              </a:rPr>
              <a:t>Free</a:t>
            </a:r>
            <a:r>
              <a:rPr b="1" lang="en" sz="1000">
                <a:solidFill>
                  <a:srgbClr val="CC0000"/>
                </a:solidFill>
                <a:latin typeface="Lato"/>
                <a:ea typeface="Lato"/>
                <a:cs typeface="Lato"/>
                <a:sym typeface="Lato"/>
              </a:rPr>
              <a:t> Edition - </a:t>
            </a:r>
            <a:r>
              <a:rPr b="1" lang="en" sz="1000">
                <a:solidFill>
                  <a:schemeClr val="dk2"/>
                </a:solidFill>
                <a:latin typeface="Lato"/>
                <a:ea typeface="Lato"/>
                <a:cs typeface="Lato"/>
                <a:sym typeface="Lato"/>
              </a:rPr>
              <a:t>SaaS</a:t>
            </a:r>
            <a:r>
              <a:rPr b="1" lang="en" sz="1000">
                <a:solidFill>
                  <a:schemeClr val="dk2"/>
                </a:solidFill>
                <a:latin typeface="Lato"/>
                <a:ea typeface="Lato"/>
                <a:cs typeface="Lato"/>
                <a:sym typeface="Lato"/>
              </a:rPr>
              <a:t> Backup</a:t>
            </a:r>
            <a:endParaRPr b="1" sz="1000">
              <a:solidFill>
                <a:schemeClr val="dk2"/>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35" name="Shape 435"/>
        <p:cNvGrpSpPr/>
        <p:nvPr/>
      </p:nvGrpSpPr>
      <p:grpSpPr>
        <a:xfrm>
          <a:off x="0" y="0"/>
          <a:ext cx="0" cy="0"/>
          <a:chOff x="0" y="0"/>
          <a:chExt cx="0" cy="0"/>
        </a:xfrm>
      </p:grpSpPr>
      <p:grpSp>
        <p:nvGrpSpPr>
          <p:cNvPr id="436" name="Google Shape;436;p40"/>
          <p:cNvGrpSpPr/>
          <p:nvPr/>
        </p:nvGrpSpPr>
        <p:grpSpPr>
          <a:xfrm>
            <a:off x="0" y="0"/>
            <a:ext cx="9145500" cy="5143600"/>
            <a:chOff x="0" y="0"/>
            <a:chExt cx="9145500" cy="5143600"/>
          </a:xfrm>
        </p:grpSpPr>
        <p:grpSp>
          <p:nvGrpSpPr>
            <p:cNvPr id="437" name="Google Shape;437;p40"/>
            <p:cNvGrpSpPr/>
            <p:nvPr/>
          </p:nvGrpSpPr>
          <p:grpSpPr>
            <a:xfrm>
              <a:off x="0" y="0"/>
              <a:ext cx="9145500" cy="5143600"/>
              <a:chOff x="0" y="0"/>
              <a:chExt cx="9145500" cy="5143600"/>
            </a:xfrm>
          </p:grpSpPr>
          <p:pic>
            <p:nvPicPr>
              <p:cNvPr id="438" name="Google Shape;438;p40"/>
              <p:cNvPicPr preferRelativeResize="0"/>
              <p:nvPr/>
            </p:nvPicPr>
            <p:blipFill>
              <a:blip r:embed="rId3">
                <a:alphaModFix/>
              </a:blip>
              <a:stretch>
                <a:fillRect/>
              </a:stretch>
            </p:blipFill>
            <p:spPr>
              <a:xfrm>
                <a:off x="0" y="0"/>
                <a:ext cx="9144000" cy="5142557"/>
              </a:xfrm>
              <a:prstGeom prst="rect">
                <a:avLst/>
              </a:prstGeom>
              <a:noFill/>
              <a:ln>
                <a:noFill/>
              </a:ln>
            </p:spPr>
          </p:pic>
          <p:sp>
            <p:nvSpPr>
              <p:cNvPr id="439" name="Google Shape;439;p40"/>
              <p:cNvSpPr/>
              <p:nvPr/>
            </p:nvSpPr>
            <p:spPr>
              <a:xfrm>
                <a:off x="2339700" y="1000"/>
                <a:ext cx="6805800" cy="514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0" name="Google Shape;440;p40"/>
            <p:cNvSpPr/>
            <p:nvPr/>
          </p:nvSpPr>
          <p:spPr>
            <a:xfrm>
              <a:off x="2339700" y="128750"/>
              <a:ext cx="6683700" cy="48861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1" name="Google Shape;441;p40"/>
          <p:cNvSpPr txBox="1"/>
          <p:nvPr/>
        </p:nvSpPr>
        <p:spPr>
          <a:xfrm>
            <a:off x="240561" y="4779475"/>
            <a:ext cx="1866000" cy="23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FFFFFF"/>
                </a:solidFill>
                <a:latin typeface="Lato Hairline"/>
                <a:ea typeface="Lato Hairline"/>
                <a:cs typeface="Lato Hairline"/>
                <a:sym typeface="Lato Hairline"/>
              </a:rPr>
              <a:t>Backup &amp; Disaster Recovery</a:t>
            </a:r>
            <a:endParaRPr sz="1100">
              <a:solidFill>
                <a:srgbClr val="FFFFFF"/>
              </a:solidFill>
              <a:latin typeface="Lato Hairline"/>
              <a:ea typeface="Lato Hairline"/>
              <a:cs typeface="Lato Hairline"/>
              <a:sym typeface="Lato Hairline"/>
            </a:endParaRPr>
          </a:p>
        </p:txBody>
      </p:sp>
      <p:grpSp>
        <p:nvGrpSpPr>
          <p:cNvPr id="442" name="Google Shape;442;p40"/>
          <p:cNvGrpSpPr/>
          <p:nvPr/>
        </p:nvGrpSpPr>
        <p:grpSpPr>
          <a:xfrm>
            <a:off x="360466" y="1752689"/>
            <a:ext cx="2554339" cy="1638223"/>
            <a:chOff x="360466" y="1960482"/>
            <a:chExt cx="2554339" cy="1638223"/>
          </a:xfrm>
        </p:grpSpPr>
        <p:sp>
          <p:nvSpPr>
            <p:cNvPr id="443" name="Google Shape;443;p40"/>
            <p:cNvSpPr/>
            <p:nvPr/>
          </p:nvSpPr>
          <p:spPr>
            <a:xfrm>
              <a:off x="447904" y="2084905"/>
              <a:ext cx="2466900" cy="1513800"/>
            </a:xfrm>
            <a:prstGeom prst="rect">
              <a:avLst/>
            </a:prstGeom>
            <a:noFill/>
            <a:ln cap="flat" cmpd="sng" w="9525">
              <a:solidFill>
                <a:srgbClr val="F2012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4" name="Google Shape;444;p40"/>
            <p:cNvPicPr preferRelativeResize="0"/>
            <p:nvPr/>
          </p:nvPicPr>
          <p:blipFill rotWithShape="1">
            <a:blip r:embed="rId3">
              <a:alphaModFix/>
            </a:blip>
            <a:srcRect b="28748" l="15018" r="53791" t="28743"/>
            <a:stretch/>
          </p:blipFill>
          <p:spPr>
            <a:xfrm>
              <a:off x="360466" y="1960482"/>
              <a:ext cx="2467050" cy="1562938"/>
            </a:xfrm>
            <a:prstGeom prst="rect">
              <a:avLst/>
            </a:prstGeom>
            <a:noFill/>
            <a:ln>
              <a:noFill/>
            </a:ln>
            <a:effectLst>
              <a:outerShdw blurRad="285750" rotWithShape="0" algn="bl" dir="12600000" dist="152400">
                <a:srgbClr val="000000">
                  <a:alpha val="30000"/>
                </a:srgbClr>
              </a:outerShdw>
            </a:effectLst>
          </p:spPr>
        </p:pic>
        <p:sp>
          <p:nvSpPr>
            <p:cNvPr id="445" name="Google Shape;445;p40"/>
            <p:cNvSpPr txBox="1"/>
            <p:nvPr/>
          </p:nvSpPr>
          <p:spPr>
            <a:xfrm>
              <a:off x="480575" y="2357351"/>
              <a:ext cx="2240400" cy="769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800">
                  <a:solidFill>
                    <a:schemeClr val="dk1"/>
                  </a:solidFill>
                  <a:latin typeface="Lato Light"/>
                  <a:ea typeface="Lato Light"/>
                  <a:cs typeface="Lato Light"/>
                  <a:sym typeface="Lato Light"/>
                </a:rPr>
                <a:t>Backup for </a:t>
              </a:r>
              <a:endParaRPr sz="1800">
                <a:solidFill>
                  <a:schemeClr val="dk1"/>
                </a:solidFill>
                <a:latin typeface="Lato Light"/>
                <a:ea typeface="Lato Light"/>
                <a:cs typeface="Lato Light"/>
                <a:sym typeface="Lato Light"/>
              </a:endParaRPr>
            </a:p>
            <a:p>
              <a:pPr indent="0" lvl="0" marL="0" rtl="0" algn="ctr">
                <a:lnSpc>
                  <a:spcPct val="100000"/>
                </a:lnSpc>
                <a:spcBef>
                  <a:spcPts val="0"/>
                </a:spcBef>
                <a:spcAft>
                  <a:spcPts val="0"/>
                </a:spcAft>
                <a:buNone/>
              </a:pPr>
              <a:r>
                <a:rPr b="1" lang="en" sz="1800">
                  <a:solidFill>
                    <a:schemeClr val="dk1"/>
                  </a:solidFill>
                  <a:latin typeface="Lato"/>
                  <a:ea typeface="Lato"/>
                  <a:cs typeface="Lato"/>
                  <a:sym typeface="Lato"/>
                </a:rPr>
                <a:t>Microsoft 365</a:t>
              </a:r>
              <a:endParaRPr sz="1800">
                <a:solidFill>
                  <a:srgbClr val="FFFFFF"/>
                </a:solidFill>
                <a:latin typeface="Lato Light"/>
                <a:ea typeface="Lato Light"/>
                <a:cs typeface="Lato Light"/>
                <a:sym typeface="Lato Light"/>
              </a:endParaRPr>
            </a:p>
          </p:txBody>
        </p:sp>
      </p:grpSp>
      <p:grpSp>
        <p:nvGrpSpPr>
          <p:cNvPr id="446" name="Google Shape;446;p40"/>
          <p:cNvGrpSpPr/>
          <p:nvPr/>
        </p:nvGrpSpPr>
        <p:grpSpPr>
          <a:xfrm>
            <a:off x="3258414" y="1762825"/>
            <a:ext cx="4063427" cy="1638174"/>
            <a:chOff x="3106014" y="1762825"/>
            <a:chExt cx="4063427" cy="1638174"/>
          </a:xfrm>
        </p:grpSpPr>
        <p:pic>
          <p:nvPicPr>
            <p:cNvPr id="447" name="Google Shape;447;p40"/>
            <p:cNvPicPr preferRelativeResize="0"/>
            <p:nvPr/>
          </p:nvPicPr>
          <p:blipFill rotWithShape="1">
            <a:blip r:embed="rId4">
              <a:alphaModFix/>
            </a:blip>
            <a:srcRect b="27221" l="751" r="30326" t="27212"/>
            <a:stretch/>
          </p:blipFill>
          <p:spPr>
            <a:xfrm>
              <a:off x="3135515" y="1762825"/>
              <a:ext cx="4033925" cy="1638174"/>
            </a:xfrm>
            <a:prstGeom prst="rect">
              <a:avLst/>
            </a:prstGeom>
            <a:noFill/>
            <a:ln>
              <a:noFill/>
            </a:ln>
          </p:spPr>
        </p:pic>
        <p:grpSp>
          <p:nvGrpSpPr>
            <p:cNvPr id="448" name="Google Shape;448;p40"/>
            <p:cNvGrpSpPr/>
            <p:nvPr/>
          </p:nvGrpSpPr>
          <p:grpSpPr>
            <a:xfrm>
              <a:off x="5759100" y="2351084"/>
              <a:ext cx="927300" cy="352441"/>
              <a:chOff x="7523661" y="2349503"/>
              <a:chExt cx="927300" cy="352441"/>
            </a:xfrm>
          </p:grpSpPr>
          <p:sp>
            <p:nvSpPr>
              <p:cNvPr id="449" name="Google Shape;449;p40"/>
              <p:cNvSpPr txBox="1"/>
              <p:nvPr/>
            </p:nvSpPr>
            <p:spPr>
              <a:xfrm>
                <a:off x="7691589" y="2349503"/>
                <a:ext cx="5856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1"/>
                    </a:solidFill>
                  </a:rPr>
                  <a:t>$12</a:t>
                </a:r>
                <a:endParaRPr b="1" sz="1150">
                  <a:solidFill>
                    <a:schemeClr val="lt1"/>
                  </a:solidFill>
                </a:endParaRPr>
              </a:p>
            </p:txBody>
          </p:sp>
          <p:sp>
            <p:nvSpPr>
              <p:cNvPr id="450" name="Google Shape;450;p40"/>
              <p:cNvSpPr txBox="1"/>
              <p:nvPr/>
            </p:nvSpPr>
            <p:spPr>
              <a:xfrm>
                <a:off x="7523661" y="2578945"/>
                <a:ext cx="9273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per User/ annum</a:t>
                </a:r>
                <a:endParaRPr b="1" i="1" sz="500"/>
              </a:p>
            </p:txBody>
          </p:sp>
        </p:grpSp>
        <p:sp>
          <p:nvSpPr>
            <p:cNvPr id="451" name="Google Shape;451;p40"/>
            <p:cNvSpPr txBox="1"/>
            <p:nvPr/>
          </p:nvSpPr>
          <p:spPr>
            <a:xfrm>
              <a:off x="5479578" y="1931800"/>
              <a:ext cx="14805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900">
                  <a:solidFill>
                    <a:srgbClr val="D7363A"/>
                  </a:solidFill>
                </a:rPr>
                <a:t>Microsoft 365</a:t>
              </a:r>
              <a:endParaRPr b="1" sz="900">
                <a:solidFill>
                  <a:schemeClr val="lt1"/>
                </a:solidFill>
              </a:endParaRPr>
            </a:p>
          </p:txBody>
        </p:sp>
        <p:grpSp>
          <p:nvGrpSpPr>
            <p:cNvPr id="452" name="Google Shape;452;p40"/>
            <p:cNvGrpSpPr/>
            <p:nvPr/>
          </p:nvGrpSpPr>
          <p:grpSpPr>
            <a:xfrm>
              <a:off x="5787678" y="2883625"/>
              <a:ext cx="864300" cy="346413"/>
              <a:chOff x="7552239" y="2886987"/>
              <a:chExt cx="864300" cy="346413"/>
            </a:xfrm>
          </p:grpSpPr>
          <p:sp>
            <p:nvSpPr>
              <p:cNvPr id="453" name="Google Shape;453;p40"/>
              <p:cNvSpPr txBox="1"/>
              <p:nvPr/>
            </p:nvSpPr>
            <p:spPr>
              <a:xfrm>
                <a:off x="7650599" y="2886987"/>
                <a:ext cx="7101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1"/>
                    </a:solidFill>
                  </a:rPr>
                  <a:t>$30</a:t>
                </a:r>
                <a:endParaRPr b="1" sz="1150">
                  <a:solidFill>
                    <a:schemeClr val="lt1"/>
                  </a:solidFill>
                </a:endParaRPr>
              </a:p>
            </p:txBody>
          </p:sp>
          <p:sp>
            <p:nvSpPr>
              <p:cNvPr id="454" name="Google Shape;454;p40"/>
              <p:cNvSpPr txBox="1"/>
              <p:nvPr/>
            </p:nvSpPr>
            <p:spPr>
              <a:xfrm>
                <a:off x="7552239" y="3110400"/>
                <a:ext cx="8643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per User</a:t>
                </a:r>
                <a:endParaRPr b="1" i="1" sz="500"/>
              </a:p>
            </p:txBody>
          </p:sp>
        </p:grpSp>
        <p:grpSp>
          <p:nvGrpSpPr>
            <p:cNvPr id="455" name="Google Shape;455;p40"/>
            <p:cNvGrpSpPr/>
            <p:nvPr/>
          </p:nvGrpSpPr>
          <p:grpSpPr>
            <a:xfrm>
              <a:off x="3106014" y="2339350"/>
              <a:ext cx="1789800" cy="375897"/>
              <a:chOff x="3106014" y="2339350"/>
              <a:chExt cx="1789800" cy="375897"/>
            </a:xfrm>
          </p:grpSpPr>
          <p:sp>
            <p:nvSpPr>
              <p:cNvPr id="456" name="Google Shape;456;p40"/>
              <p:cNvSpPr txBox="1"/>
              <p:nvPr/>
            </p:nvSpPr>
            <p:spPr>
              <a:xfrm>
                <a:off x="3106026" y="2339350"/>
                <a:ext cx="1763400" cy="235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900">
                    <a:solidFill>
                      <a:schemeClr val="lt1"/>
                    </a:solidFill>
                  </a:rPr>
                  <a:t>Subscription License</a:t>
                </a:r>
                <a:endParaRPr b="1" sz="750">
                  <a:solidFill>
                    <a:schemeClr val="lt1"/>
                  </a:solidFill>
                </a:endParaRPr>
              </a:p>
            </p:txBody>
          </p:sp>
          <p:sp>
            <p:nvSpPr>
              <p:cNvPr id="457" name="Google Shape;457;p40"/>
              <p:cNvSpPr txBox="1"/>
              <p:nvPr/>
            </p:nvSpPr>
            <p:spPr>
              <a:xfrm>
                <a:off x="3106014" y="2592247"/>
                <a:ext cx="1789800" cy="123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500"/>
                  <a:t>(Includes product updates, upgrades &amp; standard technical support until subscription period)</a:t>
                </a:r>
                <a:endParaRPr i="1" sz="500"/>
              </a:p>
            </p:txBody>
          </p:sp>
        </p:grpSp>
        <p:grpSp>
          <p:nvGrpSpPr>
            <p:cNvPr id="458" name="Google Shape;458;p40"/>
            <p:cNvGrpSpPr/>
            <p:nvPr/>
          </p:nvGrpSpPr>
          <p:grpSpPr>
            <a:xfrm>
              <a:off x="3106014" y="2882326"/>
              <a:ext cx="1588812" cy="349020"/>
              <a:chOff x="3106014" y="2880272"/>
              <a:chExt cx="1588812" cy="349020"/>
            </a:xfrm>
          </p:grpSpPr>
          <p:sp>
            <p:nvSpPr>
              <p:cNvPr id="459" name="Google Shape;459;p40"/>
              <p:cNvSpPr txBox="1"/>
              <p:nvPr/>
            </p:nvSpPr>
            <p:spPr>
              <a:xfrm>
                <a:off x="3106025" y="2880272"/>
                <a:ext cx="1588800" cy="235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900">
                    <a:solidFill>
                      <a:schemeClr val="lt1"/>
                    </a:solidFill>
                  </a:rPr>
                  <a:t>Perpetual License</a:t>
                </a:r>
                <a:endParaRPr b="1" sz="750">
                  <a:solidFill>
                    <a:schemeClr val="lt1"/>
                  </a:solidFill>
                </a:endParaRPr>
              </a:p>
            </p:txBody>
          </p:sp>
          <p:sp>
            <p:nvSpPr>
              <p:cNvPr id="460" name="Google Shape;460;p40"/>
              <p:cNvSpPr txBox="1"/>
              <p:nvPr/>
            </p:nvSpPr>
            <p:spPr>
              <a:xfrm>
                <a:off x="3106014" y="3106292"/>
                <a:ext cx="1588800" cy="123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500"/>
                  <a:t>(Free maintenance &amp; support for 1st year)</a:t>
                </a:r>
                <a:endParaRPr i="1" sz="500"/>
              </a:p>
            </p:txBody>
          </p:sp>
        </p:gr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pic>
        <p:nvPicPr>
          <p:cNvPr id="465" name="Google Shape;465;p41"/>
          <p:cNvPicPr preferRelativeResize="0"/>
          <p:nvPr/>
        </p:nvPicPr>
        <p:blipFill>
          <a:blip r:embed="rId3">
            <a:alphaModFix/>
          </a:blip>
          <a:stretch>
            <a:fillRect/>
          </a:stretch>
        </p:blipFill>
        <p:spPr>
          <a:xfrm>
            <a:off x="0" y="0"/>
            <a:ext cx="9144005" cy="5143151"/>
          </a:xfrm>
          <a:prstGeom prst="rect">
            <a:avLst/>
          </a:prstGeom>
          <a:noFill/>
          <a:ln>
            <a:noFill/>
          </a:ln>
        </p:spPr>
      </p:pic>
      <p:grpSp>
        <p:nvGrpSpPr>
          <p:cNvPr id="466" name="Google Shape;466;p41"/>
          <p:cNvGrpSpPr/>
          <p:nvPr/>
        </p:nvGrpSpPr>
        <p:grpSpPr>
          <a:xfrm>
            <a:off x="2702853" y="1644931"/>
            <a:ext cx="3738300" cy="1853289"/>
            <a:chOff x="2593503" y="2390086"/>
            <a:chExt cx="3738300" cy="1853289"/>
          </a:xfrm>
        </p:grpSpPr>
        <p:sp>
          <p:nvSpPr>
            <p:cNvPr id="467" name="Google Shape;467;p41"/>
            <p:cNvSpPr txBox="1"/>
            <p:nvPr/>
          </p:nvSpPr>
          <p:spPr>
            <a:xfrm>
              <a:off x="2903102" y="3677875"/>
              <a:ext cx="3119100" cy="565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Lato"/>
                  <a:ea typeface="Lato"/>
                  <a:cs typeface="Lato"/>
                  <a:sym typeface="Lato"/>
                </a:rPr>
                <a:t>Email</a:t>
              </a:r>
              <a:endParaRPr sz="1100">
                <a:solidFill>
                  <a:srgbClr val="FFFFFF"/>
                </a:solidFill>
                <a:latin typeface="Lato"/>
                <a:ea typeface="Lato"/>
                <a:cs typeface="Lato"/>
                <a:sym typeface="Lato"/>
              </a:endParaRPr>
            </a:p>
            <a:p>
              <a:pPr indent="0" lvl="0" marL="0" rtl="0" algn="ctr">
                <a:lnSpc>
                  <a:spcPct val="115000"/>
                </a:lnSpc>
                <a:spcBef>
                  <a:spcPts val="0"/>
                </a:spcBef>
                <a:spcAft>
                  <a:spcPts val="0"/>
                </a:spcAft>
                <a:buNone/>
              </a:pPr>
              <a:r>
                <a:rPr lang="en" sz="1100">
                  <a:solidFill>
                    <a:srgbClr val="FFFFFF"/>
                  </a:solidFill>
                  <a:latin typeface="Lato Light"/>
                  <a:ea typeface="Lato Light"/>
                  <a:cs typeface="Lato Light"/>
                  <a:sym typeface="Lato Light"/>
                </a:rPr>
                <a:t>vembu-sales@vembu.com</a:t>
              </a:r>
              <a:endParaRPr sz="1100">
                <a:solidFill>
                  <a:srgbClr val="FFFFFF"/>
                </a:solidFill>
                <a:latin typeface="Lato Light"/>
                <a:ea typeface="Lato Light"/>
                <a:cs typeface="Lato Light"/>
                <a:sym typeface="Lato Light"/>
              </a:endParaRPr>
            </a:p>
            <a:p>
              <a:pPr indent="0" lvl="0" marL="0" rtl="0" algn="ctr">
                <a:lnSpc>
                  <a:spcPct val="115000"/>
                </a:lnSpc>
                <a:spcBef>
                  <a:spcPts val="0"/>
                </a:spcBef>
                <a:spcAft>
                  <a:spcPts val="0"/>
                </a:spcAft>
                <a:buNone/>
              </a:pPr>
              <a:r>
                <a:rPr lang="en" sz="1100">
                  <a:solidFill>
                    <a:srgbClr val="FFFFFF"/>
                  </a:solidFill>
                  <a:uFill>
                    <a:noFill/>
                  </a:uFill>
                  <a:latin typeface="Lato Light"/>
                  <a:ea typeface="Lato Light"/>
                  <a:cs typeface="Lato Light"/>
                  <a:sym typeface="Lato Light"/>
                  <a:hlinkClick r:id="rId4">
                    <a:extLst>
                      <a:ext uri="{A12FA001-AC4F-418D-AE19-62706E023703}">
                        <ahyp:hlinkClr val="tx"/>
                      </a:ext>
                    </a:extLst>
                  </a:hlinkClick>
                </a:rPr>
                <a:t>vembu-support@vembu.com</a:t>
              </a:r>
              <a:endParaRPr sz="1100">
                <a:solidFill>
                  <a:srgbClr val="FFFFFF"/>
                </a:solidFill>
                <a:latin typeface="Lato Light"/>
                <a:ea typeface="Lato Light"/>
                <a:cs typeface="Lato Light"/>
                <a:sym typeface="Lato Light"/>
              </a:endParaRPr>
            </a:p>
          </p:txBody>
        </p:sp>
        <p:sp>
          <p:nvSpPr>
            <p:cNvPr id="468" name="Google Shape;468;p41"/>
            <p:cNvSpPr txBox="1"/>
            <p:nvPr/>
          </p:nvSpPr>
          <p:spPr>
            <a:xfrm>
              <a:off x="2593503" y="2390086"/>
              <a:ext cx="3738300" cy="52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FFFFFF"/>
                  </a:solidFill>
                  <a:latin typeface="Lato"/>
                  <a:ea typeface="Lato"/>
                  <a:cs typeface="Lato"/>
                  <a:sym typeface="Lato"/>
                </a:rPr>
                <a:t>Thank You</a:t>
              </a:r>
              <a:endParaRPr sz="3600">
                <a:latin typeface="Lato"/>
                <a:ea typeface="Lato"/>
                <a:cs typeface="Lato"/>
                <a:sym typeface="Lato"/>
              </a:endParaRPr>
            </a:p>
          </p:txBody>
        </p:sp>
        <p:cxnSp>
          <p:nvCxnSpPr>
            <p:cNvPr id="469" name="Google Shape;469;p41"/>
            <p:cNvCxnSpPr/>
            <p:nvPr/>
          </p:nvCxnSpPr>
          <p:spPr>
            <a:xfrm>
              <a:off x="2608503" y="2964475"/>
              <a:ext cx="3708300" cy="0"/>
            </a:xfrm>
            <a:prstGeom prst="straightConnector1">
              <a:avLst/>
            </a:prstGeom>
            <a:noFill/>
            <a:ln cap="flat" cmpd="sng" w="9525">
              <a:solidFill>
                <a:srgbClr val="F20122"/>
              </a:solidFill>
              <a:prstDash val="solid"/>
              <a:round/>
              <a:headEnd len="med" w="med" type="none"/>
              <a:tailEnd len="med" w="med" type="none"/>
            </a:ln>
          </p:spPr>
        </p:cxnSp>
        <p:grpSp>
          <p:nvGrpSpPr>
            <p:cNvPr id="470" name="Google Shape;470;p41"/>
            <p:cNvGrpSpPr/>
            <p:nvPr/>
          </p:nvGrpSpPr>
          <p:grpSpPr>
            <a:xfrm>
              <a:off x="2849007" y="3143905"/>
              <a:ext cx="3227290" cy="393600"/>
              <a:chOff x="2876984" y="3220105"/>
              <a:chExt cx="3227290" cy="393600"/>
            </a:xfrm>
          </p:grpSpPr>
          <p:sp>
            <p:nvSpPr>
              <p:cNvPr id="471" name="Google Shape;471;p41"/>
              <p:cNvSpPr txBox="1"/>
              <p:nvPr/>
            </p:nvSpPr>
            <p:spPr>
              <a:xfrm>
                <a:off x="2876984" y="3220105"/>
                <a:ext cx="1441200" cy="393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Open Sans Light"/>
                    <a:ea typeface="Open Sans Light"/>
                    <a:cs typeface="Open Sans Light"/>
                    <a:sym typeface="Open Sans Light"/>
                  </a:rPr>
                  <a:t>USA &amp; CANADA</a:t>
                </a:r>
                <a:endParaRPr sz="1100">
                  <a:solidFill>
                    <a:srgbClr val="FFFFFF"/>
                  </a:solidFill>
                  <a:latin typeface="Open Sans Light"/>
                  <a:ea typeface="Open Sans Light"/>
                  <a:cs typeface="Open Sans Light"/>
                  <a:sym typeface="Open Sans Light"/>
                </a:endParaRPr>
              </a:p>
              <a:p>
                <a:pPr indent="0" lvl="0" marL="0" rtl="0" algn="ctr">
                  <a:lnSpc>
                    <a:spcPct val="115000"/>
                  </a:lnSpc>
                  <a:spcBef>
                    <a:spcPts val="0"/>
                  </a:spcBef>
                  <a:spcAft>
                    <a:spcPts val="0"/>
                  </a:spcAft>
                  <a:buNone/>
                </a:pPr>
                <a:r>
                  <a:rPr lang="en" sz="1100">
                    <a:solidFill>
                      <a:srgbClr val="FFFFFF"/>
                    </a:solidFill>
                    <a:latin typeface="Open Sans Light"/>
                    <a:ea typeface="Open Sans Light"/>
                    <a:cs typeface="Open Sans Light"/>
                    <a:sym typeface="Open Sans Light"/>
                  </a:rPr>
                  <a:t>+1-512-256-8699</a:t>
                </a:r>
                <a:endParaRPr sz="1100">
                  <a:solidFill>
                    <a:srgbClr val="FFFFFF"/>
                  </a:solidFill>
                  <a:latin typeface="Open Sans Light"/>
                  <a:ea typeface="Open Sans Light"/>
                  <a:cs typeface="Open Sans Light"/>
                  <a:sym typeface="Open Sans Light"/>
                </a:endParaRPr>
              </a:p>
            </p:txBody>
          </p:sp>
          <p:sp>
            <p:nvSpPr>
              <p:cNvPr id="472" name="Google Shape;472;p41"/>
              <p:cNvSpPr txBox="1"/>
              <p:nvPr/>
            </p:nvSpPr>
            <p:spPr>
              <a:xfrm>
                <a:off x="4622874" y="3220105"/>
                <a:ext cx="1481400" cy="393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Lato Light"/>
                    <a:ea typeface="Lato Light"/>
                    <a:cs typeface="Lato Light"/>
                    <a:sym typeface="Lato Light"/>
                  </a:rPr>
                  <a:t>UNITED KINGDOM</a:t>
                </a:r>
                <a:endParaRPr sz="1100">
                  <a:solidFill>
                    <a:srgbClr val="FFFFFF"/>
                  </a:solidFill>
                  <a:latin typeface="Lato Light"/>
                  <a:ea typeface="Lato Light"/>
                  <a:cs typeface="Lato Light"/>
                  <a:sym typeface="Lato Light"/>
                </a:endParaRPr>
              </a:p>
              <a:p>
                <a:pPr indent="0" lvl="0" marL="0" rtl="0" algn="ctr">
                  <a:lnSpc>
                    <a:spcPct val="115000"/>
                  </a:lnSpc>
                  <a:spcBef>
                    <a:spcPts val="0"/>
                  </a:spcBef>
                  <a:spcAft>
                    <a:spcPts val="0"/>
                  </a:spcAft>
                  <a:buNone/>
                </a:pPr>
                <a:r>
                  <a:rPr lang="en" sz="1100">
                    <a:solidFill>
                      <a:srgbClr val="FFFFFF"/>
                    </a:solidFill>
                    <a:latin typeface="Lato Light"/>
                    <a:ea typeface="Lato Light"/>
                    <a:cs typeface="Lato Light"/>
                    <a:sym typeface="Lato Light"/>
                  </a:rPr>
                  <a:t>+44-203-793-8668</a:t>
                </a:r>
                <a:endParaRPr sz="1100">
                  <a:solidFill>
                    <a:srgbClr val="FFFFFF"/>
                  </a:solidFill>
                  <a:latin typeface="Lato Light"/>
                  <a:ea typeface="Lato Light"/>
                  <a:cs typeface="Lato Light"/>
                  <a:sym typeface="Lato Light"/>
                </a:endParaRPr>
              </a:p>
            </p:txBody>
          </p:sp>
          <p:cxnSp>
            <p:nvCxnSpPr>
              <p:cNvPr id="473" name="Google Shape;473;p41"/>
              <p:cNvCxnSpPr/>
              <p:nvPr/>
            </p:nvCxnSpPr>
            <p:spPr>
              <a:xfrm>
                <a:off x="4423925" y="3224305"/>
                <a:ext cx="0" cy="385200"/>
              </a:xfrm>
              <a:prstGeom prst="straightConnector1">
                <a:avLst/>
              </a:prstGeom>
              <a:noFill/>
              <a:ln cap="flat" cmpd="sng" w="9525">
                <a:solidFill>
                  <a:srgbClr val="FFFFFF"/>
                </a:solidFill>
                <a:prstDash val="solid"/>
                <a:round/>
                <a:headEnd len="med" w="med" type="none"/>
                <a:tailEnd len="med" w="med" type="none"/>
              </a:ln>
            </p:spPr>
          </p:cxnSp>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4" name="Shape 104"/>
        <p:cNvGrpSpPr/>
        <p:nvPr/>
      </p:nvGrpSpPr>
      <p:grpSpPr>
        <a:xfrm>
          <a:off x="0" y="0"/>
          <a:ext cx="0" cy="0"/>
          <a:chOff x="0" y="0"/>
          <a:chExt cx="0" cy="0"/>
        </a:xfrm>
      </p:grpSpPr>
      <p:pic>
        <p:nvPicPr>
          <p:cNvPr id="105" name="Google Shape;105;p26"/>
          <p:cNvPicPr preferRelativeResize="0"/>
          <p:nvPr/>
        </p:nvPicPr>
        <p:blipFill>
          <a:blip r:embed="rId3">
            <a:alphaModFix/>
          </a:blip>
          <a:stretch>
            <a:fillRect/>
          </a:stretch>
        </p:blipFill>
        <p:spPr>
          <a:xfrm>
            <a:off x="0" y="0"/>
            <a:ext cx="9144000" cy="5142557"/>
          </a:xfrm>
          <a:prstGeom prst="rect">
            <a:avLst/>
          </a:prstGeom>
          <a:noFill/>
          <a:ln>
            <a:noFill/>
          </a:ln>
        </p:spPr>
      </p:pic>
      <p:sp>
        <p:nvSpPr>
          <p:cNvPr id="106" name="Google Shape;106;p26"/>
          <p:cNvSpPr/>
          <p:nvPr/>
        </p:nvSpPr>
        <p:spPr>
          <a:xfrm>
            <a:off x="4419700" y="1000"/>
            <a:ext cx="4725900" cy="514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7" name="Google Shape;107;p26"/>
          <p:cNvPicPr preferRelativeResize="0"/>
          <p:nvPr/>
        </p:nvPicPr>
        <p:blipFill rotWithShape="1">
          <a:blip r:embed="rId4">
            <a:alphaModFix/>
          </a:blip>
          <a:srcRect b="39976" l="27961" r="27956" t="34133"/>
          <a:stretch/>
        </p:blipFill>
        <p:spPr>
          <a:xfrm>
            <a:off x="866089" y="2085587"/>
            <a:ext cx="2548450" cy="841800"/>
          </a:xfrm>
          <a:prstGeom prst="rect">
            <a:avLst/>
          </a:prstGeom>
          <a:noFill/>
          <a:ln>
            <a:noFill/>
          </a:ln>
        </p:spPr>
      </p:pic>
      <p:sp>
        <p:nvSpPr>
          <p:cNvPr id="108" name="Google Shape;108;p26"/>
          <p:cNvSpPr/>
          <p:nvPr/>
        </p:nvSpPr>
        <p:spPr>
          <a:xfrm>
            <a:off x="4410175" y="128700"/>
            <a:ext cx="4608300" cy="48861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9" name="Google Shape;109;p26"/>
          <p:cNvGrpSpPr/>
          <p:nvPr/>
        </p:nvGrpSpPr>
        <p:grpSpPr>
          <a:xfrm>
            <a:off x="4000225" y="2160744"/>
            <a:ext cx="4087875" cy="822963"/>
            <a:chOff x="4000225" y="2151400"/>
            <a:chExt cx="4087875" cy="822963"/>
          </a:xfrm>
        </p:grpSpPr>
        <p:pic>
          <p:nvPicPr>
            <p:cNvPr id="110" name="Google Shape;110;p26"/>
            <p:cNvPicPr preferRelativeResize="0"/>
            <p:nvPr/>
          </p:nvPicPr>
          <p:blipFill>
            <a:blip r:embed="rId5">
              <a:alphaModFix/>
            </a:blip>
            <a:stretch>
              <a:fillRect/>
            </a:stretch>
          </p:blipFill>
          <p:spPr>
            <a:xfrm>
              <a:off x="4000225" y="2151400"/>
              <a:ext cx="822963" cy="822963"/>
            </a:xfrm>
            <a:prstGeom prst="rect">
              <a:avLst/>
            </a:prstGeom>
            <a:noFill/>
            <a:ln>
              <a:noFill/>
            </a:ln>
          </p:spPr>
        </p:pic>
        <p:sp>
          <p:nvSpPr>
            <p:cNvPr id="111" name="Google Shape;111;p26"/>
            <p:cNvSpPr txBox="1"/>
            <p:nvPr/>
          </p:nvSpPr>
          <p:spPr>
            <a:xfrm>
              <a:off x="4953100" y="2380031"/>
              <a:ext cx="3135000" cy="365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a:solidFill>
                    <a:srgbClr val="CC0000"/>
                  </a:solidFill>
                  <a:latin typeface="Lato"/>
                  <a:ea typeface="Lato"/>
                  <a:cs typeface="Lato"/>
                  <a:sym typeface="Lato"/>
                </a:rPr>
                <a:t>100+</a:t>
              </a:r>
              <a:r>
                <a:rPr b="1" lang="en">
                  <a:latin typeface="Lato"/>
                  <a:ea typeface="Lato"/>
                  <a:cs typeface="Lato"/>
                  <a:sym typeface="Lato"/>
                </a:rPr>
                <a:t>  Countries</a:t>
              </a:r>
              <a:endParaRPr b="1">
                <a:latin typeface="Lato"/>
                <a:ea typeface="Lato"/>
                <a:cs typeface="Lato"/>
                <a:sym typeface="Lato"/>
              </a:endParaRPr>
            </a:p>
          </p:txBody>
        </p:sp>
      </p:grpSp>
      <p:grpSp>
        <p:nvGrpSpPr>
          <p:cNvPr id="112" name="Google Shape;112;p26"/>
          <p:cNvGrpSpPr/>
          <p:nvPr/>
        </p:nvGrpSpPr>
        <p:grpSpPr>
          <a:xfrm>
            <a:off x="4000225" y="3251307"/>
            <a:ext cx="4087875" cy="822963"/>
            <a:chOff x="4000225" y="3318163"/>
            <a:chExt cx="4087875" cy="822963"/>
          </a:xfrm>
        </p:grpSpPr>
        <p:pic>
          <p:nvPicPr>
            <p:cNvPr id="113" name="Google Shape;113;p26"/>
            <p:cNvPicPr preferRelativeResize="0"/>
            <p:nvPr/>
          </p:nvPicPr>
          <p:blipFill>
            <a:blip r:embed="rId6">
              <a:alphaModFix/>
            </a:blip>
            <a:stretch>
              <a:fillRect/>
            </a:stretch>
          </p:blipFill>
          <p:spPr>
            <a:xfrm>
              <a:off x="4000225" y="3318163"/>
              <a:ext cx="822963" cy="822963"/>
            </a:xfrm>
            <a:prstGeom prst="rect">
              <a:avLst/>
            </a:prstGeom>
            <a:noFill/>
            <a:ln>
              <a:noFill/>
            </a:ln>
          </p:spPr>
        </p:pic>
        <p:sp>
          <p:nvSpPr>
            <p:cNvPr id="114" name="Google Shape;114;p26"/>
            <p:cNvSpPr txBox="1"/>
            <p:nvPr/>
          </p:nvSpPr>
          <p:spPr>
            <a:xfrm>
              <a:off x="4953100" y="3546794"/>
              <a:ext cx="3135000" cy="365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a:solidFill>
                    <a:srgbClr val="CC0000"/>
                  </a:solidFill>
                  <a:latin typeface="Lato"/>
                  <a:ea typeface="Lato"/>
                  <a:cs typeface="Lato"/>
                  <a:sym typeface="Lato"/>
                </a:rPr>
                <a:t>60,000+</a:t>
              </a:r>
              <a:r>
                <a:rPr b="1" lang="en">
                  <a:latin typeface="Lato"/>
                  <a:ea typeface="Lato"/>
                  <a:cs typeface="Lato"/>
                  <a:sym typeface="Lato"/>
                </a:rPr>
                <a:t>  Businesses</a:t>
              </a:r>
              <a:endParaRPr b="1">
                <a:latin typeface="Lato"/>
                <a:ea typeface="Lato"/>
                <a:cs typeface="Lato"/>
                <a:sym typeface="Lato"/>
              </a:endParaRPr>
            </a:p>
          </p:txBody>
        </p:sp>
      </p:grpSp>
      <p:grpSp>
        <p:nvGrpSpPr>
          <p:cNvPr id="115" name="Google Shape;115;p26"/>
          <p:cNvGrpSpPr/>
          <p:nvPr/>
        </p:nvGrpSpPr>
        <p:grpSpPr>
          <a:xfrm>
            <a:off x="3953173" y="1026010"/>
            <a:ext cx="4134927" cy="911300"/>
            <a:chOff x="3953173" y="1026010"/>
            <a:chExt cx="4134927" cy="911300"/>
          </a:xfrm>
        </p:grpSpPr>
        <p:sp>
          <p:nvSpPr>
            <p:cNvPr id="116" name="Google Shape;116;p26"/>
            <p:cNvSpPr txBox="1"/>
            <p:nvPr/>
          </p:nvSpPr>
          <p:spPr>
            <a:xfrm>
              <a:off x="4953100" y="1298810"/>
              <a:ext cx="3135000" cy="365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a:solidFill>
                    <a:srgbClr val="CC0000"/>
                  </a:solidFill>
                  <a:latin typeface="Lato"/>
                  <a:ea typeface="Lato"/>
                  <a:cs typeface="Lato"/>
                  <a:sym typeface="Lato"/>
                </a:rPr>
                <a:t>15+</a:t>
              </a:r>
              <a:r>
                <a:rPr b="1" lang="en">
                  <a:latin typeface="Lato"/>
                  <a:ea typeface="Lato"/>
                  <a:cs typeface="Lato"/>
                  <a:sym typeface="Lato"/>
                </a:rPr>
                <a:t>  Years</a:t>
              </a:r>
              <a:endParaRPr b="1">
                <a:latin typeface="Lato"/>
                <a:ea typeface="Lato"/>
                <a:cs typeface="Lato"/>
                <a:sym typeface="Lato"/>
              </a:endParaRPr>
            </a:p>
          </p:txBody>
        </p:sp>
        <p:pic>
          <p:nvPicPr>
            <p:cNvPr id="117" name="Google Shape;117;p26"/>
            <p:cNvPicPr preferRelativeResize="0"/>
            <p:nvPr/>
          </p:nvPicPr>
          <p:blipFill rotWithShape="1">
            <a:blip r:embed="rId7">
              <a:alphaModFix/>
            </a:blip>
            <a:srcRect b="0" l="0" r="0" t="0"/>
            <a:stretch/>
          </p:blipFill>
          <p:spPr>
            <a:xfrm>
              <a:off x="3953173" y="1026010"/>
              <a:ext cx="911300" cy="911300"/>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27"/>
          <p:cNvPicPr preferRelativeResize="0"/>
          <p:nvPr/>
        </p:nvPicPr>
        <p:blipFill>
          <a:blip r:embed="rId3">
            <a:alphaModFix/>
          </a:blip>
          <a:stretch>
            <a:fillRect/>
          </a:stretch>
        </p:blipFill>
        <p:spPr>
          <a:xfrm>
            <a:off x="0" y="0"/>
            <a:ext cx="9144000" cy="5142557"/>
          </a:xfrm>
          <a:prstGeom prst="rect">
            <a:avLst/>
          </a:prstGeom>
          <a:noFill/>
          <a:ln>
            <a:noFill/>
          </a:ln>
        </p:spPr>
      </p:pic>
      <p:sp>
        <p:nvSpPr>
          <p:cNvPr id="123" name="Google Shape;123;p27"/>
          <p:cNvSpPr/>
          <p:nvPr/>
        </p:nvSpPr>
        <p:spPr>
          <a:xfrm>
            <a:off x="4419700" y="1000"/>
            <a:ext cx="4725900" cy="514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7"/>
          <p:cNvSpPr/>
          <p:nvPr/>
        </p:nvSpPr>
        <p:spPr>
          <a:xfrm>
            <a:off x="4410175" y="129175"/>
            <a:ext cx="4608300" cy="48861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5" name="Google Shape;125;p27"/>
          <p:cNvPicPr preferRelativeResize="0"/>
          <p:nvPr/>
        </p:nvPicPr>
        <p:blipFill>
          <a:blip r:embed="rId4">
            <a:alphaModFix/>
          </a:blip>
          <a:stretch>
            <a:fillRect/>
          </a:stretch>
        </p:blipFill>
        <p:spPr>
          <a:xfrm>
            <a:off x="4706200" y="1562650"/>
            <a:ext cx="4038600" cy="2019300"/>
          </a:xfrm>
          <a:prstGeom prst="rect">
            <a:avLst/>
          </a:prstGeom>
          <a:noFill/>
          <a:ln>
            <a:noFill/>
          </a:ln>
        </p:spPr>
      </p:pic>
      <p:sp>
        <p:nvSpPr>
          <p:cNvPr id="126" name="Google Shape;126;p27"/>
          <p:cNvSpPr txBox="1"/>
          <p:nvPr/>
        </p:nvSpPr>
        <p:spPr>
          <a:xfrm>
            <a:off x="1066900" y="2141975"/>
            <a:ext cx="2733600" cy="858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3600">
                <a:solidFill>
                  <a:srgbClr val="FFFFFF"/>
                </a:solidFill>
                <a:latin typeface="Lato"/>
                <a:ea typeface="Lato"/>
                <a:cs typeface="Lato"/>
                <a:sym typeface="Lato"/>
              </a:rPr>
              <a:t>Vembu</a:t>
            </a:r>
            <a:endParaRPr b="1" sz="3600">
              <a:solidFill>
                <a:srgbClr val="FFFFFF"/>
              </a:solidFill>
              <a:latin typeface="Lato"/>
              <a:ea typeface="Lato"/>
              <a:cs typeface="Lato"/>
              <a:sym typeface="Lato"/>
            </a:endParaRPr>
          </a:p>
          <a:p>
            <a:pPr indent="0" lvl="0" marL="0" rtl="0" algn="l">
              <a:lnSpc>
                <a:spcPct val="100000"/>
              </a:lnSpc>
              <a:spcBef>
                <a:spcPts val="0"/>
              </a:spcBef>
              <a:spcAft>
                <a:spcPts val="0"/>
              </a:spcAft>
              <a:buNone/>
            </a:pPr>
            <a:r>
              <a:rPr lang="en" sz="3600">
                <a:solidFill>
                  <a:srgbClr val="FFFFFF"/>
                </a:solidFill>
                <a:latin typeface="Lato Light"/>
                <a:ea typeface="Lato Light"/>
                <a:cs typeface="Lato Light"/>
                <a:sym typeface="Lato Light"/>
              </a:rPr>
              <a:t>Technology Partner</a:t>
            </a:r>
            <a:endParaRPr sz="3600">
              <a:solidFill>
                <a:srgbClr val="FFFFFF"/>
              </a:solidFill>
              <a:latin typeface="Lato Light"/>
              <a:ea typeface="Lato Light"/>
              <a:cs typeface="Lato Light"/>
              <a:sym typeface="Lato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p28"/>
          <p:cNvPicPr preferRelativeResize="0"/>
          <p:nvPr/>
        </p:nvPicPr>
        <p:blipFill>
          <a:blip r:embed="rId3">
            <a:alphaModFix/>
          </a:blip>
          <a:stretch>
            <a:fillRect/>
          </a:stretch>
        </p:blipFill>
        <p:spPr>
          <a:xfrm>
            <a:off x="0" y="0"/>
            <a:ext cx="9144005" cy="5143151"/>
          </a:xfrm>
          <a:prstGeom prst="rect">
            <a:avLst/>
          </a:prstGeom>
          <a:noFill/>
          <a:ln>
            <a:noFill/>
          </a:ln>
        </p:spPr>
      </p:pic>
      <p:sp>
        <p:nvSpPr>
          <p:cNvPr id="132" name="Google Shape;132;p28"/>
          <p:cNvSpPr txBox="1"/>
          <p:nvPr/>
        </p:nvSpPr>
        <p:spPr>
          <a:xfrm>
            <a:off x="2238453" y="2142276"/>
            <a:ext cx="4667100" cy="858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3600">
                <a:solidFill>
                  <a:srgbClr val="FFFFFF"/>
                </a:solidFill>
                <a:latin typeface="Lato"/>
                <a:ea typeface="Lato"/>
                <a:cs typeface="Lato"/>
                <a:sym typeface="Lato"/>
              </a:rPr>
              <a:t>Vembu</a:t>
            </a:r>
            <a:r>
              <a:rPr b="1" lang="en" sz="3600">
                <a:solidFill>
                  <a:srgbClr val="FFFFFF"/>
                </a:solidFill>
                <a:latin typeface="Lato"/>
                <a:ea typeface="Lato"/>
                <a:cs typeface="Lato"/>
                <a:sym typeface="Lato"/>
              </a:rPr>
              <a:t> BDR Suite</a:t>
            </a:r>
            <a:endParaRPr b="1" sz="3600">
              <a:solidFill>
                <a:srgbClr val="FFFFFF"/>
              </a:solidFill>
              <a:latin typeface="Lato"/>
              <a:ea typeface="Lato"/>
              <a:cs typeface="Lato"/>
              <a:sym typeface="Lato"/>
            </a:endParaRPr>
          </a:p>
          <a:p>
            <a:pPr indent="0" lvl="0" marL="0" rtl="0" algn="ctr">
              <a:lnSpc>
                <a:spcPct val="100000"/>
              </a:lnSpc>
              <a:spcBef>
                <a:spcPts val="0"/>
              </a:spcBef>
              <a:spcAft>
                <a:spcPts val="0"/>
              </a:spcAft>
              <a:buNone/>
            </a:pPr>
            <a:r>
              <a:rPr lang="en" sz="3600">
                <a:solidFill>
                  <a:srgbClr val="FFFFFF"/>
                </a:solidFill>
                <a:latin typeface="Lato Light"/>
                <a:ea typeface="Lato Light"/>
                <a:cs typeface="Lato Light"/>
                <a:sym typeface="Lato Light"/>
              </a:rPr>
              <a:t> Product Overview</a:t>
            </a:r>
            <a:endParaRPr sz="3600">
              <a:solidFill>
                <a:srgbClr val="FFFFFF"/>
              </a:solidFill>
              <a:latin typeface="Lato Light"/>
              <a:ea typeface="Lato Light"/>
              <a:cs typeface="Lato Light"/>
              <a:sym typeface="Lato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6" name="Shape 136"/>
        <p:cNvGrpSpPr/>
        <p:nvPr/>
      </p:nvGrpSpPr>
      <p:grpSpPr>
        <a:xfrm>
          <a:off x="0" y="0"/>
          <a:ext cx="0" cy="0"/>
          <a:chOff x="0" y="0"/>
          <a:chExt cx="0" cy="0"/>
        </a:xfrm>
      </p:grpSpPr>
      <p:pic>
        <p:nvPicPr>
          <p:cNvPr id="137" name="Google Shape;137;p29"/>
          <p:cNvPicPr preferRelativeResize="0"/>
          <p:nvPr/>
        </p:nvPicPr>
        <p:blipFill>
          <a:blip r:embed="rId3">
            <a:alphaModFix/>
          </a:blip>
          <a:stretch>
            <a:fillRect/>
          </a:stretch>
        </p:blipFill>
        <p:spPr>
          <a:xfrm>
            <a:off x="0" y="0"/>
            <a:ext cx="9144005" cy="5143151"/>
          </a:xfrm>
          <a:prstGeom prst="rect">
            <a:avLst/>
          </a:prstGeom>
          <a:noFill/>
          <a:ln>
            <a:noFill/>
          </a:ln>
        </p:spPr>
      </p:pic>
      <p:sp>
        <p:nvSpPr>
          <p:cNvPr id="138" name="Google Shape;138;p29"/>
          <p:cNvSpPr/>
          <p:nvPr/>
        </p:nvSpPr>
        <p:spPr>
          <a:xfrm>
            <a:off x="1600" y="2586625"/>
            <a:ext cx="9144000" cy="2556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9"/>
          <p:cNvSpPr/>
          <p:nvPr/>
        </p:nvSpPr>
        <p:spPr>
          <a:xfrm>
            <a:off x="133350" y="2586625"/>
            <a:ext cx="8885100" cy="24288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9"/>
          <p:cNvSpPr txBox="1"/>
          <p:nvPr/>
        </p:nvSpPr>
        <p:spPr>
          <a:xfrm>
            <a:off x="2690925" y="565200"/>
            <a:ext cx="3762300" cy="602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3600">
                <a:solidFill>
                  <a:srgbClr val="FFFFFF"/>
                </a:solidFill>
                <a:latin typeface="Lato"/>
                <a:ea typeface="Lato"/>
                <a:cs typeface="Lato"/>
                <a:sym typeface="Lato"/>
              </a:rPr>
              <a:t>Vembu  </a:t>
            </a:r>
            <a:r>
              <a:rPr lang="en" sz="3600">
                <a:solidFill>
                  <a:srgbClr val="FFFFFF"/>
                </a:solidFill>
                <a:latin typeface="Lato Light"/>
                <a:ea typeface="Lato Light"/>
                <a:cs typeface="Lato Light"/>
                <a:sym typeface="Lato Light"/>
              </a:rPr>
              <a:t>BDR Suite</a:t>
            </a:r>
            <a:endParaRPr sz="3600">
              <a:solidFill>
                <a:srgbClr val="FFFFFF"/>
              </a:solidFill>
              <a:latin typeface="Lato Light"/>
              <a:ea typeface="Lato Light"/>
              <a:cs typeface="Lato Light"/>
              <a:sym typeface="Lato Light"/>
            </a:endParaRPr>
          </a:p>
        </p:txBody>
      </p:sp>
      <p:sp>
        <p:nvSpPr>
          <p:cNvPr id="141" name="Google Shape;141;p29"/>
          <p:cNvSpPr txBox="1"/>
          <p:nvPr/>
        </p:nvSpPr>
        <p:spPr>
          <a:xfrm>
            <a:off x="75" y="1255613"/>
            <a:ext cx="9144000" cy="495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1000"/>
              </a:spcBef>
              <a:spcAft>
                <a:spcPts val="0"/>
              </a:spcAft>
              <a:buNone/>
            </a:pPr>
            <a:r>
              <a:rPr i="1" lang="en" sz="1200">
                <a:solidFill>
                  <a:srgbClr val="FFFFFF"/>
                </a:solidFill>
                <a:latin typeface="Lato Light"/>
                <a:ea typeface="Lato Light"/>
                <a:cs typeface="Lato Light"/>
                <a:sym typeface="Lato Light"/>
              </a:rPr>
              <a:t>Vembu BDR Suite is a portfolio of products designed to backup multiple environments from</a:t>
            </a:r>
            <a:endParaRPr i="1" sz="1200">
              <a:solidFill>
                <a:srgbClr val="FFFFFF"/>
              </a:solidFill>
              <a:latin typeface="Lato Light"/>
              <a:ea typeface="Lato Light"/>
              <a:cs typeface="Lato Light"/>
              <a:sym typeface="Lato Light"/>
            </a:endParaRPr>
          </a:p>
          <a:p>
            <a:pPr indent="0" lvl="0" marL="0" rtl="0" algn="ctr">
              <a:lnSpc>
                <a:spcPct val="100000"/>
              </a:lnSpc>
              <a:spcBef>
                <a:spcPts val="300"/>
              </a:spcBef>
              <a:spcAft>
                <a:spcPts val="0"/>
              </a:spcAft>
              <a:buNone/>
            </a:pPr>
            <a:r>
              <a:rPr i="1" lang="en" sz="1200">
                <a:solidFill>
                  <a:srgbClr val="FFFFFF"/>
                </a:solidFill>
                <a:latin typeface="Lato Light"/>
                <a:ea typeface="Lato Light"/>
                <a:cs typeface="Lato Light"/>
                <a:sym typeface="Lato Light"/>
              </a:rPr>
              <a:t>virtual to physical to cloud while addressing diverse and advanced use cases</a:t>
            </a:r>
            <a:endParaRPr sz="1200">
              <a:solidFill>
                <a:srgbClr val="FFFFFF"/>
              </a:solidFill>
              <a:latin typeface="Lato Light"/>
              <a:ea typeface="Lato Light"/>
              <a:cs typeface="Lato Light"/>
              <a:sym typeface="Lato Light"/>
            </a:endParaRPr>
          </a:p>
        </p:txBody>
      </p:sp>
      <p:cxnSp>
        <p:nvCxnSpPr>
          <p:cNvPr id="142" name="Google Shape;142;p29"/>
          <p:cNvCxnSpPr/>
          <p:nvPr/>
        </p:nvCxnSpPr>
        <p:spPr>
          <a:xfrm>
            <a:off x="2457525" y="1195975"/>
            <a:ext cx="4229100" cy="0"/>
          </a:xfrm>
          <a:prstGeom prst="straightConnector1">
            <a:avLst/>
          </a:prstGeom>
          <a:noFill/>
          <a:ln cap="flat" cmpd="sng" w="9525">
            <a:solidFill>
              <a:srgbClr val="FF6A00"/>
            </a:solidFill>
            <a:prstDash val="solid"/>
            <a:round/>
            <a:headEnd len="med" w="med" type="none"/>
            <a:tailEnd len="med" w="med" type="none"/>
          </a:ln>
        </p:spPr>
      </p:cxnSp>
      <p:sp>
        <p:nvSpPr>
          <p:cNvPr id="143" name="Google Shape;143;p29"/>
          <p:cNvSpPr txBox="1"/>
          <p:nvPr/>
        </p:nvSpPr>
        <p:spPr>
          <a:xfrm>
            <a:off x="406363" y="3059300"/>
            <a:ext cx="1707000" cy="4554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&amp; Replication for </a:t>
            </a:r>
            <a:r>
              <a:rPr b="1" lang="en" sz="1100">
                <a:solidFill>
                  <a:srgbClr val="CC0000"/>
                </a:solidFill>
                <a:latin typeface="Lato"/>
                <a:ea typeface="Lato"/>
                <a:cs typeface="Lato"/>
                <a:sym typeface="Lato"/>
              </a:rPr>
              <a:t>VMware</a:t>
            </a:r>
            <a:endParaRPr sz="1100">
              <a:latin typeface="Lato"/>
              <a:ea typeface="Lato"/>
              <a:cs typeface="Lato"/>
              <a:sym typeface="Lato"/>
            </a:endParaRPr>
          </a:p>
        </p:txBody>
      </p:sp>
      <p:sp>
        <p:nvSpPr>
          <p:cNvPr id="144" name="Google Shape;144;p29"/>
          <p:cNvSpPr txBox="1"/>
          <p:nvPr/>
        </p:nvSpPr>
        <p:spPr>
          <a:xfrm>
            <a:off x="2150993" y="3059300"/>
            <a:ext cx="17070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 </a:t>
            </a:r>
            <a:r>
              <a:rPr lang="en" sz="1100">
                <a:latin typeface="Lato"/>
                <a:ea typeface="Lato"/>
                <a:cs typeface="Lato"/>
                <a:sym typeface="Lato"/>
              </a:rPr>
              <a:t>&amp; Replication for </a:t>
            </a:r>
            <a:r>
              <a:rPr b="1" lang="en" sz="1100">
                <a:solidFill>
                  <a:srgbClr val="CC0000"/>
                </a:solidFill>
                <a:latin typeface="Lato"/>
                <a:ea typeface="Lato"/>
                <a:cs typeface="Lato"/>
                <a:sym typeface="Lato"/>
              </a:rPr>
              <a:t>Hyper-V</a:t>
            </a:r>
            <a:endParaRPr sz="1100">
              <a:latin typeface="Lato Light"/>
              <a:ea typeface="Lato Light"/>
              <a:cs typeface="Lato Light"/>
              <a:sym typeface="Lato Light"/>
            </a:endParaRPr>
          </a:p>
        </p:txBody>
      </p:sp>
      <p:sp>
        <p:nvSpPr>
          <p:cNvPr id="145" name="Google Shape;145;p29"/>
          <p:cNvSpPr txBox="1"/>
          <p:nvPr/>
        </p:nvSpPr>
        <p:spPr>
          <a:xfrm>
            <a:off x="3872393" y="3059300"/>
            <a:ext cx="15432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for </a:t>
            </a:r>
            <a:endParaRPr sz="1100">
              <a:latin typeface="Lato"/>
              <a:ea typeface="Lato"/>
              <a:cs typeface="Lato"/>
              <a:sym typeface="Lato"/>
            </a:endParaRPr>
          </a:p>
          <a:p>
            <a:pPr indent="0" lvl="0" marL="0" rtl="0" algn="ctr">
              <a:spcBef>
                <a:spcPts val="0"/>
              </a:spcBef>
              <a:spcAft>
                <a:spcPts val="0"/>
              </a:spcAft>
              <a:buNone/>
            </a:pPr>
            <a:r>
              <a:rPr b="1" lang="en" sz="1100">
                <a:solidFill>
                  <a:srgbClr val="CC0000"/>
                </a:solidFill>
                <a:latin typeface="Lato"/>
                <a:ea typeface="Lato"/>
                <a:cs typeface="Lato"/>
                <a:sym typeface="Lato"/>
              </a:rPr>
              <a:t>Microsoft </a:t>
            </a:r>
            <a:r>
              <a:rPr lang="en" sz="1100">
                <a:latin typeface="Lato"/>
                <a:ea typeface="Lato"/>
                <a:cs typeface="Lato"/>
                <a:sym typeface="Lato"/>
              </a:rPr>
              <a:t> </a:t>
            </a:r>
            <a:r>
              <a:rPr b="1" lang="en" sz="1100">
                <a:solidFill>
                  <a:srgbClr val="CC0000"/>
                </a:solidFill>
                <a:latin typeface="Lato"/>
                <a:ea typeface="Lato"/>
                <a:cs typeface="Lato"/>
                <a:sym typeface="Lato"/>
              </a:rPr>
              <a:t>Windows</a:t>
            </a:r>
            <a:endParaRPr sz="1100">
              <a:latin typeface="Lato Light"/>
              <a:ea typeface="Lato Light"/>
              <a:cs typeface="Lato Light"/>
              <a:sym typeface="Lato Light"/>
            </a:endParaRPr>
          </a:p>
        </p:txBody>
      </p:sp>
      <p:sp>
        <p:nvSpPr>
          <p:cNvPr id="146" name="Google Shape;146;p29"/>
          <p:cNvSpPr txBox="1"/>
          <p:nvPr/>
        </p:nvSpPr>
        <p:spPr>
          <a:xfrm>
            <a:off x="5539355" y="3059300"/>
            <a:ext cx="15432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for </a:t>
            </a:r>
            <a:r>
              <a:rPr b="1" lang="en" sz="1100">
                <a:solidFill>
                  <a:srgbClr val="CC0000"/>
                </a:solidFill>
                <a:latin typeface="Lato"/>
                <a:ea typeface="Lato"/>
                <a:cs typeface="Lato"/>
                <a:sym typeface="Lato"/>
              </a:rPr>
              <a:t>AWS</a:t>
            </a:r>
            <a:endParaRPr b="1" sz="1100">
              <a:latin typeface="Lato"/>
              <a:ea typeface="Lato"/>
              <a:cs typeface="Lato"/>
              <a:sym typeface="Lato"/>
            </a:endParaRPr>
          </a:p>
        </p:txBody>
      </p:sp>
      <p:sp>
        <p:nvSpPr>
          <p:cNvPr id="147" name="Google Shape;147;p29"/>
          <p:cNvSpPr txBox="1"/>
          <p:nvPr/>
        </p:nvSpPr>
        <p:spPr>
          <a:xfrm>
            <a:off x="7138817" y="3059300"/>
            <a:ext cx="16452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for </a:t>
            </a:r>
            <a:endParaRPr sz="1100">
              <a:latin typeface="Lato"/>
              <a:ea typeface="Lato"/>
              <a:cs typeface="Lato"/>
              <a:sym typeface="Lato"/>
            </a:endParaRPr>
          </a:p>
          <a:p>
            <a:pPr indent="0" lvl="0" marL="0" rtl="0" algn="ctr">
              <a:spcBef>
                <a:spcPts val="0"/>
              </a:spcBef>
              <a:spcAft>
                <a:spcPts val="0"/>
              </a:spcAft>
              <a:buNone/>
            </a:pPr>
            <a:r>
              <a:rPr b="1" lang="en" sz="1100">
                <a:solidFill>
                  <a:srgbClr val="CC0000"/>
                </a:solidFill>
                <a:latin typeface="Lato"/>
                <a:ea typeface="Lato"/>
                <a:cs typeface="Lato"/>
                <a:sym typeface="Lato"/>
              </a:rPr>
              <a:t>Microsoft 365</a:t>
            </a:r>
            <a:endParaRPr b="1" sz="1100">
              <a:latin typeface="Lato"/>
              <a:ea typeface="Lato"/>
              <a:cs typeface="Lato"/>
              <a:sym typeface="Lato"/>
            </a:endParaRPr>
          </a:p>
        </p:txBody>
      </p:sp>
      <p:grpSp>
        <p:nvGrpSpPr>
          <p:cNvPr id="148" name="Google Shape;148;p29"/>
          <p:cNvGrpSpPr/>
          <p:nvPr/>
        </p:nvGrpSpPr>
        <p:grpSpPr>
          <a:xfrm>
            <a:off x="817603" y="2201120"/>
            <a:ext cx="802876" cy="799249"/>
            <a:chOff x="827970" y="2201120"/>
            <a:chExt cx="802876" cy="799249"/>
          </a:xfrm>
        </p:grpSpPr>
        <p:pic>
          <p:nvPicPr>
            <p:cNvPr id="149" name="Google Shape;149;p29"/>
            <p:cNvPicPr preferRelativeResize="0"/>
            <p:nvPr/>
          </p:nvPicPr>
          <p:blipFill rotWithShape="1">
            <a:blip r:embed="rId4">
              <a:alphaModFix/>
            </a:blip>
            <a:srcRect b="219" l="0" r="0" t="228"/>
            <a:stretch/>
          </p:blipFill>
          <p:spPr>
            <a:xfrm>
              <a:off x="827970" y="2201120"/>
              <a:ext cx="802876" cy="799249"/>
            </a:xfrm>
            <a:prstGeom prst="rect">
              <a:avLst/>
            </a:prstGeom>
            <a:noFill/>
            <a:ln>
              <a:noFill/>
            </a:ln>
          </p:spPr>
        </p:pic>
        <p:pic>
          <p:nvPicPr>
            <p:cNvPr id="150" name="Google Shape;150;p29"/>
            <p:cNvPicPr preferRelativeResize="0"/>
            <p:nvPr/>
          </p:nvPicPr>
          <p:blipFill rotWithShape="1">
            <a:blip r:embed="rId5">
              <a:alphaModFix/>
            </a:blip>
            <a:srcRect b="228" l="0" r="0" t="228"/>
            <a:stretch/>
          </p:blipFill>
          <p:spPr>
            <a:xfrm>
              <a:off x="903158" y="2275994"/>
              <a:ext cx="652500" cy="649500"/>
            </a:xfrm>
            <a:prstGeom prst="rect">
              <a:avLst/>
            </a:prstGeom>
            <a:noFill/>
            <a:ln>
              <a:noFill/>
            </a:ln>
          </p:spPr>
        </p:pic>
      </p:grpSp>
      <p:grpSp>
        <p:nvGrpSpPr>
          <p:cNvPr id="151" name="Google Shape;151;p29"/>
          <p:cNvGrpSpPr/>
          <p:nvPr/>
        </p:nvGrpSpPr>
        <p:grpSpPr>
          <a:xfrm>
            <a:off x="4168381" y="2201120"/>
            <a:ext cx="802875" cy="799249"/>
            <a:chOff x="4170565" y="2201120"/>
            <a:chExt cx="802875" cy="799249"/>
          </a:xfrm>
        </p:grpSpPr>
        <p:pic>
          <p:nvPicPr>
            <p:cNvPr id="152" name="Google Shape;152;p29"/>
            <p:cNvPicPr preferRelativeResize="0"/>
            <p:nvPr/>
          </p:nvPicPr>
          <p:blipFill rotWithShape="1">
            <a:blip r:embed="rId4">
              <a:alphaModFix/>
            </a:blip>
            <a:srcRect b="219" l="0" r="0" t="228"/>
            <a:stretch/>
          </p:blipFill>
          <p:spPr>
            <a:xfrm>
              <a:off x="4170565" y="2201120"/>
              <a:ext cx="802875" cy="799249"/>
            </a:xfrm>
            <a:prstGeom prst="rect">
              <a:avLst/>
            </a:prstGeom>
            <a:noFill/>
            <a:ln>
              <a:noFill/>
            </a:ln>
          </p:spPr>
        </p:pic>
        <p:pic>
          <p:nvPicPr>
            <p:cNvPr id="153" name="Google Shape;153;p29"/>
            <p:cNvPicPr preferRelativeResize="0"/>
            <p:nvPr/>
          </p:nvPicPr>
          <p:blipFill rotWithShape="1">
            <a:blip r:embed="rId6">
              <a:alphaModFix/>
            </a:blip>
            <a:srcRect b="228" l="0" r="0" t="228"/>
            <a:stretch/>
          </p:blipFill>
          <p:spPr>
            <a:xfrm>
              <a:off x="4312768" y="2312627"/>
              <a:ext cx="542950" cy="540474"/>
            </a:xfrm>
            <a:prstGeom prst="rect">
              <a:avLst/>
            </a:prstGeom>
            <a:noFill/>
            <a:ln>
              <a:noFill/>
            </a:ln>
          </p:spPr>
        </p:pic>
      </p:grpSp>
      <p:grpSp>
        <p:nvGrpSpPr>
          <p:cNvPr id="154" name="Google Shape;154;p29"/>
          <p:cNvGrpSpPr/>
          <p:nvPr/>
        </p:nvGrpSpPr>
        <p:grpSpPr>
          <a:xfrm>
            <a:off x="2498095" y="2201120"/>
            <a:ext cx="802875" cy="799249"/>
            <a:chOff x="2499267" y="2201120"/>
            <a:chExt cx="802875" cy="799249"/>
          </a:xfrm>
        </p:grpSpPr>
        <p:pic>
          <p:nvPicPr>
            <p:cNvPr id="155" name="Google Shape;155;p29"/>
            <p:cNvPicPr preferRelativeResize="0"/>
            <p:nvPr/>
          </p:nvPicPr>
          <p:blipFill rotWithShape="1">
            <a:blip r:embed="rId4">
              <a:alphaModFix/>
            </a:blip>
            <a:srcRect b="219" l="0" r="0" t="228"/>
            <a:stretch/>
          </p:blipFill>
          <p:spPr>
            <a:xfrm>
              <a:off x="2499267" y="2201120"/>
              <a:ext cx="802875" cy="799249"/>
            </a:xfrm>
            <a:prstGeom prst="rect">
              <a:avLst/>
            </a:prstGeom>
            <a:noFill/>
            <a:ln>
              <a:noFill/>
            </a:ln>
          </p:spPr>
        </p:pic>
        <p:pic>
          <p:nvPicPr>
            <p:cNvPr id="156" name="Google Shape;156;p29"/>
            <p:cNvPicPr preferRelativeResize="0"/>
            <p:nvPr/>
          </p:nvPicPr>
          <p:blipFill rotWithShape="1">
            <a:blip r:embed="rId7">
              <a:alphaModFix/>
            </a:blip>
            <a:srcRect b="228" l="0" r="0" t="228"/>
            <a:stretch/>
          </p:blipFill>
          <p:spPr>
            <a:xfrm>
              <a:off x="2612717" y="2314069"/>
              <a:ext cx="575976" cy="573351"/>
            </a:xfrm>
            <a:prstGeom prst="rect">
              <a:avLst/>
            </a:prstGeom>
            <a:noFill/>
            <a:ln>
              <a:noFill/>
            </a:ln>
          </p:spPr>
        </p:pic>
      </p:grpSp>
      <p:grpSp>
        <p:nvGrpSpPr>
          <p:cNvPr id="157" name="Google Shape;157;p29"/>
          <p:cNvGrpSpPr/>
          <p:nvPr/>
        </p:nvGrpSpPr>
        <p:grpSpPr>
          <a:xfrm>
            <a:off x="5848872" y="2201120"/>
            <a:ext cx="802876" cy="799249"/>
            <a:chOff x="5841862" y="2201120"/>
            <a:chExt cx="802876" cy="799249"/>
          </a:xfrm>
        </p:grpSpPr>
        <p:pic>
          <p:nvPicPr>
            <p:cNvPr id="158" name="Google Shape;158;p29"/>
            <p:cNvPicPr preferRelativeResize="0"/>
            <p:nvPr/>
          </p:nvPicPr>
          <p:blipFill rotWithShape="1">
            <a:blip r:embed="rId4">
              <a:alphaModFix/>
            </a:blip>
            <a:srcRect b="219" l="0" r="0" t="228"/>
            <a:stretch/>
          </p:blipFill>
          <p:spPr>
            <a:xfrm>
              <a:off x="5841862" y="2201120"/>
              <a:ext cx="802876" cy="799249"/>
            </a:xfrm>
            <a:prstGeom prst="rect">
              <a:avLst/>
            </a:prstGeom>
            <a:noFill/>
            <a:ln>
              <a:noFill/>
            </a:ln>
          </p:spPr>
        </p:pic>
        <p:pic>
          <p:nvPicPr>
            <p:cNvPr id="159" name="Google Shape;159;p29"/>
            <p:cNvPicPr preferRelativeResize="0"/>
            <p:nvPr/>
          </p:nvPicPr>
          <p:blipFill rotWithShape="1">
            <a:blip r:embed="rId8">
              <a:alphaModFix/>
            </a:blip>
            <a:srcRect b="228" l="0" r="0" t="228"/>
            <a:stretch/>
          </p:blipFill>
          <p:spPr>
            <a:xfrm>
              <a:off x="5933026" y="2292390"/>
              <a:ext cx="624626" cy="621775"/>
            </a:xfrm>
            <a:prstGeom prst="rect">
              <a:avLst/>
            </a:prstGeom>
            <a:noFill/>
            <a:ln>
              <a:noFill/>
            </a:ln>
          </p:spPr>
        </p:pic>
      </p:grpSp>
      <p:grpSp>
        <p:nvGrpSpPr>
          <p:cNvPr id="160" name="Google Shape;160;p29"/>
          <p:cNvGrpSpPr/>
          <p:nvPr/>
        </p:nvGrpSpPr>
        <p:grpSpPr>
          <a:xfrm>
            <a:off x="7519158" y="2201120"/>
            <a:ext cx="802876" cy="799249"/>
            <a:chOff x="7513159" y="2201120"/>
            <a:chExt cx="802876" cy="799249"/>
          </a:xfrm>
        </p:grpSpPr>
        <p:pic>
          <p:nvPicPr>
            <p:cNvPr id="161" name="Google Shape;161;p29"/>
            <p:cNvPicPr preferRelativeResize="0"/>
            <p:nvPr/>
          </p:nvPicPr>
          <p:blipFill rotWithShape="1">
            <a:blip r:embed="rId4">
              <a:alphaModFix/>
            </a:blip>
            <a:srcRect b="219" l="0" r="0" t="228"/>
            <a:stretch/>
          </p:blipFill>
          <p:spPr>
            <a:xfrm>
              <a:off x="7513159" y="2201120"/>
              <a:ext cx="802876" cy="799249"/>
            </a:xfrm>
            <a:prstGeom prst="rect">
              <a:avLst/>
            </a:prstGeom>
            <a:noFill/>
            <a:ln>
              <a:noFill/>
            </a:ln>
          </p:spPr>
        </p:pic>
        <p:pic>
          <p:nvPicPr>
            <p:cNvPr id="162" name="Google Shape;162;p29"/>
            <p:cNvPicPr preferRelativeResize="0"/>
            <p:nvPr/>
          </p:nvPicPr>
          <p:blipFill rotWithShape="1">
            <a:blip r:embed="rId9">
              <a:alphaModFix/>
            </a:blip>
            <a:srcRect b="228" l="0" r="0" t="228"/>
            <a:stretch/>
          </p:blipFill>
          <p:spPr>
            <a:xfrm>
              <a:off x="7594118" y="2271980"/>
              <a:ext cx="624626" cy="621775"/>
            </a:xfrm>
            <a:prstGeom prst="rect">
              <a:avLst/>
            </a:prstGeom>
            <a:noFill/>
            <a:ln>
              <a:noFill/>
            </a:ln>
          </p:spPr>
        </p:pic>
      </p:grpSp>
      <p:grpSp>
        <p:nvGrpSpPr>
          <p:cNvPr id="163" name="Google Shape;163;p29"/>
          <p:cNvGrpSpPr/>
          <p:nvPr/>
        </p:nvGrpSpPr>
        <p:grpSpPr>
          <a:xfrm>
            <a:off x="1656666" y="3638714"/>
            <a:ext cx="802876" cy="799250"/>
            <a:chOff x="1742370" y="3648920"/>
            <a:chExt cx="802876" cy="799250"/>
          </a:xfrm>
        </p:grpSpPr>
        <p:pic>
          <p:nvPicPr>
            <p:cNvPr id="164" name="Google Shape;164;p29"/>
            <p:cNvPicPr preferRelativeResize="0"/>
            <p:nvPr/>
          </p:nvPicPr>
          <p:blipFill rotWithShape="1">
            <a:blip r:embed="rId4">
              <a:alphaModFix/>
            </a:blip>
            <a:srcRect b="219" l="0" r="0" t="228"/>
            <a:stretch/>
          </p:blipFill>
          <p:spPr>
            <a:xfrm>
              <a:off x="1742370" y="3648920"/>
              <a:ext cx="802876" cy="799250"/>
            </a:xfrm>
            <a:prstGeom prst="rect">
              <a:avLst/>
            </a:prstGeom>
            <a:noFill/>
            <a:ln>
              <a:noFill/>
            </a:ln>
          </p:spPr>
        </p:pic>
        <p:pic>
          <p:nvPicPr>
            <p:cNvPr id="165" name="Google Shape;165;p29"/>
            <p:cNvPicPr preferRelativeResize="0"/>
            <p:nvPr/>
          </p:nvPicPr>
          <p:blipFill rotWithShape="1">
            <a:blip r:embed="rId10">
              <a:alphaModFix/>
            </a:blip>
            <a:srcRect b="228" l="0" r="0" t="228"/>
            <a:stretch/>
          </p:blipFill>
          <p:spPr>
            <a:xfrm>
              <a:off x="1798121" y="3704544"/>
              <a:ext cx="685774" cy="682600"/>
            </a:xfrm>
            <a:prstGeom prst="rect">
              <a:avLst/>
            </a:prstGeom>
            <a:noFill/>
            <a:ln>
              <a:noFill/>
            </a:ln>
          </p:spPr>
        </p:pic>
      </p:grpSp>
      <p:grpSp>
        <p:nvGrpSpPr>
          <p:cNvPr id="166" name="Google Shape;166;p29"/>
          <p:cNvGrpSpPr/>
          <p:nvPr/>
        </p:nvGrpSpPr>
        <p:grpSpPr>
          <a:xfrm>
            <a:off x="4999177" y="3638714"/>
            <a:ext cx="802875" cy="799250"/>
            <a:chOff x="5084965" y="3648920"/>
            <a:chExt cx="802875" cy="799250"/>
          </a:xfrm>
        </p:grpSpPr>
        <p:pic>
          <p:nvPicPr>
            <p:cNvPr id="167" name="Google Shape;167;p29"/>
            <p:cNvPicPr preferRelativeResize="0"/>
            <p:nvPr/>
          </p:nvPicPr>
          <p:blipFill rotWithShape="1">
            <a:blip r:embed="rId4">
              <a:alphaModFix/>
            </a:blip>
            <a:srcRect b="219" l="0" r="0" t="228"/>
            <a:stretch/>
          </p:blipFill>
          <p:spPr>
            <a:xfrm>
              <a:off x="5084965" y="3648920"/>
              <a:ext cx="802875" cy="799250"/>
            </a:xfrm>
            <a:prstGeom prst="rect">
              <a:avLst/>
            </a:prstGeom>
            <a:noFill/>
            <a:ln>
              <a:noFill/>
            </a:ln>
          </p:spPr>
        </p:pic>
        <p:pic>
          <p:nvPicPr>
            <p:cNvPr id="168" name="Google Shape;168;p29"/>
            <p:cNvPicPr preferRelativeResize="0"/>
            <p:nvPr/>
          </p:nvPicPr>
          <p:blipFill rotWithShape="1">
            <a:blip r:embed="rId11">
              <a:alphaModFix/>
            </a:blip>
            <a:srcRect b="228" l="0" r="0" t="228"/>
            <a:stretch/>
          </p:blipFill>
          <p:spPr>
            <a:xfrm>
              <a:off x="5184216" y="3755561"/>
              <a:ext cx="593724" cy="591026"/>
            </a:xfrm>
            <a:prstGeom prst="rect">
              <a:avLst/>
            </a:prstGeom>
            <a:noFill/>
            <a:ln>
              <a:noFill/>
            </a:ln>
          </p:spPr>
        </p:pic>
      </p:grpSp>
      <p:grpSp>
        <p:nvGrpSpPr>
          <p:cNvPr id="169" name="Google Shape;169;p29"/>
          <p:cNvGrpSpPr/>
          <p:nvPr/>
        </p:nvGrpSpPr>
        <p:grpSpPr>
          <a:xfrm>
            <a:off x="3328247" y="3638714"/>
            <a:ext cx="802875" cy="799250"/>
            <a:chOff x="3413667" y="3648920"/>
            <a:chExt cx="802875" cy="799250"/>
          </a:xfrm>
        </p:grpSpPr>
        <p:pic>
          <p:nvPicPr>
            <p:cNvPr id="170" name="Google Shape;170;p29"/>
            <p:cNvPicPr preferRelativeResize="0"/>
            <p:nvPr/>
          </p:nvPicPr>
          <p:blipFill rotWithShape="1">
            <a:blip r:embed="rId4">
              <a:alphaModFix/>
            </a:blip>
            <a:srcRect b="219" l="0" r="0" t="228"/>
            <a:stretch/>
          </p:blipFill>
          <p:spPr>
            <a:xfrm>
              <a:off x="3413667" y="3648920"/>
              <a:ext cx="802875" cy="799250"/>
            </a:xfrm>
            <a:prstGeom prst="rect">
              <a:avLst/>
            </a:prstGeom>
            <a:noFill/>
            <a:ln>
              <a:noFill/>
            </a:ln>
          </p:spPr>
        </p:pic>
        <p:pic>
          <p:nvPicPr>
            <p:cNvPr id="171" name="Google Shape;171;p29"/>
            <p:cNvPicPr preferRelativeResize="0"/>
            <p:nvPr/>
          </p:nvPicPr>
          <p:blipFill rotWithShape="1">
            <a:blip r:embed="rId12">
              <a:alphaModFix/>
            </a:blip>
            <a:srcRect b="228" l="0" r="0" t="228"/>
            <a:stretch/>
          </p:blipFill>
          <p:spPr>
            <a:xfrm>
              <a:off x="3500225" y="3724950"/>
              <a:ext cx="650176" cy="647201"/>
            </a:xfrm>
            <a:prstGeom prst="rect">
              <a:avLst/>
            </a:prstGeom>
            <a:noFill/>
            <a:ln>
              <a:noFill/>
            </a:ln>
          </p:spPr>
        </p:pic>
      </p:grpSp>
      <p:grpSp>
        <p:nvGrpSpPr>
          <p:cNvPr id="172" name="Google Shape;172;p29"/>
          <p:cNvGrpSpPr/>
          <p:nvPr/>
        </p:nvGrpSpPr>
        <p:grpSpPr>
          <a:xfrm>
            <a:off x="6689912" y="3638714"/>
            <a:ext cx="802876" cy="799250"/>
            <a:chOff x="6756262" y="3648920"/>
            <a:chExt cx="802876" cy="799250"/>
          </a:xfrm>
        </p:grpSpPr>
        <p:pic>
          <p:nvPicPr>
            <p:cNvPr id="173" name="Google Shape;173;p29"/>
            <p:cNvPicPr preferRelativeResize="0"/>
            <p:nvPr/>
          </p:nvPicPr>
          <p:blipFill rotWithShape="1">
            <a:blip r:embed="rId4">
              <a:alphaModFix/>
            </a:blip>
            <a:srcRect b="219" l="0" r="0" t="228"/>
            <a:stretch/>
          </p:blipFill>
          <p:spPr>
            <a:xfrm>
              <a:off x="6756262" y="3648920"/>
              <a:ext cx="802876" cy="799250"/>
            </a:xfrm>
            <a:prstGeom prst="rect">
              <a:avLst/>
            </a:prstGeom>
            <a:noFill/>
            <a:ln>
              <a:noFill/>
            </a:ln>
          </p:spPr>
        </p:pic>
        <p:pic>
          <p:nvPicPr>
            <p:cNvPr id="174" name="Google Shape;174;p29"/>
            <p:cNvPicPr preferRelativeResize="0"/>
            <p:nvPr/>
          </p:nvPicPr>
          <p:blipFill rotWithShape="1">
            <a:blip r:embed="rId13">
              <a:alphaModFix/>
            </a:blip>
            <a:srcRect b="228" l="0" r="0" t="228"/>
            <a:stretch/>
          </p:blipFill>
          <p:spPr>
            <a:xfrm>
              <a:off x="6855200" y="3750396"/>
              <a:ext cx="624626" cy="621775"/>
            </a:xfrm>
            <a:prstGeom prst="rect">
              <a:avLst/>
            </a:prstGeom>
            <a:noFill/>
            <a:ln>
              <a:noFill/>
            </a:ln>
          </p:spPr>
        </p:pic>
      </p:grpSp>
      <p:sp>
        <p:nvSpPr>
          <p:cNvPr id="175" name="Google Shape;175;p29"/>
          <p:cNvSpPr txBox="1"/>
          <p:nvPr/>
        </p:nvSpPr>
        <p:spPr>
          <a:xfrm>
            <a:off x="1360604" y="4502246"/>
            <a:ext cx="13950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for </a:t>
            </a:r>
            <a:endParaRPr sz="1100">
              <a:latin typeface="Lato"/>
              <a:ea typeface="Lato"/>
              <a:cs typeface="Lato"/>
              <a:sym typeface="Lato"/>
            </a:endParaRPr>
          </a:p>
          <a:p>
            <a:pPr indent="0" lvl="0" marL="0" rtl="0" algn="ctr">
              <a:spcBef>
                <a:spcPts val="0"/>
              </a:spcBef>
              <a:spcAft>
                <a:spcPts val="0"/>
              </a:spcAft>
              <a:buNone/>
            </a:pPr>
            <a:r>
              <a:rPr b="1" lang="en" sz="1100">
                <a:solidFill>
                  <a:srgbClr val="CC0000"/>
                </a:solidFill>
                <a:latin typeface="Lato"/>
                <a:ea typeface="Lato"/>
                <a:cs typeface="Lato"/>
                <a:sym typeface="Lato"/>
              </a:rPr>
              <a:t>Google Workspace</a:t>
            </a:r>
            <a:endParaRPr b="1" sz="1100">
              <a:latin typeface="Lato"/>
              <a:ea typeface="Lato"/>
              <a:cs typeface="Lato"/>
              <a:sym typeface="Lato"/>
            </a:endParaRPr>
          </a:p>
        </p:txBody>
      </p:sp>
      <p:sp>
        <p:nvSpPr>
          <p:cNvPr id="176" name="Google Shape;176;p29"/>
          <p:cNvSpPr txBox="1"/>
          <p:nvPr/>
        </p:nvSpPr>
        <p:spPr>
          <a:xfrm>
            <a:off x="3239034" y="4502246"/>
            <a:ext cx="9813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for</a:t>
            </a:r>
            <a:endParaRPr sz="1100">
              <a:latin typeface="Lato"/>
              <a:ea typeface="Lato"/>
              <a:cs typeface="Lato"/>
              <a:sym typeface="Lato"/>
            </a:endParaRPr>
          </a:p>
          <a:p>
            <a:pPr indent="0" lvl="0" marL="0" rtl="0" algn="ctr">
              <a:spcBef>
                <a:spcPts val="0"/>
              </a:spcBef>
              <a:spcAft>
                <a:spcPts val="0"/>
              </a:spcAft>
              <a:buNone/>
            </a:pPr>
            <a:r>
              <a:rPr b="1" lang="en" sz="1100">
                <a:solidFill>
                  <a:srgbClr val="CC0000"/>
                </a:solidFill>
                <a:latin typeface="Lato"/>
                <a:ea typeface="Lato"/>
                <a:cs typeface="Lato"/>
                <a:sym typeface="Lato"/>
              </a:rPr>
              <a:t>File Servers</a:t>
            </a:r>
            <a:endParaRPr b="1" sz="1100">
              <a:latin typeface="Lato"/>
              <a:ea typeface="Lato"/>
              <a:cs typeface="Lato"/>
              <a:sym typeface="Lato"/>
            </a:endParaRPr>
          </a:p>
        </p:txBody>
      </p:sp>
      <p:sp>
        <p:nvSpPr>
          <p:cNvPr id="177" name="Google Shape;177;p29"/>
          <p:cNvSpPr txBox="1"/>
          <p:nvPr/>
        </p:nvSpPr>
        <p:spPr>
          <a:xfrm>
            <a:off x="4650165" y="4502246"/>
            <a:ext cx="15009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for </a:t>
            </a:r>
            <a:r>
              <a:rPr b="1" lang="en" sz="1100">
                <a:solidFill>
                  <a:srgbClr val="CC0000"/>
                </a:solidFill>
                <a:latin typeface="Lato"/>
                <a:ea typeface="Lato"/>
                <a:cs typeface="Lato"/>
                <a:sym typeface="Lato"/>
              </a:rPr>
              <a:t>Endpoints</a:t>
            </a:r>
            <a:endParaRPr b="1" sz="1100">
              <a:solidFill>
                <a:srgbClr val="CC0000"/>
              </a:solidFill>
              <a:latin typeface="Lato"/>
              <a:ea typeface="Lato"/>
              <a:cs typeface="Lato"/>
              <a:sym typeface="Lato"/>
            </a:endParaRPr>
          </a:p>
        </p:txBody>
      </p:sp>
      <p:sp>
        <p:nvSpPr>
          <p:cNvPr id="178" name="Google Shape;178;p29"/>
          <p:cNvSpPr txBox="1"/>
          <p:nvPr/>
        </p:nvSpPr>
        <p:spPr>
          <a:xfrm>
            <a:off x="6600699" y="4502246"/>
            <a:ext cx="9813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for</a:t>
            </a:r>
            <a:endParaRPr sz="1100">
              <a:latin typeface="Lato"/>
              <a:ea typeface="Lato"/>
              <a:cs typeface="Lato"/>
              <a:sym typeface="Lato"/>
            </a:endParaRPr>
          </a:p>
          <a:p>
            <a:pPr indent="0" lvl="0" marL="0" rtl="0" algn="ctr">
              <a:spcBef>
                <a:spcPts val="0"/>
              </a:spcBef>
              <a:spcAft>
                <a:spcPts val="0"/>
              </a:spcAft>
              <a:buNone/>
            </a:pPr>
            <a:r>
              <a:rPr b="1" lang="en" sz="1100">
                <a:solidFill>
                  <a:srgbClr val="CC0000"/>
                </a:solidFill>
                <a:latin typeface="Lato"/>
                <a:ea typeface="Lato"/>
                <a:cs typeface="Lato"/>
                <a:sym typeface="Lato"/>
              </a:rPr>
              <a:t>Applications</a:t>
            </a:r>
            <a:endParaRPr b="1" sz="1100">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30"/>
          <p:cNvPicPr preferRelativeResize="0"/>
          <p:nvPr/>
        </p:nvPicPr>
        <p:blipFill>
          <a:blip r:embed="rId3">
            <a:alphaModFix/>
          </a:blip>
          <a:stretch>
            <a:fillRect/>
          </a:stretch>
        </p:blipFill>
        <p:spPr>
          <a:xfrm>
            <a:off x="0" y="0"/>
            <a:ext cx="9144005" cy="5143151"/>
          </a:xfrm>
          <a:prstGeom prst="rect">
            <a:avLst/>
          </a:prstGeom>
          <a:noFill/>
          <a:ln>
            <a:noFill/>
          </a:ln>
        </p:spPr>
      </p:pic>
      <p:sp>
        <p:nvSpPr>
          <p:cNvPr id="184" name="Google Shape;184;p30"/>
          <p:cNvSpPr txBox="1"/>
          <p:nvPr/>
        </p:nvSpPr>
        <p:spPr>
          <a:xfrm>
            <a:off x="320075" y="1729975"/>
            <a:ext cx="8504100" cy="1683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3600">
                <a:solidFill>
                  <a:srgbClr val="FFFFFF"/>
                </a:solidFill>
                <a:latin typeface="Lato"/>
                <a:ea typeface="Lato"/>
                <a:cs typeface="Lato"/>
                <a:sym typeface="Lato"/>
              </a:rPr>
              <a:t>Vembu Backup </a:t>
            </a:r>
            <a:r>
              <a:rPr lang="en" sz="3600">
                <a:solidFill>
                  <a:srgbClr val="FFFFFF"/>
                </a:solidFill>
                <a:latin typeface="Lato"/>
                <a:ea typeface="Lato"/>
                <a:cs typeface="Lato"/>
                <a:sym typeface="Lato"/>
              </a:rPr>
              <a:t>for</a:t>
            </a:r>
            <a:r>
              <a:rPr lang="en" sz="3600">
                <a:solidFill>
                  <a:srgbClr val="FFFFFF"/>
                </a:solidFill>
                <a:latin typeface="Lato"/>
                <a:ea typeface="Lato"/>
                <a:cs typeface="Lato"/>
                <a:sym typeface="Lato"/>
              </a:rPr>
              <a:t> Microsoft 365</a:t>
            </a:r>
            <a:endParaRPr sz="3600">
              <a:solidFill>
                <a:srgbClr val="FFFFFF"/>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8" name="Shape 188"/>
        <p:cNvGrpSpPr/>
        <p:nvPr/>
      </p:nvGrpSpPr>
      <p:grpSpPr>
        <a:xfrm>
          <a:off x="0" y="0"/>
          <a:ext cx="0" cy="0"/>
          <a:chOff x="0" y="0"/>
          <a:chExt cx="0" cy="0"/>
        </a:xfrm>
      </p:grpSpPr>
      <p:grpSp>
        <p:nvGrpSpPr>
          <p:cNvPr id="189" name="Google Shape;189;p31"/>
          <p:cNvGrpSpPr/>
          <p:nvPr/>
        </p:nvGrpSpPr>
        <p:grpSpPr>
          <a:xfrm>
            <a:off x="0" y="0"/>
            <a:ext cx="9145500" cy="5143600"/>
            <a:chOff x="0" y="0"/>
            <a:chExt cx="9145500" cy="5143600"/>
          </a:xfrm>
        </p:grpSpPr>
        <p:pic>
          <p:nvPicPr>
            <p:cNvPr id="190" name="Google Shape;190;p31"/>
            <p:cNvPicPr preferRelativeResize="0"/>
            <p:nvPr/>
          </p:nvPicPr>
          <p:blipFill>
            <a:blip r:embed="rId3">
              <a:alphaModFix/>
            </a:blip>
            <a:stretch>
              <a:fillRect/>
            </a:stretch>
          </p:blipFill>
          <p:spPr>
            <a:xfrm>
              <a:off x="0" y="0"/>
              <a:ext cx="9144000" cy="5142557"/>
            </a:xfrm>
            <a:prstGeom prst="rect">
              <a:avLst/>
            </a:prstGeom>
            <a:noFill/>
            <a:ln>
              <a:noFill/>
            </a:ln>
          </p:spPr>
        </p:pic>
        <p:sp>
          <p:nvSpPr>
            <p:cNvPr id="191" name="Google Shape;191;p31"/>
            <p:cNvSpPr/>
            <p:nvPr/>
          </p:nvSpPr>
          <p:spPr>
            <a:xfrm>
              <a:off x="2339700" y="1000"/>
              <a:ext cx="6805800" cy="514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2" name="Google Shape;192;p31"/>
          <p:cNvSpPr/>
          <p:nvPr/>
        </p:nvSpPr>
        <p:spPr>
          <a:xfrm>
            <a:off x="2339700" y="128750"/>
            <a:ext cx="6683700" cy="48861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31"/>
          <p:cNvSpPr txBox="1"/>
          <p:nvPr/>
        </p:nvSpPr>
        <p:spPr>
          <a:xfrm>
            <a:off x="240561" y="4779475"/>
            <a:ext cx="1866000" cy="23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FF9900"/>
                </a:solidFill>
                <a:latin typeface="Lato Hairline"/>
                <a:ea typeface="Lato Hairline"/>
                <a:cs typeface="Lato Hairline"/>
                <a:sym typeface="Lato Hairline"/>
              </a:rPr>
              <a:t>Backup &amp; Disaster Recovery</a:t>
            </a:r>
            <a:endParaRPr sz="1100">
              <a:latin typeface="Lato Hairline"/>
              <a:ea typeface="Lato Hairline"/>
              <a:cs typeface="Lato Hairline"/>
              <a:sym typeface="Lato Hairline"/>
            </a:endParaRPr>
          </a:p>
        </p:txBody>
      </p:sp>
      <p:grpSp>
        <p:nvGrpSpPr>
          <p:cNvPr id="194" name="Google Shape;194;p31"/>
          <p:cNvGrpSpPr/>
          <p:nvPr/>
        </p:nvGrpSpPr>
        <p:grpSpPr>
          <a:xfrm>
            <a:off x="360466" y="1752689"/>
            <a:ext cx="2554339" cy="1638223"/>
            <a:chOff x="360466" y="1960482"/>
            <a:chExt cx="2554339" cy="1638223"/>
          </a:xfrm>
        </p:grpSpPr>
        <p:sp>
          <p:nvSpPr>
            <p:cNvPr id="195" name="Google Shape;195;p31"/>
            <p:cNvSpPr/>
            <p:nvPr/>
          </p:nvSpPr>
          <p:spPr>
            <a:xfrm>
              <a:off x="447904" y="2084905"/>
              <a:ext cx="2466900" cy="1513800"/>
            </a:xfrm>
            <a:prstGeom prst="rect">
              <a:avLst/>
            </a:prstGeom>
            <a:noFill/>
            <a:ln cap="flat" cmpd="sng" w="9525">
              <a:solidFill>
                <a:srgbClr val="F2012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6" name="Google Shape;196;p31"/>
            <p:cNvPicPr preferRelativeResize="0"/>
            <p:nvPr/>
          </p:nvPicPr>
          <p:blipFill rotWithShape="1">
            <a:blip r:embed="rId3">
              <a:alphaModFix/>
            </a:blip>
            <a:srcRect b="28748" l="15018" r="53791" t="28743"/>
            <a:stretch/>
          </p:blipFill>
          <p:spPr>
            <a:xfrm>
              <a:off x="360466" y="1960482"/>
              <a:ext cx="2467050" cy="1562938"/>
            </a:xfrm>
            <a:prstGeom prst="rect">
              <a:avLst/>
            </a:prstGeom>
            <a:noFill/>
            <a:ln>
              <a:noFill/>
            </a:ln>
            <a:effectLst>
              <a:outerShdw blurRad="285750" rotWithShape="0" algn="bl" dir="12600000" dist="152400">
                <a:srgbClr val="000000">
                  <a:alpha val="30000"/>
                </a:srgbClr>
              </a:outerShdw>
            </a:effectLst>
          </p:spPr>
        </p:pic>
      </p:grpSp>
      <p:sp>
        <p:nvSpPr>
          <p:cNvPr id="197" name="Google Shape;197;p31"/>
          <p:cNvSpPr txBox="1"/>
          <p:nvPr/>
        </p:nvSpPr>
        <p:spPr>
          <a:xfrm>
            <a:off x="3222525" y="1087700"/>
            <a:ext cx="5282100" cy="20463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rgbClr val="434343"/>
                </a:solidFill>
                <a:latin typeface="Lato"/>
                <a:ea typeface="Lato"/>
                <a:cs typeface="Lato"/>
                <a:sym typeface="Lato"/>
              </a:rPr>
              <a:t>Vembu Backup for Microsoft 365 performs agentless, incremental, daily backups for your Microsoft 365 Mails, Contacts, Calendars, OneDrive, Sharepoint online, and Teams by leveraging Microsoft’s Graph API. By adding your Office 365 domain with Vembu Microsoft 365 backup, you schedule automated daily backups for your Office 365 data.</a:t>
            </a:r>
            <a:endParaRPr sz="1000">
              <a:solidFill>
                <a:srgbClr val="434343"/>
              </a:solidFill>
              <a:latin typeface="Lato"/>
              <a:ea typeface="Lato"/>
              <a:cs typeface="Lato"/>
              <a:sym typeface="Lato"/>
            </a:endParaRPr>
          </a:p>
          <a:p>
            <a:pPr indent="0" lvl="0" marL="0" rtl="0" algn="l">
              <a:lnSpc>
                <a:spcPct val="150000"/>
              </a:lnSpc>
              <a:spcBef>
                <a:spcPts val="0"/>
              </a:spcBef>
              <a:spcAft>
                <a:spcPts val="0"/>
              </a:spcAft>
              <a:buNone/>
            </a:pPr>
            <a:r>
              <a:t/>
            </a:r>
            <a:endParaRPr sz="1000">
              <a:solidFill>
                <a:srgbClr val="434343"/>
              </a:solidFill>
              <a:latin typeface="Lato"/>
              <a:ea typeface="Lato"/>
              <a:cs typeface="Lato"/>
              <a:sym typeface="Lato"/>
            </a:endParaRPr>
          </a:p>
          <a:p>
            <a:pPr indent="-292100" lvl="0" marL="457200" rtl="0" algn="l">
              <a:lnSpc>
                <a:spcPct val="115000"/>
              </a:lnSpc>
              <a:spcBef>
                <a:spcPts val="0"/>
              </a:spcBef>
              <a:spcAft>
                <a:spcPts val="0"/>
              </a:spcAft>
              <a:buClr>
                <a:srgbClr val="DD222D"/>
              </a:buClr>
              <a:buSzPts val="1000"/>
              <a:buFont typeface="Lato"/>
              <a:buChar char="●"/>
            </a:pPr>
            <a:r>
              <a:rPr lang="en" sz="1000">
                <a:solidFill>
                  <a:srgbClr val="434343"/>
                </a:solidFill>
                <a:latin typeface="Lato"/>
                <a:ea typeface="Lato"/>
                <a:cs typeface="Lato"/>
                <a:sym typeface="Lato"/>
              </a:rPr>
              <a:t>Backup Entire Domain or Specific User Data </a:t>
            </a:r>
            <a:endParaRPr sz="1000">
              <a:solidFill>
                <a:srgbClr val="434343"/>
              </a:solidFill>
              <a:latin typeface="Lato"/>
              <a:ea typeface="Lato"/>
              <a:cs typeface="Lato"/>
              <a:sym typeface="Lato"/>
            </a:endParaRPr>
          </a:p>
          <a:p>
            <a:pPr indent="0" lvl="0" marL="0" rtl="0" algn="l">
              <a:lnSpc>
                <a:spcPct val="115000"/>
              </a:lnSpc>
              <a:spcBef>
                <a:spcPts val="0"/>
              </a:spcBef>
              <a:spcAft>
                <a:spcPts val="0"/>
              </a:spcAft>
              <a:buNone/>
            </a:pPr>
            <a:r>
              <a:t/>
            </a:r>
            <a:endParaRPr sz="600">
              <a:solidFill>
                <a:srgbClr val="434343"/>
              </a:solidFill>
              <a:latin typeface="Lato"/>
              <a:ea typeface="Lato"/>
              <a:cs typeface="Lato"/>
              <a:sym typeface="Lato"/>
            </a:endParaRPr>
          </a:p>
          <a:p>
            <a:pPr indent="-292100" lvl="0" marL="457200" rtl="0" algn="l">
              <a:lnSpc>
                <a:spcPct val="115000"/>
              </a:lnSpc>
              <a:spcBef>
                <a:spcPts val="0"/>
              </a:spcBef>
              <a:spcAft>
                <a:spcPts val="0"/>
              </a:spcAft>
              <a:buClr>
                <a:srgbClr val="DD222D"/>
              </a:buClr>
              <a:buSzPts val="1000"/>
              <a:buFont typeface="Lato"/>
              <a:buChar char="●"/>
            </a:pPr>
            <a:r>
              <a:rPr lang="en" sz="1000">
                <a:solidFill>
                  <a:srgbClr val="434343"/>
                </a:solidFill>
                <a:latin typeface="Lato"/>
                <a:ea typeface="Lato"/>
                <a:cs typeface="Lato"/>
                <a:sym typeface="Lato"/>
              </a:rPr>
              <a:t>Restore OneDrive Business Folders with Folder Structure</a:t>
            </a:r>
            <a:endParaRPr sz="1000">
              <a:solidFill>
                <a:srgbClr val="434343"/>
              </a:solidFill>
              <a:latin typeface="Lato"/>
              <a:ea typeface="Lato"/>
              <a:cs typeface="Lato"/>
              <a:sym typeface="Lato"/>
            </a:endParaRPr>
          </a:p>
          <a:p>
            <a:pPr indent="0" lvl="0" marL="0" rtl="0" algn="l">
              <a:lnSpc>
                <a:spcPct val="115000"/>
              </a:lnSpc>
              <a:spcBef>
                <a:spcPts val="0"/>
              </a:spcBef>
              <a:spcAft>
                <a:spcPts val="0"/>
              </a:spcAft>
              <a:buNone/>
            </a:pPr>
            <a:r>
              <a:t/>
            </a:r>
            <a:endParaRPr sz="600">
              <a:solidFill>
                <a:srgbClr val="434343"/>
              </a:solidFill>
              <a:latin typeface="Lato"/>
              <a:ea typeface="Lato"/>
              <a:cs typeface="Lato"/>
              <a:sym typeface="Lato"/>
            </a:endParaRPr>
          </a:p>
          <a:p>
            <a:pPr indent="-292100" lvl="0" marL="457200" rtl="0" algn="l">
              <a:lnSpc>
                <a:spcPct val="115000"/>
              </a:lnSpc>
              <a:spcBef>
                <a:spcPts val="0"/>
              </a:spcBef>
              <a:spcAft>
                <a:spcPts val="0"/>
              </a:spcAft>
              <a:buClr>
                <a:srgbClr val="DD222D"/>
              </a:buClr>
              <a:buSzPts val="1000"/>
              <a:buFont typeface="Lato"/>
              <a:buChar char="●"/>
            </a:pPr>
            <a:r>
              <a:rPr lang="en" sz="1000">
                <a:solidFill>
                  <a:srgbClr val="434343"/>
                </a:solidFill>
                <a:latin typeface="Lato"/>
                <a:ea typeface="Lato"/>
                <a:cs typeface="Lato"/>
                <a:sym typeface="Lato"/>
              </a:rPr>
              <a:t>Export to multiple formats like .PST, .EML, .VCF, .ICF, etc...</a:t>
            </a:r>
            <a:endParaRPr sz="1000">
              <a:latin typeface="Lato"/>
              <a:ea typeface="Lato"/>
              <a:cs typeface="Lato"/>
              <a:sym typeface="Lato"/>
            </a:endParaRPr>
          </a:p>
        </p:txBody>
      </p:sp>
      <p:sp>
        <p:nvSpPr>
          <p:cNvPr id="198" name="Google Shape;198;p31"/>
          <p:cNvSpPr txBox="1"/>
          <p:nvPr/>
        </p:nvSpPr>
        <p:spPr>
          <a:xfrm>
            <a:off x="158600" y="2061958"/>
            <a:ext cx="2727300" cy="856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Lato Light"/>
                <a:ea typeface="Lato Light"/>
                <a:cs typeface="Lato Light"/>
                <a:sym typeface="Lato Light"/>
              </a:rPr>
              <a:t>Backup for </a:t>
            </a:r>
            <a:endParaRPr sz="1800">
              <a:solidFill>
                <a:schemeClr val="dk1"/>
              </a:solidFill>
              <a:latin typeface="Lato Light"/>
              <a:ea typeface="Lato Light"/>
              <a:cs typeface="Lato Light"/>
              <a:sym typeface="Lato Light"/>
            </a:endParaRPr>
          </a:p>
          <a:p>
            <a:pPr indent="0" lvl="0" marL="0" rtl="0" algn="ctr">
              <a:spcBef>
                <a:spcPts val="0"/>
              </a:spcBef>
              <a:spcAft>
                <a:spcPts val="0"/>
              </a:spcAft>
              <a:buNone/>
            </a:pPr>
            <a:r>
              <a:rPr b="1" lang="en" sz="1800">
                <a:solidFill>
                  <a:schemeClr val="dk1"/>
                </a:solidFill>
                <a:latin typeface="Lato"/>
                <a:ea typeface="Lato"/>
                <a:cs typeface="Lato"/>
                <a:sym typeface="Lato"/>
              </a:rPr>
              <a:t>Microsoft 365</a:t>
            </a:r>
            <a:endParaRPr sz="1500">
              <a:solidFill>
                <a:schemeClr val="dk1"/>
              </a:solidFill>
              <a:latin typeface="Lato"/>
              <a:ea typeface="Lato"/>
              <a:cs typeface="Lato"/>
              <a:sym typeface="Lato"/>
            </a:endParaRPr>
          </a:p>
        </p:txBody>
      </p:sp>
      <p:pic>
        <p:nvPicPr>
          <p:cNvPr id="199" name="Google Shape;199;p31"/>
          <p:cNvPicPr preferRelativeResize="0"/>
          <p:nvPr/>
        </p:nvPicPr>
        <p:blipFill rotWithShape="1">
          <a:blip r:embed="rId4">
            <a:alphaModFix/>
          </a:blip>
          <a:srcRect b="33723" l="0" r="0" t="33723"/>
          <a:stretch/>
        </p:blipFill>
        <p:spPr>
          <a:xfrm>
            <a:off x="6751943" y="4024288"/>
            <a:ext cx="1908424" cy="6212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32"/>
          <p:cNvPicPr preferRelativeResize="0"/>
          <p:nvPr/>
        </p:nvPicPr>
        <p:blipFill>
          <a:blip r:embed="rId3">
            <a:alphaModFix/>
          </a:blip>
          <a:stretch>
            <a:fillRect/>
          </a:stretch>
        </p:blipFill>
        <p:spPr>
          <a:xfrm>
            <a:off x="0" y="0"/>
            <a:ext cx="9144005" cy="5143151"/>
          </a:xfrm>
          <a:prstGeom prst="rect">
            <a:avLst/>
          </a:prstGeom>
          <a:noFill/>
          <a:ln>
            <a:noFill/>
          </a:ln>
        </p:spPr>
      </p:pic>
      <p:sp>
        <p:nvSpPr>
          <p:cNvPr id="205" name="Google Shape;205;p32"/>
          <p:cNvSpPr txBox="1"/>
          <p:nvPr/>
        </p:nvSpPr>
        <p:spPr>
          <a:xfrm>
            <a:off x="2238453" y="2142276"/>
            <a:ext cx="4667100" cy="858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3600">
                <a:solidFill>
                  <a:srgbClr val="FFFFFF"/>
                </a:solidFill>
                <a:latin typeface="Lato"/>
                <a:ea typeface="Lato"/>
                <a:cs typeface="Lato"/>
                <a:sym typeface="Lato"/>
              </a:rPr>
              <a:t>Vembu</a:t>
            </a:r>
            <a:r>
              <a:rPr b="1" lang="en" sz="3600">
                <a:solidFill>
                  <a:srgbClr val="FFFFFF"/>
                </a:solidFill>
                <a:latin typeface="Lato"/>
                <a:ea typeface="Lato"/>
                <a:cs typeface="Lato"/>
                <a:sym typeface="Lato"/>
              </a:rPr>
              <a:t> BDR Suite</a:t>
            </a:r>
            <a:endParaRPr b="1" sz="3600">
              <a:solidFill>
                <a:srgbClr val="FFFFFF"/>
              </a:solidFill>
              <a:latin typeface="Lato"/>
              <a:ea typeface="Lato"/>
              <a:cs typeface="Lato"/>
              <a:sym typeface="Lato"/>
            </a:endParaRPr>
          </a:p>
          <a:p>
            <a:pPr indent="0" lvl="0" marL="0" rtl="0" algn="ctr">
              <a:lnSpc>
                <a:spcPct val="100000"/>
              </a:lnSpc>
              <a:spcBef>
                <a:spcPts val="0"/>
              </a:spcBef>
              <a:spcAft>
                <a:spcPts val="0"/>
              </a:spcAft>
              <a:buNone/>
            </a:pPr>
            <a:r>
              <a:rPr lang="en" sz="3600">
                <a:solidFill>
                  <a:srgbClr val="FFFFFF"/>
                </a:solidFill>
                <a:latin typeface="Lato Light"/>
                <a:ea typeface="Lato Light"/>
                <a:cs typeface="Lato Light"/>
                <a:sym typeface="Lato Light"/>
              </a:rPr>
              <a:t>Deployment</a:t>
            </a:r>
            <a:endParaRPr sz="3600">
              <a:solidFill>
                <a:srgbClr val="FFFFFF"/>
              </a:solidFill>
              <a:latin typeface="Lato Light"/>
              <a:ea typeface="Lato Light"/>
              <a:cs typeface="Lato Light"/>
              <a:sym typeface="Lato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9" name="Shape 209"/>
        <p:cNvGrpSpPr/>
        <p:nvPr/>
      </p:nvGrpSpPr>
      <p:grpSpPr>
        <a:xfrm>
          <a:off x="0" y="0"/>
          <a:ext cx="0" cy="0"/>
          <a:chOff x="0" y="0"/>
          <a:chExt cx="0" cy="0"/>
        </a:xfrm>
      </p:grpSpPr>
      <p:grpSp>
        <p:nvGrpSpPr>
          <p:cNvPr id="210" name="Google Shape;210;p33"/>
          <p:cNvGrpSpPr/>
          <p:nvPr/>
        </p:nvGrpSpPr>
        <p:grpSpPr>
          <a:xfrm>
            <a:off x="0" y="0"/>
            <a:ext cx="9145500" cy="5143600"/>
            <a:chOff x="0" y="0"/>
            <a:chExt cx="9145500" cy="5143600"/>
          </a:xfrm>
        </p:grpSpPr>
        <p:pic>
          <p:nvPicPr>
            <p:cNvPr id="211" name="Google Shape;211;p33"/>
            <p:cNvPicPr preferRelativeResize="0"/>
            <p:nvPr/>
          </p:nvPicPr>
          <p:blipFill>
            <a:blip r:embed="rId3">
              <a:alphaModFix/>
            </a:blip>
            <a:stretch>
              <a:fillRect/>
            </a:stretch>
          </p:blipFill>
          <p:spPr>
            <a:xfrm>
              <a:off x="0" y="0"/>
              <a:ext cx="9144000" cy="5142557"/>
            </a:xfrm>
            <a:prstGeom prst="rect">
              <a:avLst/>
            </a:prstGeom>
            <a:noFill/>
            <a:ln>
              <a:noFill/>
            </a:ln>
          </p:spPr>
        </p:pic>
        <p:sp>
          <p:nvSpPr>
            <p:cNvPr id="212" name="Google Shape;212;p33"/>
            <p:cNvSpPr/>
            <p:nvPr/>
          </p:nvSpPr>
          <p:spPr>
            <a:xfrm>
              <a:off x="2339700" y="1000"/>
              <a:ext cx="6805800" cy="514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3" name="Google Shape;213;p33"/>
          <p:cNvSpPr/>
          <p:nvPr/>
        </p:nvSpPr>
        <p:spPr>
          <a:xfrm>
            <a:off x="2339700" y="128750"/>
            <a:ext cx="6683700" cy="48861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3"/>
          <p:cNvSpPr txBox="1"/>
          <p:nvPr/>
        </p:nvSpPr>
        <p:spPr>
          <a:xfrm>
            <a:off x="240561" y="4779475"/>
            <a:ext cx="1866000" cy="23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FF9900"/>
                </a:solidFill>
                <a:latin typeface="Lato Hairline"/>
                <a:ea typeface="Lato Hairline"/>
                <a:cs typeface="Lato Hairline"/>
                <a:sym typeface="Lato Hairline"/>
              </a:rPr>
              <a:t>Backup &amp; Disaster Recovery</a:t>
            </a:r>
            <a:endParaRPr sz="1100">
              <a:latin typeface="Lato Hairline"/>
              <a:ea typeface="Lato Hairline"/>
              <a:cs typeface="Lato Hairline"/>
              <a:sym typeface="Lato Hairline"/>
            </a:endParaRPr>
          </a:p>
        </p:txBody>
      </p:sp>
      <p:grpSp>
        <p:nvGrpSpPr>
          <p:cNvPr id="215" name="Google Shape;215;p33"/>
          <p:cNvGrpSpPr/>
          <p:nvPr/>
        </p:nvGrpSpPr>
        <p:grpSpPr>
          <a:xfrm>
            <a:off x="360466" y="1752689"/>
            <a:ext cx="2554339" cy="1638223"/>
            <a:chOff x="360466" y="1960482"/>
            <a:chExt cx="2554339" cy="1638223"/>
          </a:xfrm>
        </p:grpSpPr>
        <p:sp>
          <p:nvSpPr>
            <p:cNvPr id="216" name="Google Shape;216;p33"/>
            <p:cNvSpPr/>
            <p:nvPr/>
          </p:nvSpPr>
          <p:spPr>
            <a:xfrm>
              <a:off x="447904" y="2084905"/>
              <a:ext cx="2466900" cy="1513800"/>
            </a:xfrm>
            <a:prstGeom prst="rect">
              <a:avLst/>
            </a:prstGeom>
            <a:noFill/>
            <a:ln cap="flat" cmpd="sng" w="9525">
              <a:solidFill>
                <a:srgbClr val="F2012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7" name="Google Shape;217;p33"/>
            <p:cNvPicPr preferRelativeResize="0"/>
            <p:nvPr/>
          </p:nvPicPr>
          <p:blipFill rotWithShape="1">
            <a:blip r:embed="rId3">
              <a:alphaModFix/>
            </a:blip>
            <a:srcRect b="28748" l="15018" r="53791" t="28743"/>
            <a:stretch/>
          </p:blipFill>
          <p:spPr>
            <a:xfrm>
              <a:off x="360466" y="1960482"/>
              <a:ext cx="2467050" cy="1562938"/>
            </a:xfrm>
            <a:prstGeom prst="rect">
              <a:avLst/>
            </a:prstGeom>
            <a:noFill/>
            <a:ln>
              <a:noFill/>
            </a:ln>
            <a:effectLst>
              <a:outerShdw blurRad="285750" rotWithShape="0" algn="bl" dir="12600000" dist="152400">
                <a:srgbClr val="000000">
                  <a:alpha val="30000"/>
                </a:srgbClr>
              </a:outerShdw>
            </a:effectLst>
          </p:spPr>
        </p:pic>
      </p:grpSp>
      <p:sp>
        <p:nvSpPr>
          <p:cNvPr id="218" name="Google Shape;218;p33"/>
          <p:cNvSpPr txBox="1"/>
          <p:nvPr/>
        </p:nvSpPr>
        <p:spPr>
          <a:xfrm>
            <a:off x="3222525" y="716900"/>
            <a:ext cx="4863600" cy="1839300"/>
          </a:xfrm>
          <a:prstGeom prst="rect">
            <a:avLst/>
          </a:prstGeom>
          <a:noFill/>
          <a:ln>
            <a:noFill/>
          </a:ln>
        </p:spPr>
        <p:txBody>
          <a:bodyPr anchorCtr="0" anchor="ctr" bIns="91425" lIns="91425" spcFirstLastPara="1" rIns="91425" wrap="square" tIns="91425">
            <a:noAutofit/>
          </a:bodyPr>
          <a:lstStyle/>
          <a:p>
            <a:pPr indent="-292100" lvl="0" marL="457200" rtl="0" algn="l">
              <a:lnSpc>
                <a:spcPct val="115000"/>
              </a:lnSpc>
              <a:spcBef>
                <a:spcPts val="0"/>
              </a:spcBef>
              <a:spcAft>
                <a:spcPts val="0"/>
              </a:spcAft>
              <a:buClr>
                <a:srgbClr val="B52C33"/>
              </a:buClr>
              <a:buSzPts val="1000"/>
              <a:buFont typeface="Lato"/>
              <a:buChar char="●"/>
            </a:pPr>
            <a:r>
              <a:rPr lang="en" sz="1000">
                <a:solidFill>
                  <a:srgbClr val="434343"/>
                </a:solidFill>
                <a:latin typeface="Lato"/>
                <a:ea typeface="Lato"/>
                <a:cs typeface="Lato"/>
                <a:sym typeface="Lato"/>
              </a:rPr>
              <a:t>Ideal setup for businesses looking to manage backups for their premises either it may be a large one or a small environment.</a:t>
            </a:r>
            <a:endParaRPr sz="1000">
              <a:solidFill>
                <a:srgbClr val="434343"/>
              </a:solidFill>
              <a:latin typeface="Lato"/>
              <a:ea typeface="Lato"/>
              <a:cs typeface="Lato"/>
              <a:sym typeface="Lato"/>
            </a:endParaRPr>
          </a:p>
          <a:p>
            <a:pPr indent="0" lvl="0" marL="457200" rtl="0" algn="l">
              <a:lnSpc>
                <a:spcPct val="115000"/>
              </a:lnSpc>
              <a:spcBef>
                <a:spcPts val="0"/>
              </a:spcBef>
              <a:spcAft>
                <a:spcPts val="0"/>
              </a:spcAft>
              <a:buNone/>
            </a:pPr>
            <a:r>
              <a:t/>
            </a:r>
            <a:endParaRPr sz="600">
              <a:solidFill>
                <a:srgbClr val="434343"/>
              </a:solidFill>
              <a:latin typeface="Lato"/>
              <a:ea typeface="Lato"/>
              <a:cs typeface="Lato"/>
              <a:sym typeface="Lato"/>
            </a:endParaRPr>
          </a:p>
          <a:p>
            <a:pPr indent="-292100" lvl="0" marL="457200" rtl="0" algn="l">
              <a:lnSpc>
                <a:spcPct val="115000"/>
              </a:lnSpc>
              <a:spcBef>
                <a:spcPts val="0"/>
              </a:spcBef>
              <a:spcAft>
                <a:spcPts val="0"/>
              </a:spcAft>
              <a:buClr>
                <a:srgbClr val="B52C33"/>
              </a:buClr>
              <a:buSzPts val="1000"/>
              <a:buFont typeface="Lato"/>
              <a:buChar char="●"/>
            </a:pPr>
            <a:r>
              <a:rPr lang="en" sz="1000">
                <a:solidFill>
                  <a:srgbClr val="434343"/>
                </a:solidFill>
                <a:latin typeface="Lato"/>
                <a:ea typeface="Lato"/>
                <a:cs typeface="Lato"/>
                <a:sym typeface="Lato"/>
              </a:rPr>
              <a:t>Setup BDR Backup Server in your local environment and backup via LAN</a:t>
            </a:r>
            <a:endParaRPr sz="1000">
              <a:solidFill>
                <a:srgbClr val="434343"/>
              </a:solidFill>
              <a:latin typeface="Lato"/>
              <a:ea typeface="Lato"/>
              <a:cs typeface="Lato"/>
              <a:sym typeface="Lato"/>
            </a:endParaRPr>
          </a:p>
          <a:p>
            <a:pPr indent="0" lvl="0" marL="0" rtl="0" algn="l">
              <a:lnSpc>
                <a:spcPct val="115000"/>
              </a:lnSpc>
              <a:spcBef>
                <a:spcPts val="0"/>
              </a:spcBef>
              <a:spcAft>
                <a:spcPts val="0"/>
              </a:spcAft>
              <a:buNone/>
            </a:pPr>
            <a:r>
              <a:t/>
            </a:r>
            <a:endParaRPr sz="600">
              <a:solidFill>
                <a:srgbClr val="434343"/>
              </a:solidFill>
              <a:latin typeface="Lato"/>
              <a:ea typeface="Lato"/>
              <a:cs typeface="Lato"/>
              <a:sym typeface="Lato"/>
            </a:endParaRPr>
          </a:p>
          <a:p>
            <a:pPr indent="-292100" lvl="0" marL="457200" rtl="0" algn="l">
              <a:lnSpc>
                <a:spcPct val="115000"/>
              </a:lnSpc>
              <a:spcBef>
                <a:spcPts val="0"/>
              </a:spcBef>
              <a:spcAft>
                <a:spcPts val="0"/>
              </a:spcAft>
              <a:buClr>
                <a:srgbClr val="B52C33"/>
              </a:buClr>
              <a:buSzPts val="1000"/>
              <a:buFont typeface="Lato"/>
              <a:buChar char="●"/>
            </a:pPr>
            <a:r>
              <a:rPr lang="en" sz="1000">
                <a:solidFill>
                  <a:srgbClr val="434343"/>
                </a:solidFill>
                <a:latin typeface="Lato"/>
                <a:ea typeface="Lato"/>
                <a:cs typeface="Lato"/>
                <a:sym typeface="Lato"/>
              </a:rPr>
              <a:t>Configure and manage backup jobs from BDR Backup Server GUI</a:t>
            </a:r>
            <a:endParaRPr sz="1000">
              <a:solidFill>
                <a:srgbClr val="434343"/>
              </a:solidFill>
              <a:latin typeface="Lato"/>
              <a:ea typeface="Lato"/>
              <a:cs typeface="Lato"/>
              <a:sym typeface="Lato"/>
            </a:endParaRPr>
          </a:p>
          <a:p>
            <a:pPr indent="0" lvl="0" marL="0" rtl="0" algn="l">
              <a:lnSpc>
                <a:spcPct val="115000"/>
              </a:lnSpc>
              <a:spcBef>
                <a:spcPts val="0"/>
              </a:spcBef>
              <a:spcAft>
                <a:spcPts val="0"/>
              </a:spcAft>
              <a:buNone/>
            </a:pPr>
            <a:r>
              <a:t/>
            </a:r>
            <a:endParaRPr sz="600">
              <a:solidFill>
                <a:srgbClr val="434343"/>
              </a:solidFill>
              <a:latin typeface="Lato"/>
              <a:ea typeface="Lato"/>
              <a:cs typeface="Lato"/>
              <a:sym typeface="Lato"/>
            </a:endParaRPr>
          </a:p>
          <a:p>
            <a:pPr indent="-292100" lvl="0" marL="457200" rtl="0" algn="l">
              <a:lnSpc>
                <a:spcPct val="115000"/>
              </a:lnSpc>
              <a:spcBef>
                <a:spcPts val="0"/>
              </a:spcBef>
              <a:spcAft>
                <a:spcPts val="0"/>
              </a:spcAft>
              <a:buClr>
                <a:srgbClr val="B52C33"/>
              </a:buClr>
              <a:buSzPts val="1000"/>
              <a:buFont typeface="Lato"/>
              <a:buChar char="●"/>
            </a:pPr>
            <a:r>
              <a:rPr lang="en" sz="1000">
                <a:solidFill>
                  <a:srgbClr val="434343"/>
                </a:solidFill>
                <a:latin typeface="Lato"/>
                <a:ea typeface="Lato"/>
                <a:cs typeface="Lato"/>
                <a:sym typeface="Lato"/>
              </a:rPr>
              <a:t>Backup the SaaS application data to the storage repositories attached to the backup server</a:t>
            </a:r>
            <a:endParaRPr sz="1000">
              <a:latin typeface="Lato"/>
              <a:ea typeface="Lato"/>
              <a:cs typeface="Lato"/>
              <a:sym typeface="Lato"/>
            </a:endParaRPr>
          </a:p>
        </p:txBody>
      </p:sp>
      <p:sp>
        <p:nvSpPr>
          <p:cNvPr id="219" name="Google Shape;219;p33"/>
          <p:cNvSpPr txBox="1"/>
          <p:nvPr/>
        </p:nvSpPr>
        <p:spPr>
          <a:xfrm>
            <a:off x="378270" y="2002148"/>
            <a:ext cx="2554200" cy="769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2000">
                <a:solidFill>
                  <a:srgbClr val="FFFFFF"/>
                </a:solidFill>
                <a:latin typeface="Lato"/>
                <a:ea typeface="Lato"/>
                <a:cs typeface="Lato"/>
                <a:sym typeface="Lato"/>
              </a:rPr>
              <a:t>On-premise</a:t>
            </a:r>
            <a:r>
              <a:rPr b="1" lang="en" sz="3600">
                <a:solidFill>
                  <a:srgbClr val="FFFFFF"/>
                </a:solidFill>
                <a:latin typeface="Lato"/>
                <a:ea typeface="Lato"/>
                <a:cs typeface="Lato"/>
                <a:sym typeface="Lato"/>
              </a:rPr>
              <a:t> </a:t>
            </a:r>
            <a:r>
              <a:rPr lang="en" sz="1800">
                <a:solidFill>
                  <a:srgbClr val="FFFFFF"/>
                </a:solidFill>
                <a:latin typeface="Lato"/>
                <a:ea typeface="Lato"/>
                <a:cs typeface="Lato"/>
                <a:sym typeface="Lato"/>
              </a:rPr>
              <a:t> </a:t>
            </a:r>
            <a:r>
              <a:rPr lang="en" sz="1500">
                <a:solidFill>
                  <a:srgbClr val="FFFFFF"/>
                </a:solidFill>
                <a:latin typeface="Lato"/>
                <a:ea typeface="Lato"/>
                <a:cs typeface="Lato"/>
                <a:sym typeface="Lato"/>
              </a:rPr>
              <a:t>Deployment - Simple</a:t>
            </a:r>
            <a:endParaRPr sz="1500">
              <a:solidFill>
                <a:srgbClr val="FFFFFF"/>
              </a:solidFill>
              <a:latin typeface="Lato"/>
              <a:ea typeface="Lato"/>
              <a:cs typeface="Lato"/>
              <a:sym typeface="Lato"/>
            </a:endParaRPr>
          </a:p>
        </p:txBody>
      </p:sp>
      <p:grpSp>
        <p:nvGrpSpPr>
          <p:cNvPr id="220" name="Google Shape;220;p33"/>
          <p:cNvGrpSpPr/>
          <p:nvPr/>
        </p:nvGrpSpPr>
        <p:grpSpPr>
          <a:xfrm>
            <a:off x="6039225" y="3053134"/>
            <a:ext cx="1475400" cy="904710"/>
            <a:chOff x="6344025" y="3053134"/>
            <a:chExt cx="1475400" cy="904710"/>
          </a:xfrm>
        </p:grpSpPr>
        <p:pic>
          <p:nvPicPr>
            <p:cNvPr id="221" name="Google Shape;221;p33"/>
            <p:cNvPicPr preferRelativeResize="0"/>
            <p:nvPr/>
          </p:nvPicPr>
          <p:blipFill>
            <a:blip r:embed="rId4">
              <a:alphaModFix/>
            </a:blip>
            <a:stretch>
              <a:fillRect/>
            </a:stretch>
          </p:blipFill>
          <p:spPr>
            <a:xfrm>
              <a:off x="6751875" y="3053134"/>
              <a:ext cx="659700" cy="659700"/>
            </a:xfrm>
            <a:prstGeom prst="rect">
              <a:avLst/>
            </a:prstGeom>
            <a:noFill/>
            <a:ln>
              <a:noFill/>
            </a:ln>
          </p:spPr>
        </p:pic>
        <p:sp>
          <p:nvSpPr>
            <p:cNvPr id="222" name="Google Shape;222;p33"/>
            <p:cNvSpPr txBox="1"/>
            <p:nvPr/>
          </p:nvSpPr>
          <p:spPr>
            <a:xfrm>
              <a:off x="6344025" y="3809045"/>
              <a:ext cx="1475400" cy="148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980000"/>
                  </a:solidFill>
                  <a:latin typeface="Lato"/>
                  <a:ea typeface="Lato"/>
                  <a:cs typeface="Lato"/>
                  <a:sym typeface="Lato"/>
                </a:rPr>
                <a:t>Vembu BDR Backup Server</a:t>
              </a:r>
              <a:endParaRPr b="1" sz="800">
                <a:solidFill>
                  <a:srgbClr val="980000"/>
                </a:solidFill>
                <a:latin typeface="Lato"/>
                <a:ea typeface="Lato"/>
                <a:cs typeface="Lato"/>
                <a:sym typeface="Lato"/>
              </a:endParaRPr>
            </a:p>
          </p:txBody>
        </p:sp>
      </p:grpSp>
      <p:sp>
        <p:nvSpPr>
          <p:cNvPr id="223" name="Google Shape;223;p33"/>
          <p:cNvSpPr txBox="1"/>
          <p:nvPr/>
        </p:nvSpPr>
        <p:spPr>
          <a:xfrm>
            <a:off x="5383427" y="3358075"/>
            <a:ext cx="786000" cy="148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980000"/>
                </a:solidFill>
                <a:latin typeface="Lato"/>
                <a:ea typeface="Lato"/>
                <a:cs typeface="Lato"/>
                <a:sym typeface="Lato"/>
              </a:rPr>
              <a:t>WAN</a:t>
            </a:r>
            <a:endParaRPr b="1" sz="800">
              <a:solidFill>
                <a:srgbClr val="980000"/>
              </a:solidFill>
              <a:latin typeface="Lato"/>
              <a:ea typeface="Lato"/>
              <a:cs typeface="Lato"/>
              <a:sym typeface="Lato"/>
            </a:endParaRPr>
          </a:p>
        </p:txBody>
      </p:sp>
      <p:grpSp>
        <p:nvGrpSpPr>
          <p:cNvPr id="224" name="Google Shape;224;p33"/>
          <p:cNvGrpSpPr/>
          <p:nvPr/>
        </p:nvGrpSpPr>
        <p:grpSpPr>
          <a:xfrm rot="-5400000">
            <a:off x="5755642" y="3035064"/>
            <a:ext cx="66444" cy="1051227"/>
            <a:chOff x="7655291" y="3616656"/>
            <a:chExt cx="72300" cy="672140"/>
          </a:xfrm>
        </p:grpSpPr>
        <p:cxnSp>
          <p:nvCxnSpPr>
            <p:cNvPr id="225" name="Google Shape;225;p33"/>
            <p:cNvCxnSpPr/>
            <p:nvPr/>
          </p:nvCxnSpPr>
          <p:spPr>
            <a:xfrm rot="5400000">
              <a:off x="7356245" y="3951156"/>
              <a:ext cx="669000" cy="0"/>
            </a:xfrm>
            <a:prstGeom prst="straightConnector1">
              <a:avLst/>
            </a:prstGeom>
            <a:noFill/>
            <a:ln cap="flat" cmpd="sng" w="9525">
              <a:solidFill>
                <a:schemeClr val="dk2"/>
              </a:solidFill>
              <a:prstDash val="dot"/>
              <a:round/>
              <a:headEnd len="med" w="med" type="none"/>
              <a:tailEnd len="med" w="med" type="none"/>
            </a:ln>
          </p:spPr>
        </p:cxnSp>
        <p:sp>
          <p:nvSpPr>
            <p:cNvPr id="226" name="Google Shape;226;p33"/>
            <p:cNvSpPr/>
            <p:nvPr/>
          </p:nvSpPr>
          <p:spPr>
            <a:xfrm flipH="1" rot="10800000">
              <a:off x="7655291" y="4235696"/>
              <a:ext cx="72300" cy="53100"/>
            </a:xfrm>
            <a:prstGeom prst="triangle">
              <a:avLst>
                <a:gd fmla="val 50000" name="adj"/>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7" name="Google Shape;227;p33"/>
          <p:cNvGrpSpPr/>
          <p:nvPr/>
        </p:nvGrpSpPr>
        <p:grpSpPr>
          <a:xfrm>
            <a:off x="3090358" y="2617432"/>
            <a:ext cx="2125087" cy="1352350"/>
            <a:chOff x="3318958" y="864832"/>
            <a:chExt cx="2125087" cy="1352350"/>
          </a:xfrm>
        </p:grpSpPr>
        <p:pic>
          <p:nvPicPr>
            <p:cNvPr id="228" name="Google Shape;228;p33"/>
            <p:cNvPicPr preferRelativeResize="0"/>
            <p:nvPr/>
          </p:nvPicPr>
          <p:blipFill rotWithShape="1">
            <a:blip r:embed="rId5">
              <a:alphaModFix/>
            </a:blip>
            <a:srcRect b="27777" l="30235" r="30239" t="27777"/>
            <a:stretch/>
          </p:blipFill>
          <p:spPr>
            <a:xfrm>
              <a:off x="3318958" y="864832"/>
              <a:ext cx="2125087" cy="1352350"/>
            </a:xfrm>
            <a:prstGeom prst="rect">
              <a:avLst/>
            </a:prstGeom>
            <a:noFill/>
            <a:ln>
              <a:noFill/>
            </a:ln>
          </p:spPr>
        </p:pic>
        <p:grpSp>
          <p:nvGrpSpPr>
            <p:cNvPr id="229" name="Google Shape;229;p33"/>
            <p:cNvGrpSpPr/>
            <p:nvPr/>
          </p:nvGrpSpPr>
          <p:grpSpPr>
            <a:xfrm>
              <a:off x="3487582" y="1079311"/>
              <a:ext cx="1731926" cy="1074804"/>
              <a:chOff x="1974395" y="513573"/>
              <a:chExt cx="1731926" cy="1074804"/>
            </a:xfrm>
          </p:grpSpPr>
          <p:pic>
            <p:nvPicPr>
              <p:cNvPr id="230" name="Google Shape;230;p33"/>
              <p:cNvPicPr preferRelativeResize="0"/>
              <p:nvPr/>
            </p:nvPicPr>
            <p:blipFill>
              <a:blip r:embed="rId6">
                <a:alphaModFix/>
              </a:blip>
              <a:stretch>
                <a:fillRect/>
              </a:stretch>
            </p:blipFill>
            <p:spPr>
              <a:xfrm>
                <a:off x="2413917" y="513573"/>
                <a:ext cx="548638" cy="548638"/>
              </a:xfrm>
              <a:prstGeom prst="rect">
                <a:avLst/>
              </a:prstGeom>
              <a:noFill/>
              <a:ln>
                <a:noFill/>
              </a:ln>
            </p:spPr>
          </p:pic>
          <p:pic>
            <p:nvPicPr>
              <p:cNvPr id="231" name="Google Shape;231;p33"/>
              <p:cNvPicPr preferRelativeResize="0"/>
              <p:nvPr/>
            </p:nvPicPr>
            <p:blipFill>
              <a:blip r:embed="rId7">
                <a:alphaModFix/>
              </a:blip>
              <a:stretch>
                <a:fillRect/>
              </a:stretch>
            </p:blipFill>
            <p:spPr>
              <a:xfrm>
                <a:off x="2786292" y="784373"/>
                <a:ext cx="548637" cy="548638"/>
              </a:xfrm>
              <a:prstGeom prst="rect">
                <a:avLst/>
              </a:prstGeom>
              <a:noFill/>
              <a:ln>
                <a:noFill/>
              </a:ln>
            </p:spPr>
          </p:pic>
          <p:pic>
            <p:nvPicPr>
              <p:cNvPr id="232" name="Google Shape;232;p33"/>
              <p:cNvPicPr preferRelativeResize="0"/>
              <p:nvPr/>
            </p:nvPicPr>
            <p:blipFill rotWithShape="1">
              <a:blip r:embed="rId8">
                <a:alphaModFix/>
              </a:blip>
              <a:srcRect b="0" l="0" r="0" t="0"/>
              <a:stretch/>
            </p:blipFill>
            <p:spPr>
              <a:xfrm>
                <a:off x="3157682" y="1023803"/>
                <a:ext cx="548639" cy="548639"/>
              </a:xfrm>
              <a:prstGeom prst="rect">
                <a:avLst/>
              </a:prstGeom>
              <a:noFill/>
              <a:ln>
                <a:noFill/>
              </a:ln>
            </p:spPr>
          </p:pic>
          <p:pic>
            <p:nvPicPr>
              <p:cNvPr id="233" name="Google Shape;233;p33"/>
              <p:cNvPicPr preferRelativeResize="0"/>
              <p:nvPr/>
            </p:nvPicPr>
            <p:blipFill>
              <a:blip r:embed="rId9">
                <a:alphaModFix/>
              </a:blip>
              <a:stretch>
                <a:fillRect/>
              </a:stretch>
            </p:blipFill>
            <p:spPr>
              <a:xfrm>
                <a:off x="3157682" y="567964"/>
                <a:ext cx="548638" cy="548638"/>
              </a:xfrm>
              <a:prstGeom prst="rect">
                <a:avLst/>
              </a:prstGeom>
              <a:noFill/>
              <a:ln>
                <a:noFill/>
              </a:ln>
            </p:spPr>
          </p:pic>
          <p:pic>
            <p:nvPicPr>
              <p:cNvPr id="234" name="Google Shape;234;p33"/>
              <p:cNvPicPr preferRelativeResize="0"/>
              <p:nvPr/>
            </p:nvPicPr>
            <p:blipFill rotWithShape="1">
              <a:blip r:embed="rId10">
                <a:alphaModFix/>
              </a:blip>
              <a:srcRect b="0" l="0" r="0" t="0"/>
              <a:stretch/>
            </p:blipFill>
            <p:spPr>
              <a:xfrm>
                <a:off x="1974395" y="880635"/>
                <a:ext cx="548639" cy="548639"/>
              </a:xfrm>
              <a:prstGeom prst="rect">
                <a:avLst/>
              </a:prstGeom>
              <a:noFill/>
              <a:ln>
                <a:noFill/>
              </a:ln>
            </p:spPr>
          </p:pic>
          <p:pic>
            <p:nvPicPr>
              <p:cNvPr id="235" name="Google Shape;235;p33"/>
              <p:cNvPicPr preferRelativeResize="0"/>
              <p:nvPr/>
            </p:nvPicPr>
            <p:blipFill rotWithShape="1">
              <a:blip r:embed="rId11">
                <a:alphaModFix/>
              </a:blip>
              <a:srcRect b="0" l="0" r="0" t="0"/>
              <a:stretch/>
            </p:blipFill>
            <p:spPr>
              <a:xfrm>
                <a:off x="2413917" y="1039738"/>
                <a:ext cx="548639" cy="548639"/>
              </a:xfrm>
              <a:prstGeom prst="rect">
                <a:avLst/>
              </a:prstGeom>
              <a:noFill/>
              <a:ln>
                <a:noFill/>
              </a:ln>
            </p:spPr>
          </p:pic>
        </p:grpSp>
      </p:gr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