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y="5143500" cx="9144000"/>
  <p:notesSz cx="6858000" cy="9144000"/>
  <p:embeddedFontLst>
    <p:embeddedFont>
      <p:font typeface="Lato"/>
      <p:regular r:id="rId23"/>
      <p:bold r:id="rId24"/>
      <p:italic r:id="rId25"/>
      <p:boldItalic r:id="rId26"/>
    </p:embeddedFont>
    <p:embeddedFont>
      <p:font typeface="Lato Light"/>
      <p:regular r:id="rId27"/>
      <p:bold r:id="rId28"/>
      <p:italic r:id="rId29"/>
      <p:boldItalic r:id="rId30"/>
    </p:embeddedFont>
    <p:embeddedFont>
      <p:font typeface="Lato Hairline"/>
      <p:regular r:id="rId31"/>
      <p:bold r:id="rId32"/>
      <p:italic r:id="rId33"/>
      <p:boldItalic r:id="rId34"/>
    </p:embeddedFont>
    <p:embeddedFont>
      <p:font typeface="Open Sans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Lato-bold.fntdata"/><Relationship Id="rId23" Type="http://schemas.openxmlformats.org/officeDocument/2006/relationships/font" Target="fonts/Lato-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Lato-boldItalic.fntdata"/><Relationship Id="rId25" Type="http://schemas.openxmlformats.org/officeDocument/2006/relationships/font" Target="fonts/Lato-italic.fntdata"/><Relationship Id="rId28" Type="http://schemas.openxmlformats.org/officeDocument/2006/relationships/font" Target="fonts/LatoLight-bold.fntdata"/><Relationship Id="rId27" Type="http://schemas.openxmlformats.org/officeDocument/2006/relationships/font" Target="fonts/Lato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Light-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Hairline-regular.fntdata"/><Relationship Id="rId30" Type="http://schemas.openxmlformats.org/officeDocument/2006/relationships/font" Target="fonts/LatoLight-boldItalic.fntdata"/><Relationship Id="rId11" Type="http://schemas.openxmlformats.org/officeDocument/2006/relationships/slide" Target="slides/slide6.xml"/><Relationship Id="rId33" Type="http://schemas.openxmlformats.org/officeDocument/2006/relationships/font" Target="fonts/LatoHairline-italic.fntdata"/><Relationship Id="rId10" Type="http://schemas.openxmlformats.org/officeDocument/2006/relationships/slide" Target="slides/slide5.xml"/><Relationship Id="rId32" Type="http://schemas.openxmlformats.org/officeDocument/2006/relationships/font" Target="fonts/LatoHairline-bold.fntdata"/><Relationship Id="rId13" Type="http://schemas.openxmlformats.org/officeDocument/2006/relationships/slide" Target="slides/slide8.xml"/><Relationship Id="rId35" Type="http://schemas.openxmlformats.org/officeDocument/2006/relationships/font" Target="fonts/OpenSansLight-regular.fntdata"/><Relationship Id="rId12" Type="http://schemas.openxmlformats.org/officeDocument/2006/relationships/slide" Target="slides/slide7.xml"/><Relationship Id="rId34" Type="http://schemas.openxmlformats.org/officeDocument/2006/relationships/font" Target="fonts/LatoHairline-boldItalic.fntdata"/><Relationship Id="rId15" Type="http://schemas.openxmlformats.org/officeDocument/2006/relationships/slide" Target="slides/slide10.xml"/><Relationship Id="rId37" Type="http://schemas.openxmlformats.org/officeDocument/2006/relationships/font" Target="fonts/OpenSansLight-italic.fntdata"/><Relationship Id="rId14" Type="http://schemas.openxmlformats.org/officeDocument/2006/relationships/slide" Target="slides/slide9.xml"/><Relationship Id="rId36" Type="http://schemas.openxmlformats.org/officeDocument/2006/relationships/font" Target="fonts/OpenSansLight-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OpenSansLigh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eb231a1160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eb231a1160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d6cbe5ecb_0_7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ed6cbe5ecb_0_7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ed6cbe5ecb_0_7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ed6cbe5ecb_0_7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ed6cbe5ecb_0_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ed6cbe5ecb_0_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ed6cbe5ecb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ed6cbe5ecb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1004001ebd5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1004001ebd5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ed566c1fa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ed566c1fa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ec1e138df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ec1e138df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eb231a1160_0_25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eb231a1160_0_25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1004001eb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1004001eb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eb231a1160_0_1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eb231a1160_0_1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ec1972e7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ec1972e7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eb55b4f4b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eb55b4f4b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eb231a1160_0_1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eb231a1160_0_1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b231a1160_0_1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b231a1160_0_1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c1972e72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c1972e72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ed6cbe5ecb_0_5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ed6cbe5ecb_0_5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1600"/>
              </a:spcBef>
              <a:spcAft>
                <a:spcPts val="0"/>
              </a:spcAft>
              <a:buClr>
                <a:schemeClr val="dk1"/>
              </a:buClr>
              <a:buSzPts val="1400"/>
              <a:buChar char="○"/>
              <a:defRPr>
                <a:solidFill>
                  <a:schemeClr val="dk1"/>
                </a:solidFill>
              </a:defRPr>
            </a:lvl2pPr>
            <a:lvl3pPr indent="-317500" lvl="2" marL="1371600" rtl="0">
              <a:spcBef>
                <a:spcPts val="1600"/>
              </a:spcBef>
              <a:spcAft>
                <a:spcPts val="0"/>
              </a:spcAft>
              <a:buClr>
                <a:schemeClr val="dk1"/>
              </a:buClr>
              <a:buSzPts val="1400"/>
              <a:buChar char="■"/>
              <a:defRPr>
                <a:solidFill>
                  <a:schemeClr val="dk1"/>
                </a:solidFill>
              </a:defRPr>
            </a:lvl3pPr>
            <a:lvl4pPr indent="-317500" lvl="3" marL="1828800" rtl="0">
              <a:spcBef>
                <a:spcPts val="1600"/>
              </a:spcBef>
              <a:spcAft>
                <a:spcPts val="0"/>
              </a:spcAft>
              <a:buClr>
                <a:schemeClr val="dk1"/>
              </a:buClr>
              <a:buSzPts val="1400"/>
              <a:buChar char="●"/>
              <a:defRPr>
                <a:solidFill>
                  <a:schemeClr val="dk1"/>
                </a:solidFill>
              </a:defRPr>
            </a:lvl4pPr>
            <a:lvl5pPr indent="-317500" lvl="4" marL="2286000" rtl="0">
              <a:spcBef>
                <a:spcPts val="1600"/>
              </a:spcBef>
              <a:spcAft>
                <a:spcPts val="0"/>
              </a:spcAft>
              <a:buClr>
                <a:schemeClr val="dk1"/>
              </a:buClr>
              <a:buSzPts val="1400"/>
              <a:buChar char="○"/>
              <a:defRPr>
                <a:solidFill>
                  <a:schemeClr val="dk1"/>
                </a:solidFill>
              </a:defRPr>
            </a:lvl5pPr>
            <a:lvl6pPr indent="-317500" lvl="5" marL="2743200" rtl="0">
              <a:spcBef>
                <a:spcPts val="1600"/>
              </a:spcBef>
              <a:spcAft>
                <a:spcPts val="0"/>
              </a:spcAft>
              <a:buClr>
                <a:schemeClr val="dk1"/>
              </a:buClr>
              <a:buSzPts val="1400"/>
              <a:buChar char="■"/>
              <a:defRPr>
                <a:solidFill>
                  <a:schemeClr val="dk1"/>
                </a:solidFill>
              </a:defRPr>
            </a:lvl6pPr>
            <a:lvl7pPr indent="-317500" lvl="6" marL="3200400" rtl="0">
              <a:spcBef>
                <a:spcPts val="1600"/>
              </a:spcBef>
              <a:spcAft>
                <a:spcPts val="0"/>
              </a:spcAft>
              <a:buClr>
                <a:schemeClr val="dk1"/>
              </a:buClr>
              <a:buSzPts val="1400"/>
              <a:buChar char="●"/>
              <a:defRPr>
                <a:solidFill>
                  <a:schemeClr val="dk1"/>
                </a:solidFill>
              </a:defRPr>
            </a:lvl7pPr>
            <a:lvl8pPr indent="-317500" lvl="7" marL="3657600" rtl="0">
              <a:spcBef>
                <a:spcPts val="1600"/>
              </a:spcBef>
              <a:spcAft>
                <a:spcPts val="0"/>
              </a:spcAft>
              <a:buClr>
                <a:schemeClr val="dk1"/>
              </a:buClr>
              <a:buSzPts val="1400"/>
              <a:buChar char="○"/>
              <a:defRPr>
                <a:solidFill>
                  <a:schemeClr val="dk1"/>
                </a:solidFill>
              </a:defRPr>
            </a:lvl8pPr>
            <a:lvl9pPr indent="-317500" lvl="8" marL="4114800" rtl="0">
              <a:spcBef>
                <a:spcPts val="1600"/>
              </a:spcBef>
              <a:spcAft>
                <a:spcPts val="1600"/>
              </a:spcAft>
              <a:buClr>
                <a:schemeClr val="dk1"/>
              </a:buClr>
              <a:buSzPts val="1400"/>
              <a:buChar char="■"/>
              <a:defRPr>
                <a:solidFill>
                  <a:schemeClr val="dk1"/>
                </a:solidFill>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lt2"/>
              </a:buClr>
              <a:buSzPts val="1800"/>
              <a:buChar char="●"/>
              <a:defRPr sz="1800">
                <a:solidFill>
                  <a:schemeClr val="lt2"/>
                </a:solidFill>
              </a:defRPr>
            </a:lvl1pPr>
            <a:lvl2pPr indent="-317500" lvl="1" marL="914400" rtl="0">
              <a:lnSpc>
                <a:spcPct val="115000"/>
              </a:lnSpc>
              <a:spcBef>
                <a:spcPts val="1600"/>
              </a:spcBef>
              <a:spcAft>
                <a:spcPts val="0"/>
              </a:spcAft>
              <a:buClr>
                <a:schemeClr val="lt2"/>
              </a:buClr>
              <a:buSzPts val="1400"/>
              <a:buChar char="○"/>
              <a:defRPr>
                <a:solidFill>
                  <a:schemeClr val="lt2"/>
                </a:solidFill>
              </a:defRPr>
            </a:lvl2pPr>
            <a:lvl3pPr indent="-317500" lvl="2" marL="1371600" rtl="0">
              <a:lnSpc>
                <a:spcPct val="115000"/>
              </a:lnSpc>
              <a:spcBef>
                <a:spcPts val="1600"/>
              </a:spcBef>
              <a:spcAft>
                <a:spcPts val="0"/>
              </a:spcAft>
              <a:buClr>
                <a:schemeClr val="lt2"/>
              </a:buClr>
              <a:buSzPts val="1400"/>
              <a:buChar char="■"/>
              <a:defRPr>
                <a:solidFill>
                  <a:schemeClr val="lt2"/>
                </a:solidFill>
              </a:defRPr>
            </a:lvl3pPr>
            <a:lvl4pPr indent="-317500" lvl="3" marL="1828800" rtl="0">
              <a:lnSpc>
                <a:spcPct val="115000"/>
              </a:lnSpc>
              <a:spcBef>
                <a:spcPts val="1600"/>
              </a:spcBef>
              <a:spcAft>
                <a:spcPts val="0"/>
              </a:spcAft>
              <a:buClr>
                <a:schemeClr val="lt2"/>
              </a:buClr>
              <a:buSzPts val="1400"/>
              <a:buChar char="●"/>
              <a:defRPr>
                <a:solidFill>
                  <a:schemeClr val="lt2"/>
                </a:solidFill>
              </a:defRPr>
            </a:lvl4pPr>
            <a:lvl5pPr indent="-317500" lvl="4" marL="2286000" rtl="0">
              <a:lnSpc>
                <a:spcPct val="115000"/>
              </a:lnSpc>
              <a:spcBef>
                <a:spcPts val="1600"/>
              </a:spcBef>
              <a:spcAft>
                <a:spcPts val="0"/>
              </a:spcAft>
              <a:buClr>
                <a:schemeClr val="lt2"/>
              </a:buClr>
              <a:buSzPts val="1400"/>
              <a:buChar char="○"/>
              <a:defRPr>
                <a:solidFill>
                  <a:schemeClr val="lt2"/>
                </a:solidFill>
              </a:defRPr>
            </a:lvl5pPr>
            <a:lvl6pPr indent="-317500" lvl="5" marL="2743200" rtl="0">
              <a:lnSpc>
                <a:spcPct val="115000"/>
              </a:lnSpc>
              <a:spcBef>
                <a:spcPts val="1600"/>
              </a:spcBef>
              <a:spcAft>
                <a:spcPts val="0"/>
              </a:spcAft>
              <a:buClr>
                <a:schemeClr val="lt2"/>
              </a:buClr>
              <a:buSzPts val="1400"/>
              <a:buChar char="■"/>
              <a:defRPr>
                <a:solidFill>
                  <a:schemeClr val="lt2"/>
                </a:solidFill>
              </a:defRPr>
            </a:lvl6pPr>
            <a:lvl7pPr indent="-317500" lvl="6" marL="3200400" rtl="0">
              <a:lnSpc>
                <a:spcPct val="115000"/>
              </a:lnSpc>
              <a:spcBef>
                <a:spcPts val="1600"/>
              </a:spcBef>
              <a:spcAft>
                <a:spcPts val="0"/>
              </a:spcAft>
              <a:buClr>
                <a:schemeClr val="lt2"/>
              </a:buClr>
              <a:buSzPts val="1400"/>
              <a:buChar char="●"/>
              <a:defRPr>
                <a:solidFill>
                  <a:schemeClr val="lt2"/>
                </a:solidFill>
              </a:defRPr>
            </a:lvl7pPr>
            <a:lvl8pPr indent="-317500" lvl="7" marL="3657600" rtl="0">
              <a:lnSpc>
                <a:spcPct val="115000"/>
              </a:lnSpc>
              <a:spcBef>
                <a:spcPts val="1600"/>
              </a:spcBef>
              <a:spcAft>
                <a:spcPts val="0"/>
              </a:spcAft>
              <a:buClr>
                <a:schemeClr val="lt2"/>
              </a:buClr>
              <a:buSzPts val="1400"/>
              <a:buChar char="○"/>
              <a:defRPr>
                <a:solidFill>
                  <a:schemeClr val="lt2"/>
                </a:solidFill>
              </a:defRPr>
            </a:lvl8pPr>
            <a:lvl9pPr indent="-317500" lvl="8" marL="4114800" rtl="0">
              <a:lnSpc>
                <a:spcPct val="115000"/>
              </a:lnSpc>
              <a:spcBef>
                <a:spcPts val="1600"/>
              </a:spcBef>
              <a:spcAft>
                <a:spcPts val="1600"/>
              </a:spcAft>
              <a:buClr>
                <a:schemeClr val="lt2"/>
              </a:buClr>
              <a:buSzPts val="1400"/>
              <a:buChar char="■"/>
              <a:defRPr>
                <a:solidFill>
                  <a:schemeClr val="lt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lt2"/>
                </a:solidFill>
              </a:defRPr>
            </a:lvl1pPr>
            <a:lvl2pPr lvl="1" rtl="0" algn="r">
              <a:buNone/>
              <a:defRPr sz="1000">
                <a:solidFill>
                  <a:schemeClr val="lt2"/>
                </a:solidFill>
              </a:defRPr>
            </a:lvl2pPr>
            <a:lvl3pPr lvl="2" rtl="0" algn="r">
              <a:buNone/>
              <a:defRPr sz="1000">
                <a:solidFill>
                  <a:schemeClr val="lt2"/>
                </a:solidFill>
              </a:defRPr>
            </a:lvl3pPr>
            <a:lvl4pPr lvl="3" rtl="0" algn="r">
              <a:buNone/>
              <a:defRPr sz="1000">
                <a:solidFill>
                  <a:schemeClr val="lt2"/>
                </a:solidFill>
              </a:defRPr>
            </a:lvl4pPr>
            <a:lvl5pPr lvl="4" rtl="0" algn="r">
              <a:buNone/>
              <a:defRPr sz="1000">
                <a:solidFill>
                  <a:schemeClr val="lt2"/>
                </a:solidFill>
              </a:defRPr>
            </a:lvl5pPr>
            <a:lvl6pPr lvl="5" rtl="0" algn="r">
              <a:buNone/>
              <a:defRPr sz="1000">
                <a:solidFill>
                  <a:schemeClr val="lt2"/>
                </a:solidFill>
              </a:defRPr>
            </a:lvl6pPr>
            <a:lvl7pPr lvl="6" rtl="0" algn="r">
              <a:buNone/>
              <a:defRPr sz="1000">
                <a:solidFill>
                  <a:schemeClr val="lt2"/>
                </a:solidFill>
              </a:defRPr>
            </a:lvl7pPr>
            <a:lvl8pPr lvl="7" rtl="0" algn="r">
              <a:buNone/>
              <a:defRPr sz="1000">
                <a:solidFill>
                  <a:schemeClr val="lt2"/>
                </a:solidFill>
              </a:defRPr>
            </a:lvl8pPr>
            <a:lvl9pPr lvl="8" rtl="0"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7.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5.png"/></Relationships>
</file>

<file path=ppt/slides/_rels/slide11.xml.rels><?xml version="1.0" encoding="UTF-8" standalone="yes"?><Relationships xmlns="http://schemas.openxmlformats.org/package/2006/relationships"><Relationship Id="rId10" Type="http://schemas.openxmlformats.org/officeDocument/2006/relationships/image" Target="../media/image3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0" Type="http://schemas.openxmlformats.org/officeDocument/2006/relationships/image" Target="../media/image44.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38.png"/><Relationship Id="rId7" Type="http://schemas.openxmlformats.org/officeDocument/2006/relationships/image" Target="../media/image37.png"/><Relationship Id="rId8" Type="http://schemas.openxmlformats.org/officeDocument/2006/relationships/image" Target="../media/image41.png"/></Relationships>
</file>

<file path=ppt/slides/_rels/slide13.xml.rels><?xml version="1.0" encoding="UTF-8" standalone="yes"?><Relationships xmlns="http://schemas.openxmlformats.org/package/2006/relationships"><Relationship Id="rId10"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46.png"/><Relationship Id="rId9" Type="http://schemas.openxmlformats.org/officeDocument/2006/relationships/image" Target="../media/image52.png"/><Relationship Id="rId5" Type="http://schemas.openxmlformats.org/officeDocument/2006/relationships/image" Target="../media/image43.png"/><Relationship Id="rId6" Type="http://schemas.openxmlformats.org/officeDocument/2006/relationships/image" Target="../media/image42.png"/><Relationship Id="rId7" Type="http://schemas.openxmlformats.org/officeDocument/2006/relationships/image" Target="../media/image45.png"/><Relationship Id="rId8"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8.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4.png"/><Relationship Id="rId4" Type="http://schemas.openxmlformats.org/officeDocument/2006/relationships/hyperlink" Target="mailto:vembu-support@vembu.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pn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21.png"/><Relationship Id="rId13" Type="http://schemas.openxmlformats.org/officeDocument/2006/relationships/image" Target="../media/image25.png"/><Relationship Id="rId12" Type="http://schemas.openxmlformats.org/officeDocument/2006/relationships/image" Target="../media/image19.png"/><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4.png"/><Relationship Id="rId5" Type="http://schemas.openxmlformats.org/officeDocument/2006/relationships/image" Target="../media/image13.png"/><Relationship Id="rId6" Type="http://schemas.openxmlformats.org/officeDocument/2006/relationships/image" Target="../media/image15.png"/><Relationship Id="rId7" Type="http://schemas.openxmlformats.org/officeDocument/2006/relationships/image" Target="../media/image11.png"/><Relationship Id="rId8"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26.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0" Type="http://schemas.openxmlformats.org/officeDocument/2006/relationships/image" Target="../media/image22.png"/><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28.png"/><Relationship Id="rId7" Type="http://schemas.openxmlformats.org/officeDocument/2006/relationships/image" Target="../media/image23.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0" y="0"/>
            <a:ext cx="9144005" cy="5143151"/>
          </a:xfrm>
          <a:prstGeom prst="rect">
            <a:avLst/>
          </a:prstGeom>
          <a:noFill/>
          <a:ln>
            <a:noFill/>
          </a:ln>
        </p:spPr>
      </p:pic>
      <p:pic>
        <p:nvPicPr>
          <p:cNvPr id="100" name="Google Shape;100;p25"/>
          <p:cNvPicPr preferRelativeResize="0"/>
          <p:nvPr/>
        </p:nvPicPr>
        <p:blipFill rotWithShape="1">
          <a:blip r:embed="rId4">
            <a:alphaModFix/>
          </a:blip>
          <a:srcRect b="0" l="0" r="0" t="0"/>
          <a:stretch/>
        </p:blipFill>
        <p:spPr>
          <a:xfrm>
            <a:off x="0" y="457"/>
            <a:ext cx="9144000" cy="514258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34"/>
          <p:cNvPicPr preferRelativeResize="0"/>
          <p:nvPr/>
        </p:nvPicPr>
        <p:blipFill>
          <a:blip r:embed="rId3">
            <a:alphaModFix/>
          </a:blip>
          <a:stretch>
            <a:fillRect/>
          </a:stretch>
        </p:blipFill>
        <p:spPr>
          <a:xfrm>
            <a:off x="0" y="0"/>
            <a:ext cx="9144005" cy="5143151"/>
          </a:xfrm>
          <a:prstGeom prst="rect">
            <a:avLst/>
          </a:prstGeom>
          <a:noFill/>
          <a:ln>
            <a:noFill/>
          </a:ln>
        </p:spPr>
      </p:pic>
      <p:sp>
        <p:nvSpPr>
          <p:cNvPr id="239" name="Google Shape;239;p34"/>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Key features</a:t>
            </a:r>
            <a:endParaRPr sz="3600">
              <a:solidFill>
                <a:srgbClr val="FFFFFF"/>
              </a:solidFill>
              <a:latin typeface="Lato Light"/>
              <a:ea typeface="Lato Light"/>
              <a:cs typeface="Lato Light"/>
              <a:sym typeface="La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3" name="Shape 243"/>
        <p:cNvGrpSpPr/>
        <p:nvPr/>
      </p:nvGrpSpPr>
      <p:grpSpPr>
        <a:xfrm>
          <a:off x="0" y="0"/>
          <a:ext cx="0" cy="0"/>
          <a:chOff x="0" y="0"/>
          <a:chExt cx="0" cy="0"/>
        </a:xfrm>
      </p:grpSpPr>
      <p:pic>
        <p:nvPicPr>
          <p:cNvPr id="244" name="Google Shape;244;p35"/>
          <p:cNvPicPr preferRelativeResize="0"/>
          <p:nvPr/>
        </p:nvPicPr>
        <p:blipFill>
          <a:blip r:embed="rId3">
            <a:alphaModFix/>
          </a:blip>
          <a:stretch>
            <a:fillRect/>
          </a:stretch>
        </p:blipFill>
        <p:spPr>
          <a:xfrm>
            <a:off x="0" y="0"/>
            <a:ext cx="9144000" cy="5142557"/>
          </a:xfrm>
          <a:prstGeom prst="rect">
            <a:avLst/>
          </a:prstGeom>
          <a:noFill/>
          <a:ln>
            <a:noFill/>
          </a:ln>
        </p:spPr>
      </p:pic>
      <p:sp>
        <p:nvSpPr>
          <p:cNvPr id="245" name="Google Shape;245;p35"/>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5"/>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7" name="Google Shape;247;p35"/>
          <p:cNvGrpSpPr/>
          <p:nvPr/>
        </p:nvGrpSpPr>
        <p:grpSpPr>
          <a:xfrm>
            <a:off x="2134950" y="4239425"/>
            <a:ext cx="4874100" cy="37500"/>
            <a:chOff x="2134950" y="4239425"/>
            <a:chExt cx="4874100" cy="37500"/>
          </a:xfrm>
        </p:grpSpPr>
        <p:cxnSp>
          <p:nvCxnSpPr>
            <p:cNvPr id="248" name="Google Shape;248;p35"/>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249" name="Google Shape;249;p35"/>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0" name="Google Shape;250;p35"/>
          <p:cNvGrpSpPr/>
          <p:nvPr/>
        </p:nvGrpSpPr>
        <p:grpSpPr>
          <a:xfrm>
            <a:off x="1008291" y="1466231"/>
            <a:ext cx="2062200" cy="810244"/>
            <a:chOff x="1164086" y="1404311"/>
            <a:chExt cx="2062200" cy="810244"/>
          </a:xfrm>
        </p:grpSpPr>
        <p:sp>
          <p:nvSpPr>
            <p:cNvPr id="251" name="Google Shape;251;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Domain or User-level backup</a:t>
              </a:r>
              <a:endParaRPr b="1" sz="900">
                <a:latin typeface="Lato"/>
                <a:ea typeface="Lato"/>
                <a:cs typeface="Lato"/>
                <a:sym typeface="Lato"/>
              </a:endParaRPr>
            </a:p>
          </p:txBody>
        </p:sp>
        <p:sp>
          <p:nvSpPr>
            <p:cNvPr id="252" name="Google Shape;252;p35"/>
            <p:cNvSpPr txBox="1"/>
            <p:nvPr/>
          </p:nvSpPr>
          <p:spPr>
            <a:xfrm>
              <a:off x="1168845" y="1648755"/>
              <a:ext cx="1886700" cy="56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allows you to configure </a:t>
              </a:r>
              <a:r>
                <a:rPr i="1" lang="en" sz="800">
                  <a:solidFill>
                    <a:schemeClr val="dk1"/>
                  </a:solidFill>
                  <a:latin typeface="Lato"/>
                  <a:ea typeface="Lato"/>
                  <a:cs typeface="Lato"/>
                  <a:sym typeface="Lato"/>
                </a:rPr>
                <a:t>agentless backups</a:t>
              </a:r>
              <a:r>
                <a:rPr i="1" lang="en" sz="800">
                  <a:latin typeface="Lato"/>
                  <a:ea typeface="Lato"/>
                  <a:cs typeface="Lato"/>
                  <a:sym typeface="Lato"/>
                </a:rPr>
                <a:t> at domain-level or user-level for your Google Workspace account.</a:t>
              </a:r>
              <a:endParaRPr sz="800">
                <a:latin typeface="Lato"/>
                <a:ea typeface="Lato"/>
                <a:cs typeface="Lato"/>
                <a:sym typeface="Lato"/>
              </a:endParaRPr>
            </a:p>
          </p:txBody>
        </p:sp>
      </p:grpSp>
      <p:grpSp>
        <p:nvGrpSpPr>
          <p:cNvPr id="253" name="Google Shape;253;p35"/>
          <p:cNvGrpSpPr/>
          <p:nvPr/>
        </p:nvGrpSpPr>
        <p:grpSpPr>
          <a:xfrm>
            <a:off x="4017200" y="2797952"/>
            <a:ext cx="2062200" cy="720958"/>
            <a:chOff x="1164086" y="1404311"/>
            <a:chExt cx="2062200" cy="702551"/>
          </a:xfrm>
        </p:grpSpPr>
        <p:sp>
          <p:nvSpPr>
            <p:cNvPr id="254" name="Google Shape;254;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Google Contacts Backup</a:t>
              </a:r>
              <a:endParaRPr b="1" sz="900">
                <a:latin typeface="Lato"/>
                <a:ea typeface="Lato"/>
                <a:cs typeface="Lato"/>
                <a:sym typeface="Lato"/>
              </a:endParaRPr>
            </a:p>
          </p:txBody>
        </p:sp>
        <p:sp>
          <p:nvSpPr>
            <p:cNvPr id="255" name="Google Shape;255;p35"/>
            <p:cNvSpPr txBox="1"/>
            <p:nvPr/>
          </p:nvSpPr>
          <p:spPr>
            <a:xfrm>
              <a:off x="1168836" y="1685662"/>
              <a:ext cx="1886700" cy="421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Secure your Google contacts and its related items locally using Vembu Backup for Google Workspace. </a:t>
              </a:r>
              <a:endParaRPr sz="800">
                <a:latin typeface="Lato"/>
                <a:ea typeface="Lato"/>
                <a:cs typeface="Lato"/>
                <a:sym typeface="Lato"/>
              </a:endParaRPr>
            </a:p>
          </p:txBody>
        </p:sp>
      </p:grpSp>
      <p:grpSp>
        <p:nvGrpSpPr>
          <p:cNvPr id="256" name="Google Shape;256;p35"/>
          <p:cNvGrpSpPr/>
          <p:nvPr/>
        </p:nvGrpSpPr>
        <p:grpSpPr>
          <a:xfrm>
            <a:off x="1015038" y="2794882"/>
            <a:ext cx="1891062" cy="883893"/>
            <a:chOff x="1164091" y="1384724"/>
            <a:chExt cx="1891062" cy="883893"/>
          </a:xfrm>
        </p:grpSpPr>
        <p:sp>
          <p:nvSpPr>
            <p:cNvPr id="257" name="Google Shape;257;p35"/>
            <p:cNvSpPr txBox="1"/>
            <p:nvPr/>
          </p:nvSpPr>
          <p:spPr>
            <a:xfrm>
              <a:off x="1164091" y="1384724"/>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Google Calendar Backup</a:t>
              </a:r>
              <a:endParaRPr b="1" sz="900">
                <a:latin typeface="Lato"/>
                <a:ea typeface="Lato"/>
                <a:cs typeface="Lato"/>
                <a:sym typeface="Lato"/>
              </a:endParaRPr>
            </a:p>
          </p:txBody>
        </p:sp>
        <p:sp>
          <p:nvSpPr>
            <p:cNvPr id="258" name="Google Shape;258;p35"/>
            <p:cNvSpPr txBox="1"/>
            <p:nvPr/>
          </p:nvSpPr>
          <p:spPr>
            <a:xfrm>
              <a:off x="1168453" y="1656916"/>
              <a:ext cx="1886700" cy="61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Backup your Google account’s calendar items such as events, meetings, schedules, and appointments to the locally attached storage repository.</a:t>
              </a:r>
              <a:endParaRPr sz="800">
                <a:latin typeface="Lato"/>
                <a:ea typeface="Lato"/>
                <a:cs typeface="Lato"/>
                <a:sym typeface="Lato"/>
              </a:endParaRPr>
            </a:p>
          </p:txBody>
        </p:sp>
      </p:grpSp>
      <p:grpSp>
        <p:nvGrpSpPr>
          <p:cNvPr id="259" name="Google Shape;259;p35"/>
          <p:cNvGrpSpPr/>
          <p:nvPr/>
        </p:nvGrpSpPr>
        <p:grpSpPr>
          <a:xfrm>
            <a:off x="6993519" y="2797011"/>
            <a:ext cx="1886700" cy="721814"/>
            <a:chOff x="1164091" y="1391251"/>
            <a:chExt cx="1886700" cy="721814"/>
          </a:xfrm>
        </p:grpSpPr>
        <p:sp>
          <p:nvSpPr>
            <p:cNvPr id="260" name="Google Shape;260;p35"/>
            <p:cNvSpPr txBox="1"/>
            <p:nvPr/>
          </p:nvSpPr>
          <p:spPr>
            <a:xfrm>
              <a:off x="1164091"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dk1"/>
                  </a:solidFill>
                  <a:latin typeface="Lato"/>
                  <a:ea typeface="Lato"/>
                  <a:cs typeface="Lato"/>
                  <a:sym typeface="Lato"/>
                </a:rPr>
                <a:t>Backup for </a:t>
              </a:r>
              <a:r>
                <a:rPr b="1" lang="en" sz="900">
                  <a:latin typeface="Lato"/>
                  <a:ea typeface="Lato"/>
                  <a:cs typeface="Lato"/>
                  <a:sym typeface="Lato"/>
                </a:rPr>
                <a:t>G-Drive </a:t>
              </a:r>
              <a:endParaRPr b="1" sz="900">
                <a:latin typeface="Lato"/>
                <a:ea typeface="Lato"/>
                <a:cs typeface="Lato"/>
                <a:sym typeface="Lato"/>
              </a:endParaRPr>
            </a:p>
          </p:txBody>
        </p:sp>
        <p:sp>
          <p:nvSpPr>
            <p:cNvPr id="261" name="Google Shape;261;p35"/>
            <p:cNvSpPr txBox="1"/>
            <p:nvPr/>
          </p:nvSpPr>
          <p:spPr>
            <a:xfrm>
              <a:off x="1168447" y="1671165"/>
              <a:ext cx="1882200" cy="441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Protect your Google Drive data like documents, folders – including photos, videos, etc... using Vembu.</a:t>
              </a:r>
              <a:endParaRPr sz="800">
                <a:latin typeface="Lato"/>
                <a:ea typeface="Lato"/>
                <a:cs typeface="Lato"/>
                <a:sym typeface="Lato"/>
              </a:endParaRPr>
            </a:p>
          </p:txBody>
        </p:sp>
      </p:grpSp>
      <p:grpSp>
        <p:nvGrpSpPr>
          <p:cNvPr id="262" name="Google Shape;262;p35"/>
          <p:cNvGrpSpPr/>
          <p:nvPr/>
        </p:nvGrpSpPr>
        <p:grpSpPr>
          <a:xfrm>
            <a:off x="288918" y="1426511"/>
            <a:ext cx="781700" cy="757050"/>
            <a:chOff x="288918" y="1426511"/>
            <a:chExt cx="781700" cy="757050"/>
          </a:xfrm>
        </p:grpSpPr>
        <p:sp>
          <p:nvSpPr>
            <p:cNvPr id="263" name="Google Shape;263;p35"/>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 name="Google Shape;264;p35"/>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265" name="Google Shape;265;p35"/>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Key Backup Features </a:t>
            </a:r>
            <a:r>
              <a:rPr lang="en" sz="2400">
                <a:solidFill>
                  <a:schemeClr val="lt1"/>
                </a:solidFill>
                <a:latin typeface="Lato Light"/>
                <a:ea typeface="Lato Light"/>
                <a:cs typeface="Lato Light"/>
                <a:sym typeface="Lato Light"/>
              </a:rPr>
              <a:t>for Google Workspace</a:t>
            </a:r>
            <a:endParaRPr sz="2400">
              <a:solidFill>
                <a:schemeClr val="lt1"/>
              </a:solidFill>
              <a:latin typeface="Lato Light"/>
              <a:ea typeface="Lato Light"/>
              <a:cs typeface="Lato Light"/>
              <a:sym typeface="Lato Light"/>
            </a:endParaRPr>
          </a:p>
        </p:txBody>
      </p:sp>
      <p:grpSp>
        <p:nvGrpSpPr>
          <p:cNvPr id="266" name="Google Shape;266;p35"/>
          <p:cNvGrpSpPr/>
          <p:nvPr/>
        </p:nvGrpSpPr>
        <p:grpSpPr>
          <a:xfrm>
            <a:off x="4021600" y="1464515"/>
            <a:ext cx="2062200" cy="883881"/>
            <a:chOff x="1164086" y="1384729"/>
            <a:chExt cx="2062200" cy="761572"/>
          </a:xfrm>
        </p:grpSpPr>
        <p:sp>
          <p:nvSpPr>
            <p:cNvPr id="267" name="Google Shape;267;p35"/>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Agentless Backup</a:t>
              </a:r>
              <a:endParaRPr b="1" sz="900">
                <a:latin typeface="Lato"/>
                <a:ea typeface="Lato"/>
                <a:cs typeface="Lato"/>
                <a:sym typeface="Lato"/>
              </a:endParaRPr>
            </a:p>
          </p:txBody>
        </p:sp>
        <p:sp>
          <p:nvSpPr>
            <p:cNvPr id="268" name="Google Shape;268;p35"/>
            <p:cNvSpPr txBox="1"/>
            <p:nvPr/>
          </p:nvSpPr>
          <p:spPr>
            <a:xfrm>
              <a:off x="1168836" y="1635701"/>
              <a:ext cx="1886700" cy="510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Vembu offers an agentless solution that simplifies the management and maintenance of your Google Workspace data.</a:t>
              </a:r>
              <a:endParaRPr sz="800">
                <a:solidFill>
                  <a:schemeClr val="dk1"/>
                </a:solidFill>
                <a:latin typeface="Lato"/>
                <a:ea typeface="Lato"/>
                <a:cs typeface="Lato"/>
                <a:sym typeface="Lato"/>
              </a:endParaRPr>
            </a:p>
          </p:txBody>
        </p:sp>
      </p:grpSp>
      <p:grpSp>
        <p:nvGrpSpPr>
          <p:cNvPr id="269" name="Google Shape;269;p35"/>
          <p:cNvGrpSpPr/>
          <p:nvPr/>
        </p:nvGrpSpPr>
        <p:grpSpPr>
          <a:xfrm>
            <a:off x="6996450" y="1466836"/>
            <a:ext cx="2062200" cy="876379"/>
            <a:chOff x="1164086" y="1404311"/>
            <a:chExt cx="2062200" cy="800931"/>
          </a:xfrm>
        </p:grpSpPr>
        <p:sp>
          <p:nvSpPr>
            <p:cNvPr id="270" name="Google Shape;270;p35"/>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Gmail Backup</a:t>
              </a:r>
              <a:endParaRPr b="1" sz="900">
                <a:latin typeface="Lato"/>
                <a:ea typeface="Lato"/>
                <a:cs typeface="Lato"/>
                <a:sym typeface="Lato"/>
              </a:endParaRPr>
            </a:p>
          </p:txBody>
        </p:sp>
        <p:sp>
          <p:nvSpPr>
            <p:cNvPr id="271" name="Google Shape;271;p35"/>
            <p:cNvSpPr txBox="1"/>
            <p:nvPr/>
          </p:nvSpPr>
          <p:spPr>
            <a:xfrm>
              <a:off x="1168861" y="1697642"/>
              <a:ext cx="1886700" cy="507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offers a secure and robust incremental backup solution to protect your Google mailboxes along with its attachments from data loss.</a:t>
              </a:r>
              <a:endParaRPr sz="800">
                <a:latin typeface="Lato"/>
                <a:ea typeface="Lato"/>
                <a:cs typeface="Lato"/>
                <a:sym typeface="Lato"/>
              </a:endParaRPr>
            </a:p>
          </p:txBody>
        </p:sp>
      </p:grpSp>
      <p:grpSp>
        <p:nvGrpSpPr>
          <p:cNvPr id="272" name="Google Shape;272;p35"/>
          <p:cNvGrpSpPr/>
          <p:nvPr/>
        </p:nvGrpSpPr>
        <p:grpSpPr>
          <a:xfrm>
            <a:off x="3297834" y="2758256"/>
            <a:ext cx="781700" cy="757050"/>
            <a:chOff x="3297834" y="2758256"/>
            <a:chExt cx="781700" cy="757050"/>
          </a:xfrm>
        </p:grpSpPr>
        <p:pic>
          <p:nvPicPr>
            <p:cNvPr id="273" name="Google Shape;273;p35"/>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274" name="Google Shape;274;p35"/>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5" name="Google Shape;275;p35"/>
          <p:cNvGrpSpPr/>
          <p:nvPr/>
        </p:nvGrpSpPr>
        <p:grpSpPr>
          <a:xfrm>
            <a:off x="6267613" y="2757296"/>
            <a:ext cx="781700" cy="757050"/>
            <a:chOff x="493975" y="1341330"/>
            <a:chExt cx="781700" cy="757050"/>
          </a:xfrm>
        </p:grpSpPr>
        <p:pic>
          <p:nvPicPr>
            <p:cNvPr id="276" name="Google Shape;276;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77" name="Google Shape;277;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8" name="Google Shape;278;p35"/>
          <p:cNvGrpSpPr/>
          <p:nvPr/>
        </p:nvGrpSpPr>
        <p:grpSpPr>
          <a:xfrm>
            <a:off x="6264407" y="1426550"/>
            <a:ext cx="781700" cy="757050"/>
            <a:chOff x="493975" y="1341330"/>
            <a:chExt cx="781700" cy="757050"/>
          </a:xfrm>
        </p:grpSpPr>
        <p:pic>
          <p:nvPicPr>
            <p:cNvPr id="279" name="Google Shape;279;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0" name="Google Shape;280;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 name="Google Shape;281;p35"/>
          <p:cNvGrpSpPr/>
          <p:nvPr/>
        </p:nvGrpSpPr>
        <p:grpSpPr>
          <a:xfrm>
            <a:off x="289133" y="2761695"/>
            <a:ext cx="781700" cy="757050"/>
            <a:chOff x="493975" y="1341330"/>
            <a:chExt cx="781700" cy="757050"/>
          </a:xfrm>
        </p:grpSpPr>
        <p:pic>
          <p:nvPicPr>
            <p:cNvPr id="282" name="Google Shape;282;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3" name="Google Shape;283;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4" name="Google Shape;284;p35"/>
          <p:cNvGrpSpPr/>
          <p:nvPr/>
        </p:nvGrpSpPr>
        <p:grpSpPr>
          <a:xfrm>
            <a:off x="3290511" y="1425419"/>
            <a:ext cx="781700" cy="757050"/>
            <a:chOff x="493975" y="1341330"/>
            <a:chExt cx="781700" cy="757050"/>
          </a:xfrm>
        </p:grpSpPr>
        <p:pic>
          <p:nvPicPr>
            <p:cNvPr id="285" name="Google Shape;285;p35"/>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286" name="Google Shape;286;p35"/>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7" name="Google Shape;287;p35"/>
          <p:cNvPicPr preferRelativeResize="0"/>
          <p:nvPr/>
        </p:nvPicPr>
        <p:blipFill rotWithShape="1">
          <a:blip r:embed="rId5">
            <a:alphaModFix/>
          </a:blip>
          <a:srcRect b="0" l="0" r="0" t="0"/>
          <a:stretch/>
        </p:blipFill>
        <p:spPr>
          <a:xfrm>
            <a:off x="6356251" y="1498559"/>
            <a:ext cx="611625" cy="611625"/>
          </a:xfrm>
          <a:prstGeom prst="rect">
            <a:avLst/>
          </a:prstGeom>
          <a:noFill/>
          <a:ln>
            <a:noFill/>
          </a:ln>
        </p:spPr>
      </p:pic>
      <p:pic>
        <p:nvPicPr>
          <p:cNvPr id="288" name="Google Shape;288;p35"/>
          <p:cNvPicPr preferRelativeResize="0"/>
          <p:nvPr/>
        </p:nvPicPr>
        <p:blipFill rotWithShape="1">
          <a:blip r:embed="rId6">
            <a:alphaModFix/>
          </a:blip>
          <a:srcRect b="0" l="0" r="0" t="0"/>
          <a:stretch/>
        </p:blipFill>
        <p:spPr>
          <a:xfrm>
            <a:off x="6356251" y="2830022"/>
            <a:ext cx="611625" cy="611625"/>
          </a:xfrm>
          <a:prstGeom prst="rect">
            <a:avLst/>
          </a:prstGeom>
          <a:noFill/>
          <a:ln>
            <a:noFill/>
          </a:ln>
        </p:spPr>
      </p:pic>
      <p:pic>
        <p:nvPicPr>
          <p:cNvPr id="289" name="Google Shape;289;p35"/>
          <p:cNvPicPr preferRelativeResize="0"/>
          <p:nvPr/>
        </p:nvPicPr>
        <p:blipFill rotWithShape="1">
          <a:blip r:embed="rId7">
            <a:alphaModFix/>
          </a:blip>
          <a:srcRect b="0" l="0" r="0" t="0"/>
          <a:stretch/>
        </p:blipFill>
        <p:spPr>
          <a:xfrm>
            <a:off x="3397426" y="1498559"/>
            <a:ext cx="611625" cy="611625"/>
          </a:xfrm>
          <a:prstGeom prst="rect">
            <a:avLst/>
          </a:prstGeom>
          <a:noFill/>
          <a:ln>
            <a:noFill/>
          </a:ln>
        </p:spPr>
      </p:pic>
      <p:pic>
        <p:nvPicPr>
          <p:cNvPr id="290" name="Google Shape;290;p35"/>
          <p:cNvPicPr preferRelativeResize="0"/>
          <p:nvPr/>
        </p:nvPicPr>
        <p:blipFill rotWithShape="1">
          <a:blip r:embed="rId8">
            <a:alphaModFix/>
          </a:blip>
          <a:srcRect b="0" l="0" r="0" t="0"/>
          <a:stretch/>
        </p:blipFill>
        <p:spPr>
          <a:xfrm>
            <a:off x="3397426" y="2830022"/>
            <a:ext cx="611625" cy="611625"/>
          </a:xfrm>
          <a:prstGeom prst="rect">
            <a:avLst/>
          </a:prstGeom>
          <a:noFill/>
          <a:ln>
            <a:noFill/>
          </a:ln>
        </p:spPr>
      </p:pic>
      <p:pic>
        <p:nvPicPr>
          <p:cNvPr id="291" name="Google Shape;291;p35"/>
          <p:cNvPicPr preferRelativeResize="0"/>
          <p:nvPr/>
        </p:nvPicPr>
        <p:blipFill rotWithShape="1">
          <a:blip r:embed="rId9">
            <a:alphaModFix/>
          </a:blip>
          <a:srcRect b="0" l="0" r="0" t="0"/>
          <a:stretch/>
        </p:blipFill>
        <p:spPr>
          <a:xfrm>
            <a:off x="374426" y="1498559"/>
            <a:ext cx="611625" cy="611625"/>
          </a:xfrm>
          <a:prstGeom prst="rect">
            <a:avLst/>
          </a:prstGeom>
          <a:noFill/>
          <a:ln>
            <a:noFill/>
          </a:ln>
        </p:spPr>
      </p:pic>
      <p:pic>
        <p:nvPicPr>
          <p:cNvPr id="292" name="Google Shape;292;p35"/>
          <p:cNvPicPr preferRelativeResize="0"/>
          <p:nvPr/>
        </p:nvPicPr>
        <p:blipFill rotWithShape="1">
          <a:blip r:embed="rId10">
            <a:alphaModFix/>
          </a:blip>
          <a:srcRect b="0" l="0" r="0" t="0"/>
          <a:stretch/>
        </p:blipFill>
        <p:spPr>
          <a:xfrm>
            <a:off x="384632" y="2819816"/>
            <a:ext cx="611625" cy="611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6" name="Shape 296"/>
        <p:cNvGrpSpPr/>
        <p:nvPr/>
      </p:nvGrpSpPr>
      <p:grpSpPr>
        <a:xfrm>
          <a:off x="0" y="0"/>
          <a:ext cx="0" cy="0"/>
          <a:chOff x="0" y="0"/>
          <a:chExt cx="0" cy="0"/>
        </a:xfrm>
      </p:grpSpPr>
      <p:pic>
        <p:nvPicPr>
          <p:cNvPr id="297" name="Google Shape;297;p36"/>
          <p:cNvPicPr preferRelativeResize="0"/>
          <p:nvPr/>
        </p:nvPicPr>
        <p:blipFill>
          <a:blip r:embed="rId3">
            <a:alphaModFix/>
          </a:blip>
          <a:stretch>
            <a:fillRect/>
          </a:stretch>
        </p:blipFill>
        <p:spPr>
          <a:xfrm>
            <a:off x="0" y="0"/>
            <a:ext cx="9144000" cy="5142557"/>
          </a:xfrm>
          <a:prstGeom prst="rect">
            <a:avLst/>
          </a:prstGeom>
          <a:noFill/>
          <a:ln>
            <a:noFill/>
          </a:ln>
        </p:spPr>
      </p:pic>
      <p:sp>
        <p:nvSpPr>
          <p:cNvPr id="298" name="Google Shape;298;p36"/>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6"/>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0" name="Google Shape;300;p36"/>
          <p:cNvGrpSpPr/>
          <p:nvPr/>
        </p:nvGrpSpPr>
        <p:grpSpPr>
          <a:xfrm>
            <a:off x="2134950" y="4239425"/>
            <a:ext cx="4874100" cy="37500"/>
            <a:chOff x="2134950" y="4239425"/>
            <a:chExt cx="4874100" cy="37500"/>
          </a:xfrm>
        </p:grpSpPr>
        <p:cxnSp>
          <p:nvCxnSpPr>
            <p:cNvPr id="301" name="Google Shape;301;p36"/>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302" name="Google Shape;302;p36"/>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3" name="Google Shape;303;p36"/>
          <p:cNvGrpSpPr/>
          <p:nvPr/>
        </p:nvGrpSpPr>
        <p:grpSpPr>
          <a:xfrm>
            <a:off x="1010750" y="1464643"/>
            <a:ext cx="2062200" cy="843911"/>
            <a:chOff x="1157558" y="1384722"/>
            <a:chExt cx="2062200" cy="799688"/>
          </a:xfrm>
        </p:grpSpPr>
        <p:sp>
          <p:nvSpPr>
            <p:cNvPr id="304" name="Google Shape;304;p36"/>
            <p:cNvSpPr txBox="1"/>
            <p:nvPr/>
          </p:nvSpPr>
          <p:spPr>
            <a:xfrm>
              <a:off x="1157558" y="1384722"/>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One-Click Restore</a:t>
              </a:r>
              <a:endParaRPr b="1" sz="900">
                <a:latin typeface="Lato"/>
                <a:ea typeface="Lato"/>
                <a:cs typeface="Lato"/>
                <a:sym typeface="Lato"/>
              </a:endParaRPr>
            </a:p>
          </p:txBody>
        </p:sp>
        <p:sp>
          <p:nvSpPr>
            <p:cNvPr id="305" name="Google Shape;305;p36"/>
            <p:cNvSpPr txBox="1"/>
            <p:nvPr/>
          </p:nvSpPr>
          <p:spPr>
            <a:xfrm>
              <a:off x="1161908" y="1710110"/>
              <a:ext cx="1882200" cy="474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With just a click you can restore your mails, contacts, drives, and calendars to the same user or different user account in Google Workspace.</a:t>
              </a:r>
              <a:endParaRPr sz="800">
                <a:latin typeface="Lato"/>
                <a:ea typeface="Lato"/>
                <a:cs typeface="Lato"/>
                <a:sym typeface="Lato"/>
              </a:endParaRPr>
            </a:p>
          </p:txBody>
        </p:sp>
      </p:grpSp>
      <p:grpSp>
        <p:nvGrpSpPr>
          <p:cNvPr id="306" name="Google Shape;306;p36"/>
          <p:cNvGrpSpPr/>
          <p:nvPr/>
        </p:nvGrpSpPr>
        <p:grpSpPr>
          <a:xfrm>
            <a:off x="1010755" y="2808972"/>
            <a:ext cx="1886700" cy="874604"/>
            <a:chOff x="1164091" y="1404305"/>
            <a:chExt cx="1886700" cy="874604"/>
          </a:xfrm>
        </p:grpSpPr>
        <p:sp>
          <p:nvSpPr>
            <p:cNvPr id="307" name="Google Shape;307;p36"/>
            <p:cNvSpPr txBox="1"/>
            <p:nvPr/>
          </p:nvSpPr>
          <p:spPr>
            <a:xfrm>
              <a:off x="1164091" y="1404305"/>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Search and Retrieve Items</a:t>
              </a:r>
              <a:endParaRPr b="1" sz="900">
                <a:latin typeface="Lato"/>
                <a:ea typeface="Lato"/>
                <a:cs typeface="Lato"/>
                <a:sym typeface="Lato"/>
              </a:endParaRPr>
            </a:p>
          </p:txBody>
        </p:sp>
        <p:sp>
          <p:nvSpPr>
            <p:cNvPr id="308" name="Google Shape;308;p36"/>
            <p:cNvSpPr txBox="1"/>
            <p:nvPr/>
          </p:nvSpPr>
          <p:spPr>
            <a:xfrm>
              <a:off x="1168461" y="1667210"/>
              <a:ext cx="1882200" cy="611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allows you to search the emails, attachments, and G-Drive files by providing keywords and restoring exactly what you need when you need it.</a:t>
              </a:r>
              <a:endParaRPr sz="800">
                <a:latin typeface="Lato"/>
                <a:ea typeface="Lato"/>
                <a:cs typeface="Lato"/>
                <a:sym typeface="Lato"/>
              </a:endParaRPr>
            </a:p>
          </p:txBody>
        </p:sp>
      </p:grpSp>
      <p:grpSp>
        <p:nvGrpSpPr>
          <p:cNvPr id="309" name="Google Shape;309;p36"/>
          <p:cNvGrpSpPr/>
          <p:nvPr/>
        </p:nvGrpSpPr>
        <p:grpSpPr>
          <a:xfrm>
            <a:off x="4020650" y="2797106"/>
            <a:ext cx="2062200" cy="788203"/>
            <a:chOff x="1164086" y="1391256"/>
            <a:chExt cx="2062200" cy="845349"/>
          </a:xfrm>
        </p:grpSpPr>
        <p:sp>
          <p:nvSpPr>
            <p:cNvPr id="310" name="Google Shape;310;p36"/>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Multiple Export including .PST</a:t>
              </a:r>
              <a:endParaRPr b="1" sz="900">
                <a:latin typeface="Lato"/>
                <a:ea typeface="Lato"/>
                <a:cs typeface="Lato"/>
                <a:sym typeface="Lato"/>
              </a:endParaRPr>
            </a:p>
          </p:txBody>
        </p:sp>
        <p:sp>
          <p:nvSpPr>
            <p:cNvPr id="311" name="Google Shape;311;p36"/>
            <p:cNvSpPr txBox="1"/>
            <p:nvPr/>
          </p:nvSpPr>
          <p:spPr>
            <a:xfrm>
              <a:off x="1168836" y="1645005"/>
              <a:ext cx="1886700" cy="591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With Vembu you can export the mail, contacts and mail items into .pst, .eml, .vcf, and .icf formats.</a:t>
              </a:r>
              <a:endParaRPr sz="800">
                <a:latin typeface="Lato"/>
                <a:ea typeface="Lato"/>
                <a:cs typeface="Lato"/>
                <a:sym typeface="Lato"/>
              </a:endParaRPr>
            </a:p>
          </p:txBody>
        </p:sp>
      </p:grpSp>
      <p:grpSp>
        <p:nvGrpSpPr>
          <p:cNvPr id="312" name="Google Shape;312;p36"/>
          <p:cNvGrpSpPr/>
          <p:nvPr/>
        </p:nvGrpSpPr>
        <p:grpSpPr>
          <a:xfrm>
            <a:off x="6995650" y="2794836"/>
            <a:ext cx="2062200" cy="778467"/>
            <a:chOff x="1164086" y="1384729"/>
            <a:chExt cx="2062200" cy="699306"/>
          </a:xfrm>
        </p:grpSpPr>
        <p:sp>
          <p:nvSpPr>
            <p:cNvPr id="313" name="Google Shape;313;p36"/>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Restore with Folder Structure</a:t>
              </a:r>
              <a:endParaRPr b="1" sz="900">
                <a:latin typeface="Lato"/>
                <a:ea typeface="Lato"/>
                <a:cs typeface="Lato"/>
                <a:sym typeface="Lato"/>
              </a:endParaRPr>
            </a:p>
          </p:txBody>
        </p:sp>
        <p:sp>
          <p:nvSpPr>
            <p:cNvPr id="314" name="Google Shape;314;p36"/>
            <p:cNvSpPr txBox="1"/>
            <p:nvPr/>
          </p:nvSpPr>
          <p:spPr>
            <a:xfrm>
              <a:off x="1168836" y="1602234"/>
              <a:ext cx="1886700" cy="481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preserves the entire folder hierarchy of your G-drive data while restoring those folders from the backup.</a:t>
              </a:r>
              <a:endParaRPr sz="800">
                <a:latin typeface="Lato"/>
                <a:ea typeface="Lato"/>
                <a:cs typeface="Lato"/>
                <a:sym typeface="Lato"/>
              </a:endParaRPr>
            </a:p>
          </p:txBody>
        </p:sp>
      </p:grpSp>
      <p:grpSp>
        <p:nvGrpSpPr>
          <p:cNvPr id="315" name="Google Shape;315;p36"/>
          <p:cNvGrpSpPr/>
          <p:nvPr/>
        </p:nvGrpSpPr>
        <p:grpSpPr>
          <a:xfrm>
            <a:off x="288918" y="1426511"/>
            <a:ext cx="781700" cy="757050"/>
            <a:chOff x="288918" y="1426511"/>
            <a:chExt cx="781700" cy="757050"/>
          </a:xfrm>
        </p:grpSpPr>
        <p:sp>
          <p:nvSpPr>
            <p:cNvPr id="316" name="Google Shape;316;p36"/>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36"/>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sp>
        <p:nvSpPr>
          <p:cNvPr id="318" name="Google Shape;318;p36"/>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Key Restore Features </a:t>
            </a:r>
            <a:r>
              <a:rPr lang="en" sz="2400">
                <a:solidFill>
                  <a:schemeClr val="lt1"/>
                </a:solidFill>
                <a:latin typeface="Lato Light"/>
                <a:ea typeface="Lato Light"/>
                <a:cs typeface="Lato Light"/>
                <a:sym typeface="Lato Light"/>
              </a:rPr>
              <a:t>for Google Workspace Backup</a:t>
            </a:r>
            <a:endParaRPr sz="2400">
              <a:solidFill>
                <a:schemeClr val="lt1"/>
              </a:solidFill>
              <a:latin typeface="Lato Light"/>
              <a:ea typeface="Lato Light"/>
              <a:cs typeface="Lato Light"/>
              <a:sym typeface="Lato Light"/>
            </a:endParaRPr>
          </a:p>
        </p:txBody>
      </p:sp>
      <p:grpSp>
        <p:nvGrpSpPr>
          <p:cNvPr id="319" name="Google Shape;319;p36"/>
          <p:cNvGrpSpPr/>
          <p:nvPr/>
        </p:nvGrpSpPr>
        <p:grpSpPr>
          <a:xfrm>
            <a:off x="6993525" y="1464550"/>
            <a:ext cx="2150400" cy="983825"/>
            <a:chOff x="1164097" y="1384729"/>
            <a:chExt cx="2150400" cy="983825"/>
          </a:xfrm>
        </p:grpSpPr>
        <p:sp>
          <p:nvSpPr>
            <p:cNvPr id="320" name="Google Shape;320;p36"/>
            <p:cNvSpPr txBox="1"/>
            <p:nvPr/>
          </p:nvSpPr>
          <p:spPr>
            <a:xfrm>
              <a:off x="1164097" y="1384729"/>
              <a:ext cx="21504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Entire Mailbox/Folder-level Restore</a:t>
              </a:r>
              <a:endParaRPr b="1" sz="900">
                <a:latin typeface="Lato"/>
                <a:ea typeface="Lato"/>
                <a:cs typeface="Lato"/>
                <a:sym typeface="Lato"/>
              </a:endParaRPr>
            </a:p>
          </p:txBody>
        </p:sp>
        <p:sp>
          <p:nvSpPr>
            <p:cNvPr id="321" name="Google Shape;321;p36"/>
            <p:cNvSpPr txBox="1"/>
            <p:nvPr/>
          </p:nvSpPr>
          <p:spPr>
            <a:xfrm>
              <a:off x="1168447" y="1611354"/>
              <a:ext cx="1882200" cy="757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Vembu Backup for Google Workspace allows users to restore entire mailboxes, or to recover only folders of the backed-up users.</a:t>
              </a:r>
              <a:endParaRPr i="1" sz="800">
                <a:latin typeface="Lato"/>
                <a:ea typeface="Lato"/>
                <a:cs typeface="Lato"/>
                <a:sym typeface="Lato"/>
              </a:endParaRPr>
            </a:p>
          </p:txBody>
        </p:sp>
      </p:grpSp>
      <p:grpSp>
        <p:nvGrpSpPr>
          <p:cNvPr id="322" name="Google Shape;322;p36"/>
          <p:cNvGrpSpPr/>
          <p:nvPr/>
        </p:nvGrpSpPr>
        <p:grpSpPr>
          <a:xfrm>
            <a:off x="4021595" y="1464607"/>
            <a:ext cx="2062200" cy="927593"/>
            <a:chOff x="1164086" y="1384729"/>
            <a:chExt cx="2062200" cy="927593"/>
          </a:xfrm>
        </p:grpSpPr>
        <p:sp>
          <p:nvSpPr>
            <p:cNvPr id="323" name="Google Shape;323;p36"/>
            <p:cNvSpPr txBox="1"/>
            <p:nvPr/>
          </p:nvSpPr>
          <p:spPr>
            <a:xfrm>
              <a:off x="1164086" y="1384729"/>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Cross-user Restore</a:t>
              </a:r>
              <a:endParaRPr b="1" sz="900">
                <a:latin typeface="Lato"/>
                <a:ea typeface="Lato"/>
                <a:cs typeface="Lato"/>
                <a:sym typeface="Lato"/>
              </a:endParaRPr>
            </a:p>
          </p:txBody>
        </p:sp>
        <p:sp>
          <p:nvSpPr>
            <p:cNvPr id="324" name="Google Shape;324;p36"/>
            <p:cNvSpPr txBox="1"/>
            <p:nvPr/>
          </p:nvSpPr>
          <p:spPr>
            <a:xfrm>
              <a:off x="1168840" y="1625922"/>
              <a:ext cx="2056500" cy="686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Admin users can restore backup data either to the original user account (from where the data was backed up) or to a different user account within the same domain.</a:t>
              </a:r>
              <a:endParaRPr sz="800">
                <a:latin typeface="Lato"/>
                <a:ea typeface="Lato"/>
                <a:cs typeface="Lato"/>
                <a:sym typeface="Lato"/>
              </a:endParaRPr>
            </a:p>
          </p:txBody>
        </p:sp>
      </p:grpSp>
      <p:grpSp>
        <p:nvGrpSpPr>
          <p:cNvPr id="325" name="Google Shape;325;p36"/>
          <p:cNvGrpSpPr/>
          <p:nvPr/>
        </p:nvGrpSpPr>
        <p:grpSpPr>
          <a:xfrm>
            <a:off x="3297834" y="2758256"/>
            <a:ext cx="781700" cy="757050"/>
            <a:chOff x="3297834" y="2758256"/>
            <a:chExt cx="781700" cy="757050"/>
          </a:xfrm>
        </p:grpSpPr>
        <p:pic>
          <p:nvPicPr>
            <p:cNvPr id="326" name="Google Shape;326;p36"/>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327" name="Google Shape;327;p36"/>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36"/>
          <p:cNvGrpSpPr/>
          <p:nvPr/>
        </p:nvGrpSpPr>
        <p:grpSpPr>
          <a:xfrm>
            <a:off x="6267613" y="2757296"/>
            <a:ext cx="781700" cy="757050"/>
            <a:chOff x="493975" y="1341330"/>
            <a:chExt cx="781700" cy="757050"/>
          </a:xfrm>
        </p:grpSpPr>
        <p:pic>
          <p:nvPicPr>
            <p:cNvPr id="329" name="Google Shape;329;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0" name="Google Shape;330;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1" name="Google Shape;331;p36"/>
          <p:cNvGrpSpPr/>
          <p:nvPr/>
        </p:nvGrpSpPr>
        <p:grpSpPr>
          <a:xfrm>
            <a:off x="6264407" y="1426550"/>
            <a:ext cx="781700" cy="757050"/>
            <a:chOff x="493975" y="1341330"/>
            <a:chExt cx="781700" cy="757050"/>
          </a:xfrm>
        </p:grpSpPr>
        <p:pic>
          <p:nvPicPr>
            <p:cNvPr id="332" name="Google Shape;332;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3" name="Google Shape;333;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4" name="Google Shape;334;p36"/>
          <p:cNvGrpSpPr/>
          <p:nvPr/>
        </p:nvGrpSpPr>
        <p:grpSpPr>
          <a:xfrm>
            <a:off x="289133" y="2761695"/>
            <a:ext cx="781700" cy="757050"/>
            <a:chOff x="493975" y="1341330"/>
            <a:chExt cx="781700" cy="757050"/>
          </a:xfrm>
        </p:grpSpPr>
        <p:pic>
          <p:nvPicPr>
            <p:cNvPr id="335" name="Google Shape;335;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6" name="Google Shape;336;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 name="Google Shape;337;p36"/>
          <p:cNvGrpSpPr/>
          <p:nvPr/>
        </p:nvGrpSpPr>
        <p:grpSpPr>
          <a:xfrm>
            <a:off x="3290511" y="1425419"/>
            <a:ext cx="781700" cy="757050"/>
            <a:chOff x="493975" y="1341330"/>
            <a:chExt cx="781700" cy="757050"/>
          </a:xfrm>
        </p:grpSpPr>
        <p:pic>
          <p:nvPicPr>
            <p:cNvPr id="338" name="Google Shape;338;p36"/>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39" name="Google Shape;339;p36"/>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0" name="Google Shape;340;p36"/>
          <p:cNvPicPr preferRelativeResize="0"/>
          <p:nvPr/>
        </p:nvPicPr>
        <p:blipFill rotWithShape="1">
          <a:blip r:embed="rId5">
            <a:alphaModFix/>
          </a:blip>
          <a:srcRect b="0" l="0" r="0" t="0"/>
          <a:stretch/>
        </p:blipFill>
        <p:spPr>
          <a:xfrm>
            <a:off x="6376662" y="1498559"/>
            <a:ext cx="611625" cy="611625"/>
          </a:xfrm>
          <a:prstGeom prst="rect">
            <a:avLst/>
          </a:prstGeom>
          <a:noFill/>
          <a:ln>
            <a:noFill/>
          </a:ln>
        </p:spPr>
      </p:pic>
      <p:pic>
        <p:nvPicPr>
          <p:cNvPr id="341" name="Google Shape;341;p36"/>
          <p:cNvPicPr preferRelativeResize="0"/>
          <p:nvPr/>
        </p:nvPicPr>
        <p:blipFill rotWithShape="1">
          <a:blip r:embed="rId6">
            <a:alphaModFix/>
          </a:blip>
          <a:srcRect b="0" l="0" r="0" t="0"/>
          <a:stretch/>
        </p:blipFill>
        <p:spPr>
          <a:xfrm>
            <a:off x="6376662" y="2830022"/>
            <a:ext cx="611625" cy="611625"/>
          </a:xfrm>
          <a:prstGeom prst="rect">
            <a:avLst/>
          </a:prstGeom>
          <a:noFill/>
          <a:ln>
            <a:noFill/>
          </a:ln>
        </p:spPr>
      </p:pic>
      <p:pic>
        <p:nvPicPr>
          <p:cNvPr id="342" name="Google Shape;342;p36"/>
          <p:cNvPicPr preferRelativeResize="0"/>
          <p:nvPr/>
        </p:nvPicPr>
        <p:blipFill rotWithShape="1">
          <a:blip r:embed="rId7">
            <a:alphaModFix/>
          </a:blip>
          <a:srcRect b="0" l="0" r="0" t="0"/>
          <a:stretch/>
        </p:blipFill>
        <p:spPr>
          <a:xfrm>
            <a:off x="3387221" y="1508765"/>
            <a:ext cx="611625" cy="611625"/>
          </a:xfrm>
          <a:prstGeom prst="rect">
            <a:avLst/>
          </a:prstGeom>
          <a:noFill/>
          <a:ln>
            <a:noFill/>
          </a:ln>
        </p:spPr>
      </p:pic>
      <p:pic>
        <p:nvPicPr>
          <p:cNvPr id="343" name="Google Shape;343;p36"/>
          <p:cNvPicPr preferRelativeResize="0"/>
          <p:nvPr/>
        </p:nvPicPr>
        <p:blipFill rotWithShape="1">
          <a:blip r:embed="rId8">
            <a:alphaModFix/>
          </a:blip>
          <a:srcRect b="0" l="0" r="0" t="0"/>
          <a:stretch/>
        </p:blipFill>
        <p:spPr>
          <a:xfrm>
            <a:off x="3397426" y="2830022"/>
            <a:ext cx="611625" cy="611625"/>
          </a:xfrm>
          <a:prstGeom prst="rect">
            <a:avLst/>
          </a:prstGeom>
          <a:noFill/>
          <a:ln>
            <a:noFill/>
          </a:ln>
        </p:spPr>
      </p:pic>
      <p:pic>
        <p:nvPicPr>
          <p:cNvPr id="344" name="Google Shape;344;p36"/>
          <p:cNvPicPr preferRelativeResize="0"/>
          <p:nvPr/>
        </p:nvPicPr>
        <p:blipFill rotWithShape="1">
          <a:blip r:embed="rId9">
            <a:alphaModFix/>
          </a:blip>
          <a:srcRect b="0" l="0" r="0" t="0"/>
          <a:stretch/>
        </p:blipFill>
        <p:spPr>
          <a:xfrm>
            <a:off x="374426" y="1508765"/>
            <a:ext cx="611625" cy="611625"/>
          </a:xfrm>
          <a:prstGeom prst="rect">
            <a:avLst/>
          </a:prstGeom>
          <a:noFill/>
          <a:ln>
            <a:noFill/>
          </a:ln>
        </p:spPr>
      </p:pic>
      <p:pic>
        <p:nvPicPr>
          <p:cNvPr id="345" name="Google Shape;345;p36"/>
          <p:cNvPicPr preferRelativeResize="0"/>
          <p:nvPr/>
        </p:nvPicPr>
        <p:blipFill rotWithShape="1">
          <a:blip r:embed="rId10">
            <a:alphaModFix/>
          </a:blip>
          <a:srcRect b="0" l="0" r="0" t="0"/>
          <a:stretch/>
        </p:blipFill>
        <p:spPr>
          <a:xfrm>
            <a:off x="394837" y="2840227"/>
            <a:ext cx="611625" cy="6116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9" name="Shape 349"/>
        <p:cNvGrpSpPr/>
        <p:nvPr/>
      </p:nvGrpSpPr>
      <p:grpSpPr>
        <a:xfrm>
          <a:off x="0" y="0"/>
          <a:ext cx="0" cy="0"/>
          <a:chOff x="0" y="0"/>
          <a:chExt cx="0" cy="0"/>
        </a:xfrm>
      </p:grpSpPr>
      <p:pic>
        <p:nvPicPr>
          <p:cNvPr id="350" name="Google Shape;350;p37"/>
          <p:cNvPicPr preferRelativeResize="0"/>
          <p:nvPr/>
        </p:nvPicPr>
        <p:blipFill>
          <a:blip r:embed="rId3">
            <a:alphaModFix/>
          </a:blip>
          <a:stretch>
            <a:fillRect/>
          </a:stretch>
        </p:blipFill>
        <p:spPr>
          <a:xfrm>
            <a:off x="0" y="0"/>
            <a:ext cx="9144000" cy="5142557"/>
          </a:xfrm>
          <a:prstGeom prst="rect">
            <a:avLst/>
          </a:prstGeom>
          <a:noFill/>
          <a:ln>
            <a:noFill/>
          </a:ln>
        </p:spPr>
      </p:pic>
      <p:sp>
        <p:nvSpPr>
          <p:cNvPr id="351" name="Google Shape;351;p37"/>
          <p:cNvSpPr/>
          <p:nvPr/>
        </p:nvSpPr>
        <p:spPr>
          <a:xfrm>
            <a:off x="150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7"/>
          <p:cNvSpPr/>
          <p:nvPr/>
        </p:nvSpPr>
        <p:spPr>
          <a:xfrm>
            <a:off x="106200" y="741625"/>
            <a:ext cx="8931600" cy="42342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3" name="Google Shape;353;p37"/>
          <p:cNvGrpSpPr/>
          <p:nvPr/>
        </p:nvGrpSpPr>
        <p:grpSpPr>
          <a:xfrm>
            <a:off x="2134950" y="4239425"/>
            <a:ext cx="4874100" cy="37500"/>
            <a:chOff x="2134950" y="4239425"/>
            <a:chExt cx="4874100" cy="37500"/>
          </a:xfrm>
        </p:grpSpPr>
        <p:cxnSp>
          <p:nvCxnSpPr>
            <p:cNvPr id="354" name="Google Shape;354;p37"/>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355" name="Google Shape;355;p37"/>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 name="Google Shape;356;p37"/>
          <p:cNvGrpSpPr/>
          <p:nvPr/>
        </p:nvGrpSpPr>
        <p:grpSpPr>
          <a:xfrm>
            <a:off x="6996767" y="2796979"/>
            <a:ext cx="1886700" cy="788796"/>
            <a:chOff x="1170618" y="1391251"/>
            <a:chExt cx="1886700" cy="788796"/>
          </a:xfrm>
        </p:grpSpPr>
        <p:sp>
          <p:nvSpPr>
            <p:cNvPr id="357" name="Google Shape;357;p37"/>
            <p:cNvSpPr txBox="1"/>
            <p:nvPr/>
          </p:nvSpPr>
          <p:spPr>
            <a:xfrm>
              <a:off x="1170618" y="1391251"/>
              <a:ext cx="18867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Reporting</a:t>
              </a:r>
              <a:endParaRPr b="1" sz="900">
                <a:latin typeface="Lato"/>
                <a:ea typeface="Lato"/>
                <a:cs typeface="Lato"/>
                <a:sym typeface="Lato"/>
              </a:endParaRPr>
            </a:p>
          </p:txBody>
        </p:sp>
        <p:sp>
          <p:nvSpPr>
            <p:cNvPr id="358" name="Google Shape;358;p37"/>
            <p:cNvSpPr txBox="1"/>
            <p:nvPr/>
          </p:nvSpPr>
          <p:spPr>
            <a:xfrm>
              <a:off x="1174976" y="1631346"/>
              <a:ext cx="1882200" cy="54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Users can manage all their backups with Backup Status Reports, Restore Reports, etc...</a:t>
              </a:r>
              <a:endParaRPr sz="800">
                <a:latin typeface="Lato"/>
                <a:ea typeface="Lato"/>
                <a:cs typeface="Lato"/>
                <a:sym typeface="Lato"/>
              </a:endParaRPr>
            </a:p>
          </p:txBody>
        </p:sp>
      </p:grpSp>
      <p:grpSp>
        <p:nvGrpSpPr>
          <p:cNvPr id="359" name="Google Shape;359;p37"/>
          <p:cNvGrpSpPr/>
          <p:nvPr/>
        </p:nvGrpSpPr>
        <p:grpSpPr>
          <a:xfrm>
            <a:off x="1008325" y="1465702"/>
            <a:ext cx="2062200" cy="797898"/>
            <a:chOff x="1164086" y="1391256"/>
            <a:chExt cx="2062200" cy="797898"/>
          </a:xfrm>
        </p:grpSpPr>
        <p:sp>
          <p:nvSpPr>
            <p:cNvPr id="360" name="Google Shape;360;p37"/>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Efficient Storage Management</a:t>
              </a:r>
              <a:endParaRPr b="1" sz="900">
                <a:latin typeface="Lato"/>
                <a:ea typeface="Lato"/>
                <a:cs typeface="Lato"/>
                <a:sym typeface="Lato"/>
              </a:endParaRPr>
            </a:p>
          </p:txBody>
        </p:sp>
        <p:sp>
          <p:nvSpPr>
            <p:cNvPr id="361" name="Google Shape;361;p37"/>
            <p:cNvSpPr txBox="1"/>
            <p:nvPr/>
          </p:nvSpPr>
          <p:spPr>
            <a:xfrm>
              <a:off x="1168836" y="1640454"/>
              <a:ext cx="1886700" cy="54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BDR Backup Server utilizes VembuHIVE™ file system to effectively manage storage repositories..</a:t>
              </a:r>
              <a:endParaRPr sz="800">
                <a:latin typeface="Lato"/>
                <a:ea typeface="Lato"/>
                <a:cs typeface="Lato"/>
                <a:sym typeface="Lato"/>
              </a:endParaRPr>
            </a:p>
          </p:txBody>
        </p:sp>
      </p:grpSp>
      <p:grpSp>
        <p:nvGrpSpPr>
          <p:cNvPr id="362" name="Google Shape;362;p37"/>
          <p:cNvGrpSpPr/>
          <p:nvPr/>
        </p:nvGrpSpPr>
        <p:grpSpPr>
          <a:xfrm>
            <a:off x="4022154" y="1467662"/>
            <a:ext cx="2062200" cy="793138"/>
            <a:chOff x="1164086" y="1391256"/>
            <a:chExt cx="2062200" cy="793138"/>
          </a:xfrm>
        </p:grpSpPr>
        <p:sp>
          <p:nvSpPr>
            <p:cNvPr id="363" name="Google Shape;363;p37"/>
            <p:cNvSpPr txBox="1"/>
            <p:nvPr/>
          </p:nvSpPr>
          <p:spPr>
            <a:xfrm>
              <a:off x="1164086" y="1391256"/>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Compression</a:t>
              </a:r>
              <a:endParaRPr b="1" sz="900">
                <a:latin typeface="Lato"/>
                <a:ea typeface="Lato"/>
                <a:cs typeface="Lato"/>
                <a:sym typeface="Lato"/>
              </a:endParaRPr>
            </a:p>
          </p:txBody>
        </p:sp>
        <p:sp>
          <p:nvSpPr>
            <p:cNvPr id="364" name="Google Shape;364;p37"/>
            <p:cNvSpPr txBox="1"/>
            <p:nvPr/>
          </p:nvSpPr>
          <p:spPr>
            <a:xfrm>
              <a:off x="1168832" y="1635694"/>
              <a:ext cx="1886700" cy="54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Built-in compression and deduplication to reduce the storage space with the ability to scale as &amp; when required.</a:t>
              </a:r>
              <a:endParaRPr sz="800">
                <a:latin typeface="Lato"/>
                <a:ea typeface="Lato"/>
                <a:cs typeface="Lato"/>
                <a:sym typeface="Lato"/>
              </a:endParaRPr>
            </a:p>
          </p:txBody>
        </p:sp>
      </p:grpSp>
      <p:grpSp>
        <p:nvGrpSpPr>
          <p:cNvPr id="365" name="Google Shape;365;p37"/>
          <p:cNvGrpSpPr/>
          <p:nvPr/>
        </p:nvGrpSpPr>
        <p:grpSpPr>
          <a:xfrm>
            <a:off x="6992075" y="1465993"/>
            <a:ext cx="2062200" cy="786579"/>
            <a:chOff x="1164086" y="1404311"/>
            <a:chExt cx="2062200" cy="810238"/>
          </a:xfrm>
        </p:grpSpPr>
        <p:sp>
          <p:nvSpPr>
            <p:cNvPr id="366" name="Google Shape;366;p37"/>
            <p:cNvSpPr txBox="1"/>
            <p:nvPr/>
          </p:nvSpPr>
          <p:spPr>
            <a:xfrm>
              <a:off x="1164086" y="1404311"/>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End-to-End Encryption</a:t>
              </a:r>
              <a:endParaRPr b="1" sz="900">
                <a:latin typeface="Lato"/>
                <a:ea typeface="Lato"/>
                <a:cs typeface="Lato"/>
                <a:sym typeface="Lato"/>
              </a:endParaRPr>
            </a:p>
          </p:txBody>
        </p:sp>
        <p:sp>
          <p:nvSpPr>
            <p:cNvPr id="367" name="Google Shape;367;p37"/>
            <p:cNvSpPr txBox="1"/>
            <p:nvPr/>
          </p:nvSpPr>
          <p:spPr>
            <a:xfrm>
              <a:off x="1168861" y="1649348"/>
              <a:ext cx="1886700" cy="565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The backup data is encrypted using the AES-256 bit algorithm to protect the data both in flight and at rest.</a:t>
              </a:r>
              <a:endParaRPr sz="800">
                <a:latin typeface="Lato"/>
                <a:ea typeface="Lato"/>
                <a:cs typeface="Lato"/>
                <a:sym typeface="Lato"/>
              </a:endParaRPr>
            </a:p>
          </p:txBody>
        </p:sp>
      </p:grpSp>
      <p:grpSp>
        <p:nvGrpSpPr>
          <p:cNvPr id="368" name="Google Shape;368;p37"/>
          <p:cNvGrpSpPr/>
          <p:nvPr/>
        </p:nvGrpSpPr>
        <p:grpSpPr>
          <a:xfrm>
            <a:off x="4021550" y="2799206"/>
            <a:ext cx="2062200" cy="783050"/>
            <a:chOff x="1164086" y="1388597"/>
            <a:chExt cx="2062200" cy="1144643"/>
          </a:xfrm>
        </p:grpSpPr>
        <p:sp>
          <p:nvSpPr>
            <p:cNvPr id="369" name="Google Shape;369;p37"/>
            <p:cNvSpPr txBox="1"/>
            <p:nvPr/>
          </p:nvSpPr>
          <p:spPr>
            <a:xfrm>
              <a:off x="1164086" y="138859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Email Notifications</a:t>
              </a:r>
              <a:endParaRPr b="1" sz="900">
                <a:latin typeface="Lato"/>
                <a:ea typeface="Lato"/>
                <a:cs typeface="Lato"/>
                <a:sym typeface="Lato"/>
              </a:endParaRPr>
            </a:p>
          </p:txBody>
        </p:sp>
        <p:sp>
          <p:nvSpPr>
            <p:cNvPr id="370" name="Google Shape;370;p37"/>
            <p:cNvSpPr txBox="1"/>
            <p:nvPr/>
          </p:nvSpPr>
          <p:spPr>
            <a:xfrm>
              <a:off x="1168836" y="1731340"/>
              <a:ext cx="1990800" cy="801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solidFill>
                    <a:schemeClr val="dk1"/>
                  </a:solidFill>
                  <a:latin typeface="Lato"/>
                  <a:ea typeface="Lato"/>
                  <a:cs typeface="Lato"/>
                  <a:sym typeface="Lato"/>
                </a:rPr>
                <a:t>Enable email notifications to get alerts on the actual status of the configured backups (like success, failure, missed).</a:t>
              </a:r>
              <a:endParaRPr i="1" sz="800">
                <a:latin typeface="Lato"/>
                <a:ea typeface="Lato"/>
                <a:cs typeface="Lato"/>
                <a:sym typeface="Lato"/>
              </a:endParaRPr>
            </a:p>
          </p:txBody>
        </p:sp>
      </p:grpSp>
      <p:grpSp>
        <p:nvGrpSpPr>
          <p:cNvPr id="371" name="Google Shape;371;p37"/>
          <p:cNvGrpSpPr/>
          <p:nvPr/>
        </p:nvGrpSpPr>
        <p:grpSpPr>
          <a:xfrm>
            <a:off x="1006400" y="2788828"/>
            <a:ext cx="2062200" cy="1038680"/>
            <a:chOff x="1157558" y="1374747"/>
            <a:chExt cx="2062200" cy="1074237"/>
          </a:xfrm>
        </p:grpSpPr>
        <p:sp>
          <p:nvSpPr>
            <p:cNvPr id="372" name="Google Shape;372;p37"/>
            <p:cNvSpPr txBox="1"/>
            <p:nvPr/>
          </p:nvSpPr>
          <p:spPr>
            <a:xfrm>
              <a:off x="1157558" y="1374747"/>
              <a:ext cx="2062200" cy="32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900">
                  <a:latin typeface="Lato"/>
                  <a:ea typeface="Lato"/>
                  <a:cs typeface="Lato"/>
                  <a:sym typeface="Lato"/>
                </a:rPr>
                <a:t>Disaster Recovery</a:t>
              </a:r>
              <a:endParaRPr b="1" sz="900">
                <a:latin typeface="Lato"/>
                <a:ea typeface="Lato"/>
                <a:cs typeface="Lato"/>
                <a:sym typeface="Lato"/>
              </a:endParaRPr>
            </a:p>
          </p:txBody>
        </p:sp>
        <p:sp>
          <p:nvSpPr>
            <p:cNvPr id="373" name="Google Shape;373;p37"/>
            <p:cNvSpPr txBox="1"/>
            <p:nvPr/>
          </p:nvSpPr>
          <p:spPr>
            <a:xfrm>
              <a:off x="1162308" y="1665984"/>
              <a:ext cx="1886700" cy="78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800">
                  <a:latin typeface="Lato"/>
                  <a:ea typeface="Lato"/>
                  <a:cs typeface="Lato"/>
                  <a:sym typeface="Lato"/>
                </a:rPr>
                <a:t>Vembu protects your data by providing the option of replicating a copy of your Google Workspace data in any cloud object storage like AWS S3, Azure Blob, etc...</a:t>
              </a:r>
              <a:endParaRPr sz="800">
                <a:latin typeface="Lato"/>
                <a:ea typeface="Lato"/>
                <a:cs typeface="Lato"/>
                <a:sym typeface="Lato"/>
              </a:endParaRPr>
            </a:p>
          </p:txBody>
        </p:sp>
      </p:grpSp>
      <p:grpSp>
        <p:nvGrpSpPr>
          <p:cNvPr id="374" name="Google Shape;374;p37"/>
          <p:cNvGrpSpPr/>
          <p:nvPr/>
        </p:nvGrpSpPr>
        <p:grpSpPr>
          <a:xfrm>
            <a:off x="6267613" y="2757296"/>
            <a:ext cx="781700" cy="757050"/>
            <a:chOff x="493975" y="1341330"/>
            <a:chExt cx="781700" cy="757050"/>
          </a:xfrm>
        </p:grpSpPr>
        <p:pic>
          <p:nvPicPr>
            <p:cNvPr id="375" name="Google Shape;375;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76" name="Google Shape;376;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7" name="Google Shape;377;p37"/>
          <p:cNvPicPr preferRelativeResize="0"/>
          <p:nvPr/>
        </p:nvPicPr>
        <p:blipFill rotWithShape="1">
          <a:blip r:embed="rId5">
            <a:alphaModFix/>
          </a:blip>
          <a:srcRect b="0" l="0" r="0" t="0"/>
          <a:stretch/>
        </p:blipFill>
        <p:spPr>
          <a:xfrm>
            <a:off x="6352556" y="2818319"/>
            <a:ext cx="622025" cy="622050"/>
          </a:xfrm>
          <a:prstGeom prst="rect">
            <a:avLst/>
          </a:prstGeom>
          <a:noFill/>
          <a:ln>
            <a:noFill/>
          </a:ln>
        </p:spPr>
      </p:pic>
      <p:grpSp>
        <p:nvGrpSpPr>
          <p:cNvPr id="378" name="Google Shape;378;p37"/>
          <p:cNvGrpSpPr/>
          <p:nvPr/>
        </p:nvGrpSpPr>
        <p:grpSpPr>
          <a:xfrm>
            <a:off x="3290511" y="1425419"/>
            <a:ext cx="781700" cy="757050"/>
            <a:chOff x="493975" y="1341330"/>
            <a:chExt cx="781700" cy="757050"/>
          </a:xfrm>
        </p:grpSpPr>
        <p:pic>
          <p:nvPicPr>
            <p:cNvPr id="379" name="Google Shape;379;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80" name="Google Shape;380;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1" name="Google Shape;381;p37"/>
          <p:cNvPicPr preferRelativeResize="0"/>
          <p:nvPr/>
        </p:nvPicPr>
        <p:blipFill rotWithShape="1">
          <a:blip r:embed="rId6">
            <a:alphaModFix/>
          </a:blip>
          <a:srcRect b="0" l="0" r="0" t="0"/>
          <a:stretch/>
        </p:blipFill>
        <p:spPr>
          <a:xfrm>
            <a:off x="3390947" y="1506595"/>
            <a:ext cx="611950" cy="611975"/>
          </a:xfrm>
          <a:prstGeom prst="rect">
            <a:avLst/>
          </a:prstGeom>
          <a:noFill/>
          <a:ln>
            <a:noFill/>
          </a:ln>
        </p:spPr>
      </p:pic>
      <p:grpSp>
        <p:nvGrpSpPr>
          <p:cNvPr id="382" name="Google Shape;382;p37"/>
          <p:cNvGrpSpPr/>
          <p:nvPr/>
        </p:nvGrpSpPr>
        <p:grpSpPr>
          <a:xfrm>
            <a:off x="6264407" y="1426550"/>
            <a:ext cx="781700" cy="757050"/>
            <a:chOff x="493975" y="1341330"/>
            <a:chExt cx="781700" cy="757050"/>
          </a:xfrm>
        </p:grpSpPr>
        <p:pic>
          <p:nvPicPr>
            <p:cNvPr id="383" name="Google Shape;383;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84" name="Google Shape;384;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85" name="Google Shape;385;p37"/>
          <p:cNvPicPr preferRelativeResize="0"/>
          <p:nvPr/>
        </p:nvPicPr>
        <p:blipFill rotWithShape="1">
          <a:blip r:embed="rId7">
            <a:alphaModFix/>
          </a:blip>
          <a:srcRect b="0" l="0" r="0" t="0"/>
          <a:stretch/>
        </p:blipFill>
        <p:spPr>
          <a:xfrm>
            <a:off x="6376662" y="1498559"/>
            <a:ext cx="611625" cy="611625"/>
          </a:xfrm>
          <a:prstGeom prst="rect">
            <a:avLst/>
          </a:prstGeom>
          <a:noFill/>
          <a:ln>
            <a:noFill/>
          </a:ln>
        </p:spPr>
      </p:pic>
      <p:grpSp>
        <p:nvGrpSpPr>
          <p:cNvPr id="386" name="Google Shape;386;p37"/>
          <p:cNvGrpSpPr/>
          <p:nvPr/>
        </p:nvGrpSpPr>
        <p:grpSpPr>
          <a:xfrm>
            <a:off x="3297834" y="2758256"/>
            <a:ext cx="781700" cy="757050"/>
            <a:chOff x="3297834" y="2758256"/>
            <a:chExt cx="781700" cy="757050"/>
          </a:xfrm>
        </p:grpSpPr>
        <p:pic>
          <p:nvPicPr>
            <p:cNvPr id="387" name="Google Shape;387;p37"/>
            <p:cNvPicPr preferRelativeResize="0"/>
            <p:nvPr/>
          </p:nvPicPr>
          <p:blipFill rotWithShape="1">
            <a:blip r:embed="rId4">
              <a:alphaModFix/>
            </a:blip>
            <a:srcRect b="8325" l="7462" r="9245" t="8756"/>
            <a:stretch/>
          </p:blipFill>
          <p:spPr>
            <a:xfrm>
              <a:off x="3297834" y="2758256"/>
              <a:ext cx="781700" cy="757050"/>
            </a:xfrm>
            <a:prstGeom prst="rect">
              <a:avLst/>
            </a:prstGeom>
            <a:noFill/>
            <a:ln>
              <a:noFill/>
            </a:ln>
          </p:spPr>
        </p:pic>
        <p:sp>
          <p:nvSpPr>
            <p:cNvPr id="388" name="Google Shape;388;p37"/>
            <p:cNvSpPr/>
            <p:nvPr/>
          </p:nvSpPr>
          <p:spPr>
            <a:xfrm>
              <a:off x="3469784" y="3403150"/>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9" name="Google Shape;389;p37"/>
          <p:cNvGrpSpPr/>
          <p:nvPr/>
        </p:nvGrpSpPr>
        <p:grpSpPr>
          <a:xfrm>
            <a:off x="288918" y="1426511"/>
            <a:ext cx="781700" cy="757050"/>
            <a:chOff x="288918" y="1426511"/>
            <a:chExt cx="781700" cy="757050"/>
          </a:xfrm>
        </p:grpSpPr>
        <p:sp>
          <p:nvSpPr>
            <p:cNvPr id="390" name="Google Shape;390;p37"/>
            <p:cNvSpPr/>
            <p:nvPr/>
          </p:nvSpPr>
          <p:spPr>
            <a:xfrm>
              <a:off x="460869" y="207140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1" name="Google Shape;391;p37"/>
            <p:cNvPicPr preferRelativeResize="0"/>
            <p:nvPr/>
          </p:nvPicPr>
          <p:blipFill rotWithShape="1">
            <a:blip r:embed="rId4">
              <a:alphaModFix/>
            </a:blip>
            <a:srcRect b="8325" l="7462" r="9245" t="8756"/>
            <a:stretch/>
          </p:blipFill>
          <p:spPr>
            <a:xfrm>
              <a:off x="288918" y="1426511"/>
              <a:ext cx="781700" cy="757050"/>
            </a:xfrm>
            <a:prstGeom prst="rect">
              <a:avLst/>
            </a:prstGeom>
            <a:noFill/>
            <a:ln>
              <a:noFill/>
            </a:ln>
          </p:spPr>
        </p:pic>
      </p:grpSp>
      <p:pic>
        <p:nvPicPr>
          <p:cNvPr id="392" name="Google Shape;392;p37"/>
          <p:cNvPicPr preferRelativeResize="0"/>
          <p:nvPr/>
        </p:nvPicPr>
        <p:blipFill rotWithShape="1">
          <a:blip r:embed="rId8">
            <a:alphaModFix/>
          </a:blip>
          <a:srcRect b="0" l="0" r="0" t="0"/>
          <a:stretch/>
        </p:blipFill>
        <p:spPr>
          <a:xfrm>
            <a:off x="413638" y="1526290"/>
            <a:ext cx="548638" cy="548638"/>
          </a:xfrm>
          <a:prstGeom prst="rect">
            <a:avLst/>
          </a:prstGeom>
          <a:noFill/>
          <a:ln>
            <a:noFill/>
          </a:ln>
        </p:spPr>
      </p:pic>
      <p:grpSp>
        <p:nvGrpSpPr>
          <p:cNvPr id="393" name="Google Shape;393;p37"/>
          <p:cNvGrpSpPr/>
          <p:nvPr/>
        </p:nvGrpSpPr>
        <p:grpSpPr>
          <a:xfrm>
            <a:off x="289133" y="2761695"/>
            <a:ext cx="781700" cy="757050"/>
            <a:chOff x="493975" y="1341330"/>
            <a:chExt cx="781700" cy="757050"/>
          </a:xfrm>
        </p:grpSpPr>
        <p:pic>
          <p:nvPicPr>
            <p:cNvPr id="394" name="Google Shape;394;p37"/>
            <p:cNvPicPr preferRelativeResize="0"/>
            <p:nvPr/>
          </p:nvPicPr>
          <p:blipFill rotWithShape="1">
            <a:blip r:embed="rId4">
              <a:alphaModFix/>
            </a:blip>
            <a:srcRect b="8325" l="7462" r="9245" t="8756"/>
            <a:stretch/>
          </p:blipFill>
          <p:spPr>
            <a:xfrm>
              <a:off x="493975" y="1341330"/>
              <a:ext cx="781700" cy="757050"/>
            </a:xfrm>
            <a:prstGeom prst="rect">
              <a:avLst/>
            </a:prstGeom>
            <a:noFill/>
            <a:ln>
              <a:noFill/>
            </a:ln>
          </p:spPr>
        </p:pic>
        <p:sp>
          <p:nvSpPr>
            <p:cNvPr id="395" name="Google Shape;395;p37"/>
            <p:cNvSpPr/>
            <p:nvPr/>
          </p:nvSpPr>
          <p:spPr>
            <a:xfrm>
              <a:off x="665925" y="1986225"/>
              <a:ext cx="454125" cy="37500"/>
            </a:xfrm>
            <a:prstGeom prst="flowChartProcess">
              <a:avLst/>
            </a:prstGeom>
            <a:solidFill>
              <a:srgbClr val="B52C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6" name="Google Shape;396;p37"/>
          <p:cNvSpPr txBox="1"/>
          <p:nvPr/>
        </p:nvSpPr>
        <p:spPr>
          <a:xfrm>
            <a:off x="185050" y="152550"/>
            <a:ext cx="87846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Lato"/>
                <a:ea typeface="Lato"/>
                <a:cs typeface="Lato"/>
                <a:sym typeface="Lato"/>
              </a:rPr>
              <a:t>Other Key Features </a:t>
            </a:r>
            <a:r>
              <a:rPr lang="en" sz="2400">
                <a:solidFill>
                  <a:schemeClr val="lt1"/>
                </a:solidFill>
                <a:latin typeface="Lato Light"/>
                <a:ea typeface="Lato Light"/>
                <a:cs typeface="Lato Light"/>
                <a:sym typeface="Lato Light"/>
              </a:rPr>
              <a:t>of </a:t>
            </a:r>
            <a:r>
              <a:rPr lang="en" sz="2400">
                <a:solidFill>
                  <a:schemeClr val="lt1"/>
                </a:solidFill>
                <a:latin typeface="Lato Light"/>
                <a:ea typeface="Lato Light"/>
                <a:cs typeface="Lato Light"/>
                <a:sym typeface="Lato Light"/>
              </a:rPr>
              <a:t>Google Workspace</a:t>
            </a:r>
            <a:r>
              <a:rPr lang="en" sz="2400">
                <a:solidFill>
                  <a:schemeClr val="lt1"/>
                </a:solidFill>
                <a:latin typeface="Lato Light"/>
                <a:ea typeface="Lato Light"/>
                <a:cs typeface="Lato Light"/>
                <a:sym typeface="Lato Light"/>
              </a:rPr>
              <a:t> Backup</a:t>
            </a:r>
            <a:endParaRPr sz="2400">
              <a:solidFill>
                <a:schemeClr val="lt1"/>
              </a:solidFill>
              <a:latin typeface="Lato Light"/>
              <a:ea typeface="Lato Light"/>
              <a:cs typeface="Lato Light"/>
              <a:sym typeface="Lato Light"/>
            </a:endParaRPr>
          </a:p>
        </p:txBody>
      </p:sp>
      <p:pic>
        <p:nvPicPr>
          <p:cNvPr id="397" name="Google Shape;397;p37"/>
          <p:cNvPicPr preferRelativeResize="0"/>
          <p:nvPr/>
        </p:nvPicPr>
        <p:blipFill rotWithShape="1">
          <a:blip r:embed="rId9">
            <a:alphaModFix/>
          </a:blip>
          <a:srcRect b="0" l="0" r="0" t="0"/>
          <a:stretch/>
        </p:blipFill>
        <p:spPr>
          <a:xfrm>
            <a:off x="3402175" y="2806423"/>
            <a:ext cx="622024" cy="622054"/>
          </a:xfrm>
          <a:prstGeom prst="rect">
            <a:avLst/>
          </a:prstGeom>
          <a:noFill/>
          <a:ln>
            <a:noFill/>
          </a:ln>
        </p:spPr>
      </p:pic>
      <p:pic>
        <p:nvPicPr>
          <p:cNvPr id="398" name="Google Shape;398;p37"/>
          <p:cNvPicPr preferRelativeResize="0"/>
          <p:nvPr/>
        </p:nvPicPr>
        <p:blipFill rotWithShape="1">
          <a:blip r:embed="rId10">
            <a:alphaModFix/>
          </a:blip>
          <a:srcRect b="0" l="0" r="0" t="0"/>
          <a:stretch/>
        </p:blipFill>
        <p:spPr>
          <a:xfrm>
            <a:off x="380269" y="2806423"/>
            <a:ext cx="622024" cy="62205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pic>
        <p:nvPicPr>
          <p:cNvPr id="403" name="Google Shape;403;p38"/>
          <p:cNvPicPr preferRelativeResize="0"/>
          <p:nvPr/>
        </p:nvPicPr>
        <p:blipFill>
          <a:blip r:embed="rId3">
            <a:alphaModFix/>
          </a:blip>
          <a:stretch>
            <a:fillRect/>
          </a:stretch>
        </p:blipFill>
        <p:spPr>
          <a:xfrm>
            <a:off x="0" y="0"/>
            <a:ext cx="9144005" cy="5143151"/>
          </a:xfrm>
          <a:prstGeom prst="rect">
            <a:avLst/>
          </a:prstGeom>
          <a:noFill/>
          <a:ln>
            <a:noFill/>
          </a:ln>
        </p:spPr>
      </p:pic>
      <p:sp>
        <p:nvSpPr>
          <p:cNvPr id="404" name="Google Shape;404;p38"/>
          <p:cNvSpPr txBox="1"/>
          <p:nvPr/>
        </p:nvSpPr>
        <p:spPr>
          <a:xfrm>
            <a:off x="468900" y="2707372"/>
            <a:ext cx="82062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for Google Workspace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 </a:t>
            </a:r>
            <a:r>
              <a:rPr lang="en" sz="3600">
                <a:solidFill>
                  <a:srgbClr val="FFFFFF"/>
                </a:solidFill>
                <a:latin typeface="Lato Light"/>
                <a:ea typeface="Lato Light"/>
                <a:cs typeface="Lato Light"/>
                <a:sym typeface="Lato Light"/>
              </a:rPr>
              <a:t>Licensing Model</a:t>
            </a:r>
            <a:endParaRPr sz="3600">
              <a:solidFill>
                <a:srgbClr val="FFFFFF"/>
              </a:solidFill>
              <a:latin typeface="Lato Light"/>
              <a:ea typeface="Lato Light"/>
              <a:cs typeface="Lato Light"/>
              <a:sym typeface="Lato Light"/>
            </a:endParaRPr>
          </a:p>
        </p:txBody>
      </p:sp>
      <p:pic>
        <p:nvPicPr>
          <p:cNvPr id="405" name="Google Shape;405;p38"/>
          <p:cNvPicPr preferRelativeResize="0"/>
          <p:nvPr/>
        </p:nvPicPr>
        <p:blipFill rotWithShape="1">
          <a:blip r:embed="rId4">
            <a:alphaModFix/>
          </a:blip>
          <a:srcRect b="5382" l="19686" r="17014" t="5347"/>
          <a:stretch/>
        </p:blipFill>
        <p:spPr>
          <a:xfrm>
            <a:off x="4205150" y="1577528"/>
            <a:ext cx="557000" cy="7855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9" name="Shape 409"/>
        <p:cNvGrpSpPr/>
        <p:nvPr/>
      </p:nvGrpSpPr>
      <p:grpSpPr>
        <a:xfrm>
          <a:off x="0" y="0"/>
          <a:ext cx="0" cy="0"/>
          <a:chOff x="0" y="0"/>
          <a:chExt cx="0" cy="0"/>
        </a:xfrm>
      </p:grpSpPr>
      <p:pic>
        <p:nvPicPr>
          <p:cNvPr id="410" name="Google Shape;410;p39"/>
          <p:cNvPicPr preferRelativeResize="0"/>
          <p:nvPr/>
        </p:nvPicPr>
        <p:blipFill>
          <a:blip r:embed="rId3">
            <a:alphaModFix/>
          </a:blip>
          <a:stretch>
            <a:fillRect/>
          </a:stretch>
        </p:blipFill>
        <p:spPr>
          <a:xfrm>
            <a:off x="-750" y="0"/>
            <a:ext cx="9144000" cy="5142557"/>
          </a:xfrm>
          <a:prstGeom prst="rect">
            <a:avLst/>
          </a:prstGeom>
          <a:noFill/>
          <a:ln>
            <a:noFill/>
          </a:ln>
        </p:spPr>
      </p:pic>
      <p:cxnSp>
        <p:nvCxnSpPr>
          <p:cNvPr id="411" name="Google Shape;411;p39"/>
          <p:cNvCxnSpPr/>
          <p:nvPr/>
        </p:nvCxnSpPr>
        <p:spPr>
          <a:xfrm>
            <a:off x="7460949" y="2145625"/>
            <a:ext cx="0" cy="1736100"/>
          </a:xfrm>
          <a:prstGeom prst="straightConnector1">
            <a:avLst/>
          </a:prstGeom>
          <a:noFill/>
          <a:ln cap="flat" cmpd="sng" w="9525">
            <a:solidFill>
              <a:srgbClr val="CCCCCC"/>
            </a:solidFill>
            <a:prstDash val="dot"/>
            <a:round/>
            <a:headEnd len="med" w="med" type="none"/>
            <a:tailEnd len="med" w="med" type="none"/>
          </a:ln>
        </p:spPr>
      </p:cxnSp>
      <p:sp>
        <p:nvSpPr>
          <p:cNvPr id="412" name="Google Shape;412;p39"/>
          <p:cNvSpPr/>
          <p:nvPr/>
        </p:nvSpPr>
        <p:spPr>
          <a:xfrm>
            <a:off x="750" y="741625"/>
            <a:ext cx="9144000" cy="4312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9"/>
          <p:cNvSpPr/>
          <p:nvPr/>
        </p:nvSpPr>
        <p:spPr>
          <a:xfrm>
            <a:off x="1500" y="4623470"/>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14" name="Google Shape;414;p39"/>
          <p:cNvSpPr/>
          <p:nvPr/>
        </p:nvSpPr>
        <p:spPr>
          <a:xfrm rot="10800000">
            <a:off x="8800405" y="738913"/>
            <a:ext cx="344700" cy="432300"/>
          </a:xfrm>
          <a:prstGeom prst="rtTriangle">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15" name="Google Shape;415;p39"/>
          <p:cNvGrpSpPr/>
          <p:nvPr/>
        </p:nvGrpSpPr>
        <p:grpSpPr>
          <a:xfrm>
            <a:off x="2134950" y="4468025"/>
            <a:ext cx="4874100" cy="37500"/>
            <a:chOff x="2134950" y="4239425"/>
            <a:chExt cx="4874100" cy="37500"/>
          </a:xfrm>
        </p:grpSpPr>
        <p:cxnSp>
          <p:nvCxnSpPr>
            <p:cNvPr id="416" name="Google Shape;416;p39"/>
            <p:cNvCxnSpPr/>
            <p:nvPr/>
          </p:nvCxnSpPr>
          <p:spPr>
            <a:xfrm>
              <a:off x="2134950" y="4258175"/>
              <a:ext cx="4874100" cy="0"/>
            </a:xfrm>
            <a:prstGeom prst="straightConnector1">
              <a:avLst/>
            </a:prstGeom>
            <a:noFill/>
            <a:ln cap="flat" cmpd="sng" w="9525">
              <a:solidFill>
                <a:srgbClr val="DD222D"/>
              </a:solidFill>
              <a:prstDash val="solid"/>
              <a:round/>
              <a:headEnd len="med" w="med" type="none"/>
              <a:tailEnd len="med" w="med" type="none"/>
            </a:ln>
          </p:spPr>
        </p:cxnSp>
        <p:sp>
          <p:nvSpPr>
            <p:cNvPr id="417" name="Google Shape;417;p39"/>
            <p:cNvSpPr/>
            <p:nvPr/>
          </p:nvSpPr>
          <p:spPr>
            <a:xfrm>
              <a:off x="4553250" y="4239425"/>
              <a:ext cx="37500" cy="37500"/>
            </a:xfrm>
            <a:prstGeom prst="rect">
              <a:avLst/>
            </a:prstGeom>
            <a:solidFill>
              <a:srgbClr val="DD222D"/>
            </a:solidFill>
            <a:ln cap="flat" cmpd="sng" w="9525">
              <a:solidFill>
                <a:srgbClr val="DD222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8" name="Google Shape;418;p39"/>
          <p:cNvSpPr txBox="1"/>
          <p:nvPr/>
        </p:nvSpPr>
        <p:spPr>
          <a:xfrm>
            <a:off x="6025425" y="231722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000">
              <a:latin typeface="Lato"/>
              <a:ea typeface="Lato"/>
              <a:cs typeface="Lato"/>
              <a:sym typeface="Lato"/>
            </a:endParaRPr>
          </a:p>
        </p:txBody>
      </p:sp>
      <p:sp>
        <p:nvSpPr>
          <p:cNvPr id="419" name="Google Shape;419;p39"/>
          <p:cNvSpPr/>
          <p:nvPr/>
        </p:nvSpPr>
        <p:spPr>
          <a:xfrm>
            <a:off x="428025" y="1174800"/>
            <a:ext cx="5509500" cy="3002100"/>
          </a:xfrm>
          <a:prstGeom prst="rect">
            <a:avLst/>
          </a:prstGeom>
          <a:solidFill>
            <a:srgbClr val="FFFFFF"/>
          </a:solidFill>
          <a:ln cap="flat" cmpd="sng" w="9525">
            <a:solidFill>
              <a:srgbClr val="EFEFEF"/>
            </a:solidFill>
            <a:prstDash val="solid"/>
            <a:round/>
            <a:headEnd len="sm" w="sm" type="none"/>
            <a:tailEnd len="sm" w="sm" type="none"/>
          </a:ln>
          <a:effectLst>
            <a:outerShdw blurRad="57150" rotWithShape="0" algn="bl" dir="600000" dist="19050">
              <a:srgbClr val="000000">
                <a:alpha val="1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9"/>
          <p:cNvSpPr txBox="1"/>
          <p:nvPr/>
        </p:nvSpPr>
        <p:spPr>
          <a:xfrm>
            <a:off x="185050" y="152538"/>
            <a:ext cx="7626000" cy="4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ato"/>
                <a:ea typeface="Lato"/>
                <a:cs typeface="Lato"/>
                <a:sym typeface="Lato"/>
              </a:rPr>
              <a:t>Licensing</a:t>
            </a:r>
            <a:endParaRPr sz="2400">
              <a:solidFill>
                <a:schemeClr val="dk1"/>
              </a:solidFill>
              <a:latin typeface="Lato Light"/>
              <a:ea typeface="Lato Light"/>
              <a:cs typeface="Lato Light"/>
              <a:sym typeface="Lato Light"/>
            </a:endParaRPr>
          </a:p>
        </p:txBody>
      </p:sp>
      <p:sp>
        <p:nvSpPr>
          <p:cNvPr id="421" name="Google Shape;421;p39"/>
          <p:cNvSpPr txBox="1"/>
          <p:nvPr/>
        </p:nvSpPr>
        <p:spPr>
          <a:xfrm>
            <a:off x="552525" y="16172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Vembu offers licensing options at monthly &amp; yearly subscriptions</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24/7 support and major/minor upgrades included</a:t>
            </a:r>
            <a:endParaRPr i="1" sz="900">
              <a:solidFill>
                <a:srgbClr val="434343"/>
              </a:solidFill>
              <a:latin typeface="Lato"/>
              <a:ea typeface="Lato"/>
              <a:cs typeface="Lato"/>
              <a:sym typeface="Lato"/>
            </a:endParaRPr>
          </a:p>
        </p:txBody>
      </p:sp>
      <p:sp>
        <p:nvSpPr>
          <p:cNvPr id="422" name="Google Shape;422;p39"/>
          <p:cNvSpPr txBox="1"/>
          <p:nvPr/>
        </p:nvSpPr>
        <p:spPr>
          <a:xfrm>
            <a:off x="71455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Subscription</a:t>
            </a:r>
            <a:endParaRPr b="1" sz="1000">
              <a:solidFill>
                <a:srgbClr val="CC0000"/>
              </a:solidFill>
              <a:latin typeface="Lato"/>
              <a:ea typeface="Lato"/>
              <a:cs typeface="Lato"/>
              <a:sym typeface="Lato"/>
            </a:endParaRPr>
          </a:p>
        </p:txBody>
      </p:sp>
      <p:sp>
        <p:nvSpPr>
          <p:cNvPr id="423" name="Google Shape;423;p39"/>
          <p:cNvSpPr txBox="1"/>
          <p:nvPr/>
        </p:nvSpPr>
        <p:spPr>
          <a:xfrm>
            <a:off x="552525" y="2988850"/>
            <a:ext cx="5097300" cy="6237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One time purchase with upgrades and support free for one year</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F20122"/>
              </a:buClr>
              <a:buSzPts val="900"/>
              <a:buFont typeface="Lato"/>
              <a:buChar char="●"/>
            </a:pPr>
            <a:r>
              <a:rPr lang="en" sz="900">
                <a:solidFill>
                  <a:srgbClr val="434343"/>
                </a:solidFill>
                <a:latin typeface="Lato"/>
                <a:ea typeface="Lato"/>
                <a:cs typeface="Lato"/>
                <a:sym typeface="Lato"/>
              </a:rPr>
              <a:t>After 1 year AMC of 20% of license fee to be paid for continued support &amp; updates</a:t>
            </a:r>
            <a:endParaRPr i="1" sz="900">
              <a:solidFill>
                <a:srgbClr val="434343"/>
              </a:solidFill>
              <a:latin typeface="Lato"/>
              <a:ea typeface="Lato"/>
              <a:cs typeface="Lato"/>
              <a:sym typeface="Lato"/>
            </a:endParaRPr>
          </a:p>
        </p:txBody>
      </p:sp>
      <p:sp>
        <p:nvSpPr>
          <p:cNvPr id="424" name="Google Shape;424;p39"/>
          <p:cNvSpPr txBox="1"/>
          <p:nvPr/>
        </p:nvSpPr>
        <p:spPr>
          <a:xfrm>
            <a:off x="714550" y="26478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Perpetual</a:t>
            </a:r>
            <a:endParaRPr b="1" sz="1000">
              <a:solidFill>
                <a:srgbClr val="CC0000"/>
              </a:solidFill>
              <a:latin typeface="Lato"/>
              <a:ea typeface="Lato"/>
              <a:cs typeface="Lato"/>
              <a:sym typeface="Lato"/>
            </a:endParaRPr>
          </a:p>
        </p:txBody>
      </p:sp>
      <p:sp>
        <p:nvSpPr>
          <p:cNvPr id="425" name="Google Shape;425;p39"/>
          <p:cNvSpPr txBox="1"/>
          <p:nvPr/>
        </p:nvSpPr>
        <p:spPr>
          <a:xfrm>
            <a:off x="6110275" y="1594224"/>
            <a:ext cx="2220600" cy="5514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Free</a:t>
            </a:r>
            <a:endParaRPr sz="900">
              <a:solidFill>
                <a:srgbClr val="434343"/>
              </a:solidFill>
              <a:latin typeface="Lato"/>
              <a:ea typeface="Lato"/>
              <a:cs typeface="Lato"/>
              <a:sym typeface="Lato"/>
            </a:endParaRPr>
          </a:p>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Standard</a:t>
            </a:r>
            <a:endParaRPr sz="900">
              <a:solidFill>
                <a:srgbClr val="434343"/>
              </a:solidFill>
              <a:latin typeface="Lato"/>
              <a:ea typeface="Lato"/>
              <a:cs typeface="Lato"/>
              <a:sym typeface="Lato"/>
            </a:endParaRPr>
          </a:p>
        </p:txBody>
      </p:sp>
      <p:sp>
        <p:nvSpPr>
          <p:cNvPr id="426" name="Google Shape;426;p39"/>
          <p:cNvSpPr txBox="1"/>
          <p:nvPr/>
        </p:nvSpPr>
        <p:spPr>
          <a:xfrm>
            <a:off x="6272300" y="13524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Available </a:t>
            </a:r>
            <a:r>
              <a:rPr b="1" lang="en" sz="1000">
                <a:solidFill>
                  <a:schemeClr val="dk2"/>
                </a:solidFill>
                <a:latin typeface="Lato"/>
                <a:ea typeface="Lato"/>
                <a:cs typeface="Lato"/>
                <a:sym typeface="Lato"/>
              </a:rPr>
              <a:t>Editions</a:t>
            </a:r>
            <a:endParaRPr b="1" sz="1000">
              <a:solidFill>
                <a:schemeClr val="dk2"/>
              </a:solidFill>
              <a:latin typeface="Lato"/>
              <a:ea typeface="Lato"/>
              <a:cs typeface="Lato"/>
              <a:sym typeface="Lato"/>
            </a:endParaRPr>
          </a:p>
        </p:txBody>
      </p:sp>
      <p:cxnSp>
        <p:nvCxnSpPr>
          <p:cNvPr id="427" name="Google Shape;427;p39"/>
          <p:cNvCxnSpPr/>
          <p:nvPr/>
        </p:nvCxnSpPr>
        <p:spPr>
          <a:xfrm>
            <a:off x="770950" y="2416400"/>
            <a:ext cx="3659100" cy="0"/>
          </a:xfrm>
          <a:prstGeom prst="straightConnector1">
            <a:avLst/>
          </a:prstGeom>
          <a:noFill/>
          <a:ln cap="flat" cmpd="sng" w="9525">
            <a:solidFill>
              <a:srgbClr val="595959"/>
            </a:solidFill>
            <a:prstDash val="dot"/>
            <a:round/>
            <a:headEnd len="med" w="med" type="none"/>
            <a:tailEnd len="med" w="med" type="none"/>
          </a:ln>
        </p:spPr>
      </p:cxnSp>
      <p:sp>
        <p:nvSpPr>
          <p:cNvPr id="428" name="Google Shape;428;p39"/>
          <p:cNvSpPr txBox="1"/>
          <p:nvPr/>
        </p:nvSpPr>
        <p:spPr>
          <a:xfrm>
            <a:off x="6110275" y="2921075"/>
            <a:ext cx="2860800" cy="960600"/>
          </a:xfrm>
          <a:prstGeom prst="rect">
            <a:avLst/>
          </a:prstGeom>
          <a:noFill/>
          <a:ln>
            <a:noFill/>
          </a:ln>
        </p:spPr>
        <p:txBody>
          <a:bodyPr anchorCtr="0" anchor="ctr" bIns="91425" lIns="91425" spcFirstLastPara="1" rIns="91425" wrap="square" tIns="91425">
            <a:noAutofit/>
          </a:bodyPr>
          <a:lstStyle/>
          <a:p>
            <a:pPr indent="-285750" lvl="0" marL="457200" rtl="0" algn="l">
              <a:lnSpc>
                <a:spcPct val="150000"/>
              </a:lnSpc>
              <a:spcBef>
                <a:spcPts val="0"/>
              </a:spcBef>
              <a:spcAft>
                <a:spcPts val="0"/>
              </a:spcAft>
              <a:buClr>
                <a:srgbClr val="DD222D"/>
              </a:buClr>
              <a:buSzPts val="900"/>
              <a:buFont typeface="Lato"/>
              <a:buChar char="●"/>
            </a:pPr>
            <a:r>
              <a:rPr lang="en" sz="900">
                <a:solidFill>
                  <a:srgbClr val="434343"/>
                </a:solidFill>
                <a:latin typeface="Lato"/>
                <a:ea typeface="Lato"/>
                <a:cs typeface="Lato"/>
                <a:sym typeface="Lato"/>
              </a:rPr>
              <a:t>Fully featured backup and recovery for your Google Workspace items such as Mails, Contacts, Calendars, and G-Drive for free – Limited upto 10 users</a:t>
            </a:r>
            <a:endParaRPr sz="900">
              <a:solidFill>
                <a:srgbClr val="434343"/>
              </a:solidFill>
              <a:latin typeface="Lato"/>
              <a:ea typeface="Lato"/>
              <a:cs typeface="Lato"/>
              <a:sym typeface="Lato"/>
            </a:endParaRPr>
          </a:p>
          <a:p>
            <a:pPr indent="0" lvl="0" marL="457200" rtl="0" algn="l">
              <a:lnSpc>
                <a:spcPct val="150000"/>
              </a:lnSpc>
              <a:spcBef>
                <a:spcPts val="0"/>
              </a:spcBef>
              <a:spcAft>
                <a:spcPts val="0"/>
              </a:spcAft>
              <a:buNone/>
            </a:pPr>
            <a:r>
              <a:t/>
            </a:r>
            <a:endParaRPr sz="900">
              <a:solidFill>
                <a:srgbClr val="434343"/>
              </a:solidFill>
              <a:latin typeface="Lato"/>
              <a:ea typeface="Lato"/>
              <a:cs typeface="Lato"/>
              <a:sym typeface="Lato"/>
            </a:endParaRPr>
          </a:p>
        </p:txBody>
      </p:sp>
      <p:sp>
        <p:nvSpPr>
          <p:cNvPr id="429" name="Google Shape;429;p39"/>
          <p:cNvSpPr txBox="1"/>
          <p:nvPr/>
        </p:nvSpPr>
        <p:spPr>
          <a:xfrm>
            <a:off x="6272300" y="2571675"/>
            <a:ext cx="2753100" cy="1941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000">
                <a:solidFill>
                  <a:srgbClr val="CC0000"/>
                </a:solidFill>
                <a:latin typeface="Lato"/>
                <a:ea typeface="Lato"/>
                <a:cs typeface="Lato"/>
                <a:sym typeface="Lato"/>
              </a:rPr>
              <a:t>Free</a:t>
            </a:r>
            <a:r>
              <a:rPr b="1" lang="en" sz="1000">
                <a:solidFill>
                  <a:srgbClr val="CC0000"/>
                </a:solidFill>
                <a:latin typeface="Lato"/>
                <a:ea typeface="Lato"/>
                <a:cs typeface="Lato"/>
                <a:sym typeface="Lato"/>
              </a:rPr>
              <a:t> Edition - </a:t>
            </a:r>
            <a:r>
              <a:rPr b="1" lang="en" sz="1000">
                <a:solidFill>
                  <a:schemeClr val="dk2"/>
                </a:solidFill>
                <a:latin typeface="Lato"/>
                <a:ea typeface="Lato"/>
                <a:cs typeface="Lato"/>
                <a:sym typeface="Lato"/>
              </a:rPr>
              <a:t>SaaS</a:t>
            </a:r>
            <a:r>
              <a:rPr b="1" lang="en" sz="1000">
                <a:solidFill>
                  <a:schemeClr val="dk2"/>
                </a:solidFill>
                <a:latin typeface="Lato"/>
                <a:ea typeface="Lato"/>
                <a:cs typeface="Lato"/>
                <a:sym typeface="Lato"/>
              </a:rPr>
              <a:t> Backup</a:t>
            </a:r>
            <a:endParaRPr b="1" sz="1000">
              <a:solidFill>
                <a:schemeClr val="dk2"/>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3" name="Shape 433"/>
        <p:cNvGrpSpPr/>
        <p:nvPr/>
      </p:nvGrpSpPr>
      <p:grpSpPr>
        <a:xfrm>
          <a:off x="0" y="0"/>
          <a:ext cx="0" cy="0"/>
          <a:chOff x="0" y="0"/>
          <a:chExt cx="0" cy="0"/>
        </a:xfrm>
      </p:grpSpPr>
      <p:grpSp>
        <p:nvGrpSpPr>
          <p:cNvPr id="434" name="Google Shape;434;p40"/>
          <p:cNvGrpSpPr/>
          <p:nvPr/>
        </p:nvGrpSpPr>
        <p:grpSpPr>
          <a:xfrm>
            <a:off x="0" y="0"/>
            <a:ext cx="9145500" cy="5143600"/>
            <a:chOff x="0" y="0"/>
            <a:chExt cx="9145500" cy="5143600"/>
          </a:xfrm>
        </p:grpSpPr>
        <p:grpSp>
          <p:nvGrpSpPr>
            <p:cNvPr id="435" name="Google Shape;435;p40"/>
            <p:cNvGrpSpPr/>
            <p:nvPr/>
          </p:nvGrpSpPr>
          <p:grpSpPr>
            <a:xfrm>
              <a:off x="0" y="0"/>
              <a:ext cx="9145500" cy="5143600"/>
              <a:chOff x="0" y="0"/>
              <a:chExt cx="9145500" cy="5143600"/>
            </a:xfrm>
          </p:grpSpPr>
          <p:pic>
            <p:nvPicPr>
              <p:cNvPr id="436" name="Google Shape;436;p40"/>
              <p:cNvPicPr preferRelativeResize="0"/>
              <p:nvPr/>
            </p:nvPicPr>
            <p:blipFill>
              <a:blip r:embed="rId3">
                <a:alphaModFix/>
              </a:blip>
              <a:stretch>
                <a:fillRect/>
              </a:stretch>
            </p:blipFill>
            <p:spPr>
              <a:xfrm>
                <a:off x="0" y="0"/>
                <a:ext cx="9144000" cy="5142557"/>
              </a:xfrm>
              <a:prstGeom prst="rect">
                <a:avLst/>
              </a:prstGeom>
              <a:noFill/>
              <a:ln>
                <a:noFill/>
              </a:ln>
            </p:spPr>
          </p:pic>
          <p:sp>
            <p:nvSpPr>
              <p:cNvPr id="437" name="Google Shape;437;p40"/>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8" name="Google Shape;438;p40"/>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40"/>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FFFF"/>
                </a:solidFill>
                <a:latin typeface="Lato Hairline"/>
                <a:ea typeface="Lato Hairline"/>
                <a:cs typeface="Lato Hairline"/>
                <a:sym typeface="Lato Hairline"/>
              </a:rPr>
              <a:t>Backup &amp; Disaster Recovery</a:t>
            </a:r>
            <a:endParaRPr sz="1100">
              <a:solidFill>
                <a:srgbClr val="FFFFFF"/>
              </a:solidFill>
              <a:latin typeface="Lato Hairline"/>
              <a:ea typeface="Lato Hairline"/>
              <a:cs typeface="Lato Hairline"/>
              <a:sym typeface="Lato Hairline"/>
            </a:endParaRPr>
          </a:p>
        </p:txBody>
      </p:sp>
      <p:grpSp>
        <p:nvGrpSpPr>
          <p:cNvPr id="440" name="Google Shape;440;p40"/>
          <p:cNvGrpSpPr/>
          <p:nvPr/>
        </p:nvGrpSpPr>
        <p:grpSpPr>
          <a:xfrm>
            <a:off x="360466" y="1752689"/>
            <a:ext cx="2554339" cy="1638223"/>
            <a:chOff x="360466" y="1960482"/>
            <a:chExt cx="2554339" cy="1638223"/>
          </a:xfrm>
        </p:grpSpPr>
        <p:sp>
          <p:nvSpPr>
            <p:cNvPr id="441" name="Google Shape;441;p40"/>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2" name="Google Shape;442;p40"/>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sp>
          <p:nvSpPr>
            <p:cNvPr id="443" name="Google Shape;443;p40"/>
            <p:cNvSpPr txBox="1"/>
            <p:nvPr/>
          </p:nvSpPr>
          <p:spPr>
            <a:xfrm>
              <a:off x="480575" y="2357351"/>
              <a:ext cx="2240400" cy="7692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lnSpc>
                  <a:spcPct val="100000"/>
                </a:lnSpc>
                <a:spcBef>
                  <a:spcPts val="0"/>
                </a:spcBef>
                <a:spcAft>
                  <a:spcPts val="0"/>
                </a:spcAft>
                <a:buNone/>
              </a:pPr>
              <a:r>
                <a:rPr b="1" lang="en" sz="1800">
                  <a:solidFill>
                    <a:schemeClr val="dk1"/>
                  </a:solidFill>
                  <a:latin typeface="Lato"/>
                  <a:ea typeface="Lato"/>
                  <a:cs typeface="Lato"/>
                  <a:sym typeface="Lato"/>
                </a:rPr>
                <a:t>Google Workspace</a:t>
              </a:r>
              <a:endParaRPr sz="1800">
                <a:solidFill>
                  <a:srgbClr val="FFFFFF"/>
                </a:solidFill>
                <a:latin typeface="Lato Light"/>
                <a:ea typeface="Lato Light"/>
                <a:cs typeface="Lato Light"/>
                <a:sym typeface="Lato Light"/>
              </a:endParaRPr>
            </a:p>
          </p:txBody>
        </p:sp>
      </p:grpSp>
      <p:grpSp>
        <p:nvGrpSpPr>
          <p:cNvPr id="444" name="Google Shape;444;p40"/>
          <p:cNvGrpSpPr/>
          <p:nvPr/>
        </p:nvGrpSpPr>
        <p:grpSpPr>
          <a:xfrm>
            <a:off x="3258414" y="1762825"/>
            <a:ext cx="4063427" cy="1638174"/>
            <a:chOff x="3106014" y="1762825"/>
            <a:chExt cx="4063427" cy="1638174"/>
          </a:xfrm>
        </p:grpSpPr>
        <p:pic>
          <p:nvPicPr>
            <p:cNvPr id="445" name="Google Shape;445;p40"/>
            <p:cNvPicPr preferRelativeResize="0"/>
            <p:nvPr/>
          </p:nvPicPr>
          <p:blipFill rotWithShape="1">
            <a:blip r:embed="rId4">
              <a:alphaModFix/>
            </a:blip>
            <a:srcRect b="27221" l="751" r="30326" t="27212"/>
            <a:stretch/>
          </p:blipFill>
          <p:spPr>
            <a:xfrm>
              <a:off x="3135515" y="1762825"/>
              <a:ext cx="4033925" cy="1638174"/>
            </a:xfrm>
            <a:prstGeom prst="rect">
              <a:avLst/>
            </a:prstGeom>
            <a:noFill/>
            <a:ln>
              <a:noFill/>
            </a:ln>
          </p:spPr>
        </p:pic>
        <p:grpSp>
          <p:nvGrpSpPr>
            <p:cNvPr id="446" name="Google Shape;446;p40"/>
            <p:cNvGrpSpPr/>
            <p:nvPr/>
          </p:nvGrpSpPr>
          <p:grpSpPr>
            <a:xfrm>
              <a:off x="5759100" y="2351084"/>
              <a:ext cx="927300" cy="352441"/>
              <a:chOff x="7523661" y="2349503"/>
              <a:chExt cx="927300" cy="352441"/>
            </a:xfrm>
          </p:grpSpPr>
          <p:sp>
            <p:nvSpPr>
              <p:cNvPr id="447" name="Google Shape;447;p40"/>
              <p:cNvSpPr txBox="1"/>
              <p:nvPr/>
            </p:nvSpPr>
            <p:spPr>
              <a:xfrm>
                <a:off x="7691589" y="2349503"/>
                <a:ext cx="5856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$12</a:t>
                </a:r>
                <a:endParaRPr b="1" sz="1150">
                  <a:solidFill>
                    <a:schemeClr val="lt1"/>
                  </a:solidFill>
                </a:endParaRPr>
              </a:p>
            </p:txBody>
          </p:sp>
          <p:sp>
            <p:nvSpPr>
              <p:cNvPr id="448" name="Google Shape;448;p40"/>
              <p:cNvSpPr txBox="1"/>
              <p:nvPr/>
            </p:nvSpPr>
            <p:spPr>
              <a:xfrm>
                <a:off x="7523661" y="2578945"/>
                <a:ext cx="927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 annum</a:t>
                </a:r>
                <a:endParaRPr b="1" i="1" sz="500"/>
              </a:p>
            </p:txBody>
          </p:sp>
        </p:grpSp>
        <p:sp>
          <p:nvSpPr>
            <p:cNvPr id="449" name="Google Shape;449;p40"/>
            <p:cNvSpPr txBox="1"/>
            <p:nvPr/>
          </p:nvSpPr>
          <p:spPr>
            <a:xfrm>
              <a:off x="5479578" y="1931800"/>
              <a:ext cx="14805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900">
                  <a:solidFill>
                    <a:srgbClr val="D7363A"/>
                  </a:solidFill>
                </a:rPr>
                <a:t>Google Workspace</a:t>
              </a:r>
              <a:endParaRPr b="1" sz="900">
                <a:solidFill>
                  <a:schemeClr val="lt1"/>
                </a:solidFill>
              </a:endParaRPr>
            </a:p>
          </p:txBody>
        </p:sp>
        <p:grpSp>
          <p:nvGrpSpPr>
            <p:cNvPr id="450" name="Google Shape;450;p40"/>
            <p:cNvGrpSpPr/>
            <p:nvPr/>
          </p:nvGrpSpPr>
          <p:grpSpPr>
            <a:xfrm>
              <a:off x="5787678" y="2883625"/>
              <a:ext cx="864300" cy="346413"/>
              <a:chOff x="7552239" y="2886987"/>
              <a:chExt cx="864300" cy="346413"/>
            </a:xfrm>
          </p:grpSpPr>
          <p:sp>
            <p:nvSpPr>
              <p:cNvPr id="451" name="Google Shape;451;p40"/>
              <p:cNvSpPr txBox="1"/>
              <p:nvPr/>
            </p:nvSpPr>
            <p:spPr>
              <a:xfrm>
                <a:off x="7650599" y="2886987"/>
                <a:ext cx="710100" cy="235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300">
                    <a:solidFill>
                      <a:schemeClr val="lt1"/>
                    </a:solidFill>
                  </a:rPr>
                  <a:t>$30</a:t>
                </a:r>
                <a:endParaRPr b="1" sz="1150">
                  <a:solidFill>
                    <a:schemeClr val="lt1"/>
                  </a:solidFill>
                </a:endParaRPr>
              </a:p>
            </p:txBody>
          </p:sp>
          <p:sp>
            <p:nvSpPr>
              <p:cNvPr id="452" name="Google Shape;452;p40"/>
              <p:cNvSpPr txBox="1"/>
              <p:nvPr/>
            </p:nvSpPr>
            <p:spPr>
              <a:xfrm>
                <a:off x="7552239" y="3110400"/>
                <a:ext cx="864300" cy="1230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i="1" lang="en" sz="500"/>
                  <a:t>per User</a:t>
                </a:r>
                <a:endParaRPr b="1" i="1" sz="500"/>
              </a:p>
            </p:txBody>
          </p:sp>
        </p:grpSp>
        <p:grpSp>
          <p:nvGrpSpPr>
            <p:cNvPr id="453" name="Google Shape;453;p40"/>
            <p:cNvGrpSpPr/>
            <p:nvPr/>
          </p:nvGrpSpPr>
          <p:grpSpPr>
            <a:xfrm>
              <a:off x="3106014" y="2339350"/>
              <a:ext cx="1789800" cy="375897"/>
              <a:chOff x="3106014" y="2339350"/>
              <a:chExt cx="1789800" cy="375897"/>
            </a:xfrm>
          </p:grpSpPr>
          <p:sp>
            <p:nvSpPr>
              <p:cNvPr id="454" name="Google Shape;454;p40"/>
              <p:cNvSpPr txBox="1"/>
              <p:nvPr/>
            </p:nvSpPr>
            <p:spPr>
              <a:xfrm>
                <a:off x="3106026" y="2339350"/>
                <a:ext cx="17634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Subscription License</a:t>
                </a:r>
                <a:endParaRPr b="1" sz="750">
                  <a:solidFill>
                    <a:schemeClr val="lt1"/>
                  </a:solidFill>
                </a:endParaRPr>
              </a:p>
            </p:txBody>
          </p:sp>
          <p:sp>
            <p:nvSpPr>
              <p:cNvPr id="455" name="Google Shape;455;p40"/>
              <p:cNvSpPr txBox="1"/>
              <p:nvPr/>
            </p:nvSpPr>
            <p:spPr>
              <a:xfrm>
                <a:off x="3106014" y="2592247"/>
                <a:ext cx="1789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(Includes product updates, upgrades &amp; standard technical support until subscription period)</a:t>
                </a:r>
                <a:endParaRPr i="1" sz="500"/>
              </a:p>
            </p:txBody>
          </p:sp>
        </p:grpSp>
        <p:grpSp>
          <p:nvGrpSpPr>
            <p:cNvPr id="456" name="Google Shape;456;p40"/>
            <p:cNvGrpSpPr/>
            <p:nvPr/>
          </p:nvGrpSpPr>
          <p:grpSpPr>
            <a:xfrm>
              <a:off x="3106014" y="2882326"/>
              <a:ext cx="1588812" cy="349020"/>
              <a:chOff x="3106014" y="2880272"/>
              <a:chExt cx="1588812" cy="349020"/>
            </a:xfrm>
          </p:grpSpPr>
          <p:sp>
            <p:nvSpPr>
              <p:cNvPr id="457" name="Google Shape;457;p40"/>
              <p:cNvSpPr txBox="1"/>
              <p:nvPr/>
            </p:nvSpPr>
            <p:spPr>
              <a:xfrm>
                <a:off x="3106025" y="2880272"/>
                <a:ext cx="1588800" cy="235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900">
                    <a:solidFill>
                      <a:schemeClr val="lt1"/>
                    </a:solidFill>
                  </a:rPr>
                  <a:t>Perpetual License</a:t>
                </a:r>
                <a:endParaRPr b="1" sz="750">
                  <a:solidFill>
                    <a:schemeClr val="lt1"/>
                  </a:solidFill>
                </a:endParaRPr>
              </a:p>
            </p:txBody>
          </p:sp>
          <p:sp>
            <p:nvSpPr>
              <p:cNvPr id="458" name="Google Shape;458;p40"/>
              <p:cNvSpPr txBox="1"/>
              <p:nvPr/>
            </p:nvSpPr>
            <p:spPr>
              <a:xfrm>
                <a:off x="3106014" y="3106292"/>
                <a:ext cx="1588800" cy="123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i="1" lang="en" sz="500"/>
                  <a:t>(Free maintenance &amp; support for 1st year)</a:t>
                </a:r>
                <a:endParaRPr i="1" sz="500"/>
              </a:p>
            </p:txBody>
          </p:sp>
        </p:gr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pic>
        <p:nvPicPr>
          <p:cNvPr id="463" name="Google Shape;463;p41"/>
          <p:cNvPicPr preferRelativeResize="0"/>
          <p:nvPr/>
        </p:nvPicPr>
        <p:blipFill>
          <a:blip r:embed="rId3">
            <a:alphaModFix/>
          </a:blip>
          <a:stretch>
            <a:fillRect/>
          </a:stretch>
        </p:blipFill>
        <p:spPr>
          <a:xfrm>
            <a:off x="0" y="0"/>
            <a:ext cx="9144005" cy="5143151"/>
          </a:xfrm>
          <a:prstGeom prst="rect">
            <a:avLst/>
          </a:prstGeom>
          <a:noFill/>
          <a:ln>
            <a:noFill/>
          </a:ln>
        </p:spPr>
      </p:pic>
      <p:grpSp>
        <p:nvGrpSpPr>
          <p:cNvPr id="464" name="Google Shape;464;p41"/>
          <p:cNvGrpSpPr/>
          <p:nvPr/>
        </p:nvGrpSpPr>
        <p:grpSpPr>
          <a:xfrm>
            <a:off x="2702853" y="1644931"/>
            <a:ext cx="3738300" cy="1853289"/>
            <a:chOff x="2593503" y="2390086"/>
            <a:chExt cx="3738300" cy="1853289"/>
          </a:xfrm>
        </p:grpSpPr>
        <p:sp>
          <p:nvSpPr>
            <p:cNvPr id="465" name="Google Shape;465;p41"/>
            <p:cNvSpPr txBox="1"/>
            <p:nvPr/>
          </p:nvSpPr>
          <p:spPr>
            <a:xfrm>
              <a:off x="2903102" y="3677875"/>
              <a:ext cx="3119100" cy="565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a:ea typeface="Lato"/>
                  <a:cs typeface="Lato"/>
                  <a:sym typeface="Lato"/>
                </a:rPr>
                <a:t>Email</a:t>
              </a:r>
              <a:endParaRPr sz="1100">
                <a:solidFill>
                  <a:srgbClr val="FFFFFF"/>
                </a:solidFill>
                <a:latin typeface="Lato"/>
                <a:ea typeface="Lato"/>
                <a:cs typeface="Lato"/>
                <a:sym typeface="Lato"/>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vembu-sales@vembu.com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uFill>
                    <a:noFill/>
                  </a:uFill>
                  <a:latin typeface="Lato Light"/>
                  <a:ea typeface="Lato Light"/>
                  <a:cs typeface="Lato Light"/>
                  <a:sym typeface="Lato Light"/>
                  <a:hlinkClick r:id="rId4">
                    <a:extLst>
                      <a:ext uri="{A12FA001-AC4F-418D-AE19-62706E023703}">
                        <ahyp:hlinkClr val="tx"/>
                      </a:ext>
                    </a:extLst>
                  </a:hlinkClick>
                </a:rPr>
                <a:t>vembu-support@vembu.com</a:t>
              </a:r>
              <a:endParaRPr sz="1100">
                <a:solidFill>
                  <a:srgbClr val="FFFFFF"/>
                </a:solidFill>
                <a:latin typeface="Lato Light"/>
                <a:ea typeface="Lato Light"/>
                <a:cs typeface="Lato Light"/>
                <a:sym typeface="Lato Light"/>
              </a:endParaRPr>
            </a:p>
          </p:txBody>
        </p:sp>
        <p:sp>
          <p:nvSpPr>
            <p:cNvPr id="466" name="Google Shape;466;p41"/>
            <p:cNvSpPr txBox="1"/>
            <p:nvPr/>
          </p:nvSpPr>
          <p:spPr>
            <a:xfrm>
              <a:off x="2593503" y="2390086"/>
              <a:ext cx="3738300" cy="529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latin typeface="Lato"/>
                  <a:ea typeface="Lato"/>
                  <a:cs typeface="Lato"/>
                  <a:sym typeface="Lato"/>
                </a:rPr>
                <a:t>Thank You</a:t>
              </a:r>
              <a:endParaRPr sz="3600">
                <a:latin typeface="Lato"/>
                <a:ea typeface="Lato"/>
                <a:cs typeface="Lato"/>
                <a:sym typeface="Lato"/>
              </a:endParaRPr>
            </a:p>
          </p:txBody>
        </p:sp>
        <p:cxnSp>
          <p:nvCxnSpPr>
            <p:cNvPr id="467" name="Google Shape;467;p41"/>
            <p:cNvCxnSpPr/>
            <p:nvPr/>
          </p:nvCxnSpPr>
          <p:spPr>
            <a:xfrm>
              <a:off x="2608503" y="2964475"/>
              <a:ext cx="3708300" cy="0"/>
            </a:xfrm>
            <a:prstGeom prst="straightConnector1">
              <a:avLst/>
            </a:prstGeom>
            <a:noFill/>
            <a:ln cap="flat" cmpd="sng" w="9525">
              <a:solidFill>
                <a:srgbClr val="F20122"/>
              </a:solidFill>
              <a:prstDash val="solid"/>
              <a:round/>
              <a:headEnd len="med" w="med" type="none"/>
              <a:tailEnd len="med" w="med" type="none"/>
            </a:ln>
          </p:spPr>
        </p:cxnSp>
        <p:grpSp>
          <p:nvGrpSpPr>
            <p:cNvPr id="468" name="Google Shape;468;p41"/>
            <p:cNvGrpSpPr/>
            <p:nvPr/>
          </p:nvGrpSpPr>
          <p:grpSpPr>
            <a:xfrm>
              <a:off x="2849007" y="3143905"/>
              <a:ext cx="3227290" cy="393600"/>
              <a:chOff x="2876984" y="3220105"/>
              <a:chExt cx="3227290" cy="393600"/>
            </a:xfrm>
          </p:grpSpPr>
          <p:sp>
            <p:nvSpPr>
              <p:cNvPr id="469" name="Google Shape;469;p41"/>
              <p:cNvSpPr txBox="1"/>
              <p:nvPr/>
            </p:nvSpPr>
            <p:spPr>
              <a:xfrm>
                <a:off x="2876984" y="3220105"/>
                <a:ext cx="14412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USA &amp; CANADA</a:t>
                </a:r>
                <a:endParaRPr sz="1100">
                  <a:solidFill>
                    <a:srgbClr val="FFFFFF"/>
                  </a:solidFill>
                  <a:latin typeface="Open Sans Light"/>
                  <a:ea typeface="Open Sans Light"/>
                  <a:cs typeface="Open Sans Light"/>
                  <a:sym typeface="Open Sans Light"/>
                </a:endParaRPr>
              </a:p>
              <a:p>
                <a:pPr indent="0" lvl="0" marL="0" rtl="0" algn="ctr">
                  <a:lnSpc>
                    <a:spcPct val="115000"/>
                  </a:lnSpc>
                  <a:spcBef>
                    <a:spcPts val="0"/>
                  </a:spcBef>
                  <a:spcAft>
                    <a:spcPts val="0"/>
                  </a:spcAft>
                  <a:buNone/>
                </a:pPr>
                <a:r>
                  <a:rPr lang="en" sz="1100">
                    <a:solidFill>
                      <a:srgbClr val="FFFFFF"/>
                    </a:solidFill>
                    <a:latin typeface="Open Sans Light"/>
                    <a:ea typeface="Open Sans Light"/>
                    <a:cs typeface="Open Sans Light"/>
                    <a:sym typeface="Open Sans Light"/>
                  </a:rPr>
                  <a:t>+1-512-256-8699</a:t>
                </a:r>
                <a:endParaRPr sz="1100">
                  <a:solidFill>
                    <a:srgbClr val="FFFFFF"/>
                  </a:solidFill>
                  <a:latin typeface="Open Sans Light"/>
                  <a:ea typeface="Open Sans Light"/>
                  <a:cs typeface="Open Sans Light"/>
                  <a:sym typeface="Open Sans Light"/>
                </a:endParaRPr>
              </a:p>
            </p:txBody>
          </p:sp>
          <p:sp>
            <p:nvSpPr>
              <p:cNvPr id="470" name="Google Shape;470;p41"/>
              <p:cNvSpPr txBox="1"/>
              <p:nvPr/>
            </p:nvSpPr>
            <p:spPr>
              <a:xfrm>
                <a:off x="4622874" y="3220105"/>
                <a:ext cx="1481400" cy="393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UNITED KINGDOM</a:t>
                </a:r>
                <a:endParaRPr sz="1100">
                  <a:solidFill>
                    <a:srgbClr val="FFFFFF"/>
                  </a:solidFill>
                  <a:latin typeface="Lato Light"/>
                  <a:ea typeface="Lato Light"/>
                  <a:cs typeface="Lato Light"/>
                  <a:sym typeface="Lato Light"/>
                </a:endParaRPr>
              </a:p>
              <a:p>
                <a:pPr indent="0" lvl="0" marL="0" rtl="0" algn="ctr">
                  <a:lnSpc>
                    <a:spcPct val="115000"/>
                  </a:lnSpc>
                  <a:spcBef>
                    <a:spcPts val="0"/>
                  </a:spcBef>
                  <a:spcAft>
                    <a:spcPts val="0"/>
                  </a:spcAft>
                  <a:buNone/>
                </a:pPr>
                <a:r>
                  <a:rPr lang="en" sz="1100">
                    <a:solidFill>
                      <a:srgbClr val="FFFFFF"/>
                    </a:solidFill>
                    <a:latin typeface="Lato Light"/>
                    <a:ea typeface="Lato Light"/>
                    <a:cs typeface="Lato Light"/>
                    <a:sym typeface="Lato Light"/>
                  </a:rPr>
                  <a:t>+44-203-793-8668</a:t>
                </a:r>
                <a:endParaRPr sz="1100">
                  <a:solidFill>
                    <a:srgbClr val="FFFFFF"/>
                  </a:solidFill>
                  <a:latin typeface="Lato Light"/>
                  <a:ea typeface="Lato Light"/>
                  <a:cs typeface="Lato Light"/>
                  <a:sym typeface="Lato Light"/>
                </a:endParaRPr>
              </a:p>
            </p:txBody>
          </p:sp>
          <p:cxnSp>
            <p:nvCxnSpPr>
              <p:cNvPr id="471" name="Google Shape;471;p41"/>
              <p:cNvCxnSpPr/>
              <p:nvPr/>
            </p:nvCxnSpPr>
            <p:spPr>
              <a:xfrm>
                <a:off x="4423925" y="3224305"/>
                <a:ext cx="0" cy="385200"/>
              </a:xfrm>
              <a:prstGeom prst="straightConnector1">
                <a:avLst/>
              </a:prstGeom>
              <a:noFill/>
              <a:ln cap="flat" cmpd="sng" w="9525">
                <a:solidFill>
                  <a:srgbClr val="FFFFFF"/>
                </a:solidFill>
                <a:prstDash val="solid"/>
                <a:round/>
                <a:headEnd len="med" w="med" type="none"/>
                <a:tailEnd len="med" w="med" type="none"/>
              </a:ln>
            </p:spPr>
          </p:cxn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4" name="Shape 104"/>
        <p:cNvGrpSpPr/>
        <p:nvPr/>
      </p:nvGrpSpPr>
      <p:grpSpPr>
        <a:xfrm>
          <a:off x="0" y="0"/>
          <a:ext cx="0" cy="0"/>
          <a:chOff x="0" y="0"/>
          <a:chExt cx="0" cy="0"/>
        </a:xfrm>
      </p:grpSpPr>
      <p:pic>
        <p:nvPicPr>
          <p:cNvPr id="105" name="Google Shape;105;p26"/>
          <p:cNvPicPr preferRelativeResize="0"/>
          <p:nvPr/>
        </p:nvPicPr>
        <p:blipFill>
          <a:blip r:embed="rId3">
            <a:alphaModFix/>
          </a:blip>
          <a:stretch>
            <a:fillRect/>
          </a:stretch>
        </p:blipFill>
        <p:spPr>
          <a:xfrm>
            <a:off x="0" y="0"/>
            <a:ext cx="9144000" cy="5142557"/>
          </a:xfrm>
          <a:prstGeom prst="rect">
            <a:avLst/>
          </a:prstGeom>
          <a:noFill/>
          <a:ln>
            <a:noFill/>
          </a:ln>
        </p:spPr>
      </p:pic>
      <p:sp>
        <p:nvSpPr>
          <p:cNvPr id="106" name="Google Shape;106;p26"/>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7" name="Google Shape;107;p26"/>
          <p:cNvPicPr preferRelativeResize="0"/>
          <p:nvPr/>
        </p:nvPicPr>
        <p:blipFill rotWithShape="1">
          <a:blip r:embed="rId4">
            <a:alphaModFix/>
          </a:blip>
          <a:srcRect b="39976" l="27961" r="27956" t="34133"/>
          <a:stretch/>
        </p:blipFill>
        <p:spPr>
          <a:xfrm>
            <a:off x="866089" y="2085587"/>
            <a:ext cx="2548450" cy="841800"/>
          </a:xfrm>
          <a:prstGeom prst="rect">
            <a:avLst/>
          </a:prstGeom>
          <a:noFill/>
          <a:ln>
            <a:noFill/>
          </a:ln>
        </p:spPr>
      </p:pic>
      <p:sp>
        <p:nvSpPr>
          <p:cNvPr id="108" name="Google Shape;108;p26"/>
          <p:cNvSpPr/>
          <p:nvPr/>
        </p:nvSpPr>
        <p:spPr>
          <a:xfrm>
            <a:off x="4410175" y="128700"/>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9" name="Google Shape;109;p26"/>
          <p:cNvGrpSpPr/>
          <p:nvPr/>
        </p:nvGrpSpPr>
        <p:grpSpPr>
          <a:xfrm>
            <a:off x="4000225" y="2160744"/>
            <a:ext cx="4087875" cy="822963"/>
            <a:chOff x="4000225" y="2151400"/>
            <a:chExt cx="4087875" cy="822963"/>
          </a:xfrm>
        </p:grpSpPr>
        <p:pic>
          <p:nvPicPr>
            <p:cNvPr id="110" name="Google Shape;110;p26"/>
            <p:cNvPicPr preferRelativeResize="0"/>
            <p:nvPr/>
          </p:nvPicPr>
          <p:blipFill>
            <a:blip r:embed="rId5">
              <a:alphaModFix/>
            </a:blip>
            <a:stretch>
              <a:fillRect/>
            </a:stretch>
          </p:blipFill>
          <p:spPr>
            <a:xfrm>
              <a:off x="4000225" y="2151400"/>
              <a:ext cx="822963" cy="822963"/>
            </a:xfrm>
            <a:prstGeom prst="rect">
              <a:avLst/>
            </a:prstGeom>
            <a:noFill/>
            <a:ln>
              <a:noFill/>
            </a:ln>
          </p:spPr>
        </p:pic>
        <p:sp>
          <p:nvSpPr>
            <p:cNvPr id="111" name="Google Shape;111;p26"/>
            <p:cNvSpPr txBox="1"/>
            <p:nvPr/>
          </p:nvSpPr>
          <p:spPr>
            <a:xfrm>
              <a:off x="4953100" y="2380031"/>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100+</a:t>
              </a:r>
              <a:r>
                <a:rPr b="1" lang="en">
                  <a:latin typeface="Lato"/>
                  <a:ea typeface="Lato"/>
                  <a:cs typeface="Lato"/>
                  <a:sym typeface="Lato"/>
                </a:rPr>
                <a:t>  Countries</a:t>
              </a:r>
              <a:endParaRPr b="1">
                <a:latin typeface="Lato"/>
                <a:ea typeface="Lato"/>
                <a:cs typeface="Lato"/>
                <a:sym typeface="Lato"/>
              </a:endParaRPr>
            </a:p>
          </p:txBody>
        </p:sp>
      </p:grpSp>
      <p:grpSp>
        <p:nvGrpSpPr>
          <p:cNvPr id="112" name="Google Shape;112;p26"/>
          <p:cNvGrpSpPr/>
          <p:nvPr/>
        </p:nvGrpSpPr>
        <p:grpSpPr>
          <a:xfrm>
            <a:off x="4000225" y="3251307"/>
            <a:ext cx="4087875" cy="822963"/>
            <a:chOff x="4000225" y="3318163"/>
            <a:chExt cx="4087875" cy="822963"/>
          </a:xfrm>
        </p:grpSpPr>
        <p:pic>
          <p:nvPicPr>
            <p:cNvPr id="113" name="Google Shape;113;p26"/>
            <p:cNvPicPr preferRelativeResize="0"/>
            <p:nvPr/>
          </p:nvPicPr>
          <p:blipFill>
            <a:blip r:embed="rId6">
              <a:alphaModFix/>
            </a:blip>
            <a:stretch>
              <a:fillRect/>
            </a:stretch>
          </p:blipFill>
          <p:spPr>
            <a:xfrm>
              <a:off x="4000225" y="3318163"/>
              <a:ext cx="822963" cy="822963"/>
            </a:xfrm>
            <a:prstGeom prst="rect">
              <a:avLst/>
            </a:prstGeom>
            <a:noFill/>
            <a:ln>
              <a:noFill/>
            </a:ln>
          </p:spPr>
        </p:pic>
        <p:sp>
          <p:nvSpPr>
            <p:cNvPr id="114" name="Google Shape;114;p26"/>
            <p:cNvSpPr txBox="1"/>
            <p:nvPr/>
          </p:nvSpPr>
          <p:spPr>
            <a:xfrm>
              <a:off x="4953100" y="3546794"/>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60,000+</a:t>
              </a:r>
              <a:r>
                <a:rPr b="1" lang="en">
                  <a:latin typeface="Lato"/>
                  <a:ea typeface="Lato"/>
                  <a:cs typeface="Lato"/>
                  <a:sym typeface="Lato"/>
                </a:rPr>
                <a:t>  Businesses</a:t>
              </a:r>
              <a:endParaRPr b="1">
                <a:latin typeface="Lato"/>
                <a:ea typeface="Lato"/>
                <a:cs typeface="Lato"/>
                <a:sym typeface="Lato"/>
              </a:endParaRPr>
            </a:p>
          </p:txBody>
        </p:sp>
      </p:grpSp>
      <p:grpSp>
        <p:nvGrpSpPr>
          <p:cNvPr id="115" name="Google Shape;115;p26"/>
          <p:cNvGrpSpPr/>
          <p:nvPr/>
        </p:nvGrpSpPr>
        <p:grpSpPr>
          <a:xfrm>
            <a:off x="3953173" y="1026010"/>
            <a:ext cx="4134927" cy="911300"/>
            <a:chOff x="3953173" y="1026010"/>
            <a:chExt cx="4134927" cy="911300"/>
          </a:xfrm>
        </p:grpSpPr>
        <p:sp>
          <p:nvSpPr>
            <p:cNvPr id="116" name="Google Shape;116;p26"/>
            <p:cNvSpPr txBox="1"/>
            <p:nvPr/>
          </p:nvSpPr>
          <p:spPr>
            <a:xfrm>
              <a:off x="4953100" y="1298810"/>
              <a:ext cx="3135000" cy="365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a:solidFill>
                    <a:srgbClr val="CC0000"/>
                  </a:solidFill>
                  <a:latin typeface="Lato"/>
                  <a:ea typeface="Lato"/>
                  <a:cs typeface="Lato"/>
                  <a:sym typeface="Lato"/>
                </a:rPr>
                <a:t>15+</a:t>
              </a:r>
              <a:r>
                <a:rPr b="1" lang="en">
                  <a:latin typeface="Lato"/>
                  <a:ea typeface="Lato"/>
                  <a:cs typeface="Lato"/>
                  <a:sym typeface="Lato"/>
                </a:rPr>
                <a:t>  Years</a:t>
              </a:r>
              <a:endParaRPr b="1">
                <a:latin typeface="Lato"/>
                <a:ea typeface="Lato"/>
                <a:cs typeface="Lato"/>
                <a:sym typeface="Lato"/>
              </a:endParaRPr>
            </a:p>
          </p:txBody>
        </p:sp>
        <p:pic>
          <p:nvPicPr>
            <p:cNvPr id="117" name="Google Shape;117;p26"/>
            <p:cNvPicPr preferRelativeResize="0"/>
            <p:nvPr/>
          </p:nvPicPr>
          <p:blipFill rotWithShape="1">
            <a:blip r:embed="rId7">
              <a:alphaModFix/>
            </a:blip>
            <a:srcRect b="0" l="0" r="0" t="0"/>
            <a:stretch/>
          </p:blipFill>
          <p:spPr>
            <a:xfrm>
              <a:off x="3953173" y="1026010"/>
              <a:ext cx="911300" cy="9113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pic>
        <p:nvPicPr>
          <p:cNvPr id="122" name="Google Shape;122;p27"/>
          <p:cNvPicPr preferRelativeResize="0"/>
          <p:nvPr/>
        </p:nvPicPr>
        <p:blipFill>
          <a:blip r:embed="rId3">
            <a:alphaModFix/>
          </a:blip>
          <a:stretch>
            <a:fillRect/>
          </a:stretch>
        </p:blipFill>
        <p:spPr>
          <a:xfrm>
            <a:off x="0" y="0"/>
            <a:ext cx="9144000" cy="5142557"/>
          </a:xfrm>
          <a:prstGeom prst="rect">
            <a:avLst/>
          </a:prstGeom>
          <a:noFill/>
          <a:ln>
            <a:noFill/>
          </a:ln>
        </p:spPr>
      </p:pic>
      <p:sp>
        <p:nvSpPr>
          <p:cNvPr id="123" name="Google Shape;123;p27"/>
          <p:cNvSpPr/>
          <p:nvPr/>
        </p:nvSpPr>
        <p:spPr>
          <a:xfrm>
            <a:off x="4419700" y="1000"/>
            <a:ext cx="47259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7"/>
          <p:cNvSpPr/>
          <p:nvPr/>
        </p:nvSpPr>
        <p:spPr>
          <a:xfrm>
            <a:off x="4410175" y="129175"/>
            <a:ext cx="46083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27"/>
          <p:cNvPicPr preferRelativeResize="0"/>
          <p:nvPr/>
        </p:nvPicPr>
        <p:blipFill>
          <a:blip r:embed="rId4">
            <a:alphaModFix/>
          </a:blip>
          <a:stretch>
            <a:fillRect/>
          </a:stretch>
        </p:blipFill>
        <p:spPr>
          <a:xfrm>
            <a:off x="4706200" y="1562650"/>
            <a:ext cx="4038600" cy="2019300"/>
          </a:xfrm>
          <a:prstGeom prst="rect">
            <a:avLst/>
          </a:prstGeom>
          <a:noFill/>
          <a:ln>
            <a:noFill/>
          </a:ln>
        </p:spPr>
      </p:pic>
      <p:sp>
        <p:nvSpPr>
          <p:cNvPr id="126" name="Google Shape;126;p27"/>
          <p:cNvSpPr txBox="1"/>
          <p:nvPr/>
        </p:nvSpPr>
        <p:spPr>
          <a:xfrm>
            <a:off x="1066900" y="2141975"/>
            <a:ext cx="2733600" cy="858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a:t>
            </a:r>
            <a:endParaRPr b="1" sz="3600">
              <a:solidFill>
                <a:srgbClr val="FFFFFF"/>
              </a:solidFill>
              <a:latin typeface="Lato"/>
              <a:ea typeface="Lato"/>
              <a:cs typeface="Lato"/>
              <a:sym typeface="Lato"/>
            </a:endParaRPr>
          </a:p>
          <a:p>
            <a:pPr indent="0" lvl="0" marL="0" rtl="0" algn="l">
              <a:lnSpc>
                <a:spcPct val="100000"/>
              </a:lnSpc>
              <a:spcBef>
                <a:spcPts val="0"/>
              </a:spcBef>
              <a:spcAft>
                <a:spcPts val="0"/>
              </a:spcAft>
              <a:buNone/>
            </a:pPr>
            <a:r>
              <a:rPr lang="en" sz="3600">
                <a:solidFill>
                  <a:srgbClr val="FFFFFF"/>
                </a:solidFill>
                <a:latin typeface="Lato Light"/>
                <a:ea typeface="Lato Light"/>
                <a:cs typeface="Lato Light"/>
                <a:sym typeface="Lato Light"/>
              </a:rPr>
              <a:t>Technology Partner</a:t>
            </a:r>
            <a:endParaRPr sz="3600">
              <a:solidFill>
                <a:srgbClr val="FFFFFF"/>
              </a:solidFill>
              <a:latin typeface="Lato Light"/>
              <a:ea typeface="Lato Light"/>
              <a:cs typeface="Lato Light"/>
              <a:sym typeface="Lato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8"/>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2" name="Google Shape;132;p28"/>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 Product Overview</a:t>
            </a:r>
            <a:endParaRPr sz="3600">
              <a:solidFill>
                <a:srgbClr val="FFFFFF"/>
              </a:solidFill>
              <a:latin typeface="Lato Light"/>
              <a:ea typeface="Lato Light"/>
              <a:cs typeface="Lato Light"/>
              <a:sym typeface="La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6" name="Shape 136"/>
        <p:cNvGrpSpPr/>
        <p:nvPr/>
      </p:nvGrpSpPr>
      <p:grpSpPr>
        <a:xfrm>
          <a:off x="0" y="0"/>
          <a:ext cx="0" cy="0"/>
          <a:chOff x="0" y="0"/>
          <a:chExt cx="0" cy="0"/>
        </a:xfrm>
      </p:grpSpPr>
      <p:pic>
        <p:nvPicPr>
          <p:cNvPr id="137" name="Google Shape;137;p29"/>
          <p:cNvPicPr preferRelativeResize="0"/>
          <p:nvPr/>
        </p:nvPicPr>
        <p:blipFill>
          <a:blip r:embed="rId3">
            <a:alphaModFix/>
          </a:blip>
          <a:stretch>
            <a:fillRect/>
          </a:stretch>
        </p:blipFill>
        <p:spPr>
          <a:xfrm>
            <a:off x="0" y="0"/>
            <a:ext cx="9144005" cy="5143151"/>
          </a:xfrm>
          <a:prstGeom prst="rect">
            <a:avLst/>
          </a:prstGeom>
          <a:noFill/>
          <a:ln>
            <a:noFill/>
          </a:ln>
        </p:spPr>
      </p:pic>
      <p:sp>
        <p:nvSpPr>
          <p:cNvPr id="138" name="Google Shape;138;p29"/>
          <p:cNvSpPr/>
          <p:nvPr/>
        </p:nvSpPr>
        <p:spPr>
          <a:xfrm>
            <a:off x="1600" y="2586625"/>
            <a:ext cx="9144000" cy="2556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9"/>
          <p:cNvSpPr/>
          <p:nvPr/>
        </p:nvSpPr>
        <p:spPr>
          <a:xfrm>
            <a:off x="133350" y="2586625"/>
            <a:ext cx="8885100" cy="24288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9"/>
          <p:cNvSpPr txBox="1"/>
          <p:nvPr/>
        </p:nvSpPr>
        <p:spPr>
          <a:xfrm>
            <a:off x="2690925" y="565200"/>
            <a:ext cx="3762300" cy="6021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3600">
                <a:solidFill>
                  <a:srgbClr val="FFFFFF"/>
                </a:solidFill>
                <a:latin typeface="Lato"/>
                <a:ea typeface="Lato"/>
                <a:cs typeface="Lato"/>
                <a:sym typeface="Lato"/>
              </a:rPr>
              <a:t>Vembu  </a:t>
            </a:r>
            <a:r>
              <a:rPr lang="en" sz="3600">
                <a:solidFill>
                  <a:srgbClr val="FFFFFF"/>
                </a:solidFill>
                <a:latin typeface="Lato Light"/>
                <a:ea typeface="Lato Light"/>
                <a:cs typeface="Lato Light"/>
                <a:sym typeface="Lato Light"/>
              </a:rPr>
              <a:t>BDR Suite</a:t>
            </a:r>
            <a:endParaRPr sz="3600">
              <a:solidFill>
                <a:srgbClr val="FFFFFF"/>
              </a:solidFill>
              <a:latin typeface="Lato Light"/>
              <a:ea typeface="Lato Light"/>
              <a:cs typeface="Lato Light"/>
              <a:sym typeface="Lato Light"/>
            </a:endParaRPr>
          </a:p>
        </p:txBody>
      </p:sp>
      <p:sp>
        <p:nvSpPr>
          <p:cNvPr id="141" name="Google Shape;141;p29"/>
          <p:cNvSpPr txBox="1"/>
          <p:nvPr/>
        </p:nvSpPr>
        <p:spPr>
          <a:xfrm>
            <a:off x="75" y="1255613"/>
            <a:ext cx="9144000" cy="495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1000"/>
              </a:spcBef>
              <a:spcAft>
                <a:spcPts val="0"/>
              </a:spcAft>
              <a:buNone/>
            </a:pPr>
            <a:r>
              <a:rPr i="1" lang="en" sz="1200">
                <a:solidFill>
                  <a:srgbClr val="FFFFFF"/>
                </a:solidFill>
                <a:latin typeface="Lato Light"/>
                <a:ea typeface="Lato Light"/>
                <a:cs typeface="Lato Light"/>
                <a:sym typeface="Lato Light"/>
              </a:rPr>
              <a:t>Vembu BDR Suite is a portfolio of products designed to backup multiple environments from</a:t>
            </a:r>
            <a:endParaRPr i="1" sz="1200">
              <a:solidFill>
                <a:srgbClr val="FFFFFF"/>
              </a:solidFill>
              <a:latin typeface="Lato Light"/>
              <a:ea typeface="Lato Light"/>
              <a:cs typeface="Lato Light"/>
              <a:sym typeface="Lato Light"/>
            </a:endParaRPr>
          </a:p>
          <a:p>
            <a:pPr indent="0" lvl="0" marL="0" rtl="0" algn="ctr">
              <a:lnSpc>
                <a:spcPct val="100000"/>
              </a:lnSpc>
              <a:spcBef>
                <a:spcPts val="300"/>
              </a:spcBef>
              <a:spcAft>
                <a:spcPts val="0"/>
              </a:spcAft>
              <a:buNone/>
            </a:pPr>
            <a:r>
              <a:rPr i="1" lang="en" sz="1200">
                <a:solidFill>
                  <a:srgbClr val="FFFFFF"/>
                </a:solidFill>
                <a:latin typeface="Lato Light"/>
                <a:ea typeface="Lato Light"/>
                <a:cs typeface="Lato Light"/>
                <a:sym typeface="Lato Light"/>
              </a:rPr>
              <a:t>virtual to physical to cloud while addressing diverse and advanced use cases</a:t>
            </a:r>
            <a:endParaRPr sz="1200">
              <a:solidFill>
                <a:srgbClr val="FFFFFF"/>
              </a:solidFill>
              <a:latin typeface="Lato Light"/>
              <a:ea typeface="Lato Light"/>
              <a:cs typeface="Lato Light"/>
              <a:sym typeface="Lato Light"/>
            </a:endParaRPr>
          </a:p>
        </p:txBody>
      </p:sp>
      <p:cxnSp>
        <p:nvCxnSpPr>
          <p:cNvPr id="142" name="Google Shape;142;p29"/>
          <p:cNvCxnSpPr/>
          <p:nvPr/>
        </p:nvCxnSpPr>
        <p:spPr>
          <a:xfrm>
            <a:off x="2457525" y="1195975"/>
            <a:ext cx="4229100" cy="0"/>
          </a:xfrm>
          <a:prstGeom prst="straightConnector1">
            <a:avLst/>
          </a:prstGeom>
          <a:noFill/>
          <a:ln cap="flat" cmpd="sng" w="9525">
            <a:solidFill>
              <a:srgbClr val="FF6A00"/>
            </a:solidFill>
            <a:prstDash val="solid"/>
            <a:round/>
            <a:headEnd len="med" w="med" type="none"/>
            <a:tailEnd len="med" w="med" type="none"/>
          </a:ln>
        </p:spPr>
      </p:cxnSp>
      <p:sp>
        <p:nvSpPr>
          <p:cNvPr id="143" name="Google Shape;143;p29"/>
          <p:cNvSpPr txBox="1"/>
          <p:nvPr/>
        </p:nvSpPr>
        <p:spPr>
          <a:xfrm>
            <a:off x="40636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&amp; Replication for </a:t>
            </a:r>
            <a:r>
              <a:rPr b="1" lang="en" sz="1100">
                <a:solidFill>
                  <a:srgbClr val="CC0000"/>
                </a:solidFill>
                <a:latin typeface="Lato"/>
                <a:ea typeface="Lato"/>
                <a:cs typeface="Lato"/>
                <a:sym typeface="Lato"/>
              </a:rPr>
              <a:t>VMware</a:t>
            </a:r>
            <a:endParaRPr sz="1100">
              <a:latin typeface="Lato"/>
              <a:ea typeface="Lato"/>
              <a:cs typeface="Lato"/>
              <a:sym typeface="Lato"/>
            </a:endParaRPr>
          </a:p>
        </p:txBody>
      </p:sp>
      <p:sp>
        <p:nvSpPr>
          <p:cNvPr id="144" name="Google Shape;144;p29"/>
          <p:cNvSpPr txBox="1"/>
          <p:nvPr/>
        </p:nvSpPr>
        <p:spPr>
          <a:xfrm>
            <a:off x="2150993" y="3059300"/>
            <a:ext cx="1707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 </a:t>
            </a:r>
            <a:r>
              <a:rPr lang="en" sz="1100">
                <a:latin typeface="Lato"/>
                <a:ea typeface="Lato"/>
                <a:cs typeface="Lato"/>
                <a:sym typeface="Lato"/>
              </a:rPr>
              <a:t>&amp; Replication for </a:t>
            </a:r>
            <a:r>
              <a:rPr b="1" lang="en" sz="1100">
                <a:solidFill>
                  <a:srgbClr val="CC0000"/>
                </a:solidFill>
                <a:latin typeface="Lato"/>
                <a:ea typeface="Lato"/>
                <a:cs typeface="Lato"/>
                <a:sym typeface="Lato"/>
              </a:rPr>
              <a:t>Hyper-V</a:t>
            </a:r>
            <a:endParaRPr sz="1100">
              <a:latin typeface="Lato Light"/>
              <a:ea typeface="Lato Light"/>
              <a:cs typeface="Lato Light"/>
              <a:sym typeface="Lato Light"/>
            </a:endParaRPr>
          </a:p>
        </p:txBody>
      </p:sp>
      <p:sp>
        <p:nvSpPr>
          <p:cNvPr id="145" name="Google Shape;145;p29"/>
          <p:cNvSpPr txBox="1"/>
          <p:nvPr/>
        </p:nvSpPr>
        <p:spPr>
          <a:xfrm>
            <a:off x="3872393"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a:t>
            </a:r>
            <a:r>
              <a:rPr lang="en" sz="1100">
                <a:latin typeface="Lato"/>
                <a:ea typeface="Lato"/>
                <a:cs typeface="Lato"/>
                <a:sym typeface="Lato"/>
              </a:rPr>
              <a:t> </a:t>
            </a:r>
            <a:r>
              <a:rPr b="1" lang="en" sz="1100">
                <a:solidFill>
                  <a:srgbClr val="CC0000"/>
                </a:solidFill>
                <a:latin typeface="Lato"/>
                <a:ea typeface="Lato"/>
                <a:cs typeface="Lato"/>
                <a:sym typeface="Lato"/>
              </a:rPr>
              <a:t>Windows</a:t>
            </a:r>
            <a:endParaRPr sz="1100">
              <a:latin typeface="Lato Light"/>
              <a:ea typeface="Lato Light"/>
              <a:cs typeface="Lato Light"/>
              <a:sym typeface="Lato Light"/>
            </a:endParaRPr>
          </a:p>
        </p:txBody>
      </p:sp>
      <p:sp>
        <p:nvSpPr>
          <p:cNvPr id="146" name="Google Shape;146;p29"/>
          <p:cNvSpPr txBox="1"/>
          <p:nvPr/>
        </p:nvSpPr>
        <p:spPr>
          <a:xfrm>
            <a:off x="5539355" y="3059300"/>
            <a:ext cx="1543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AWS</a:t>
            </a:r>
            <a:endParaRPr b="1" sz="1100">
              <a:latin typeface="Lato"/>
              <a:ea typeface="Lato"/>
              <a:cs typeface="Lato"/>
              <a:sym typeface="Lato"/>
            </a:endParaRPr>
          </a:p>
        </p:txBody>
      </p:sp>
      <p:sp>
        <p:nvSpPr>
          <p:cNvPr id="147" name="Google Shape;147;p29"/>
          <p:cNvSpPr txBox="1"/>
          <p:nvPr/>
        </p:nvSpPr>
        <p:spPr>
          <a:xfrm>
            <a:off x="7138817" y="3059300"/>
            <a:ext cx="16452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Microsoft 365</a:t>
            </a:r>
            <a:endParaRPr b="1" sz="1100">
              <a:latin typeface="Lato"/>
              <a:ea typeface="Lato"/>
              <a:cs typeface="Lato"/>
              <a:sym typeface="Lato"/>
            </a:endParaRPr>
          </a:p>
        </p:txBody>
      </p:sp>
      <p:grpSp>
        <p:nvGrpSpPr>
          <p:cNvPr id="148" name="Google Shape;148;p29"/>
          <p:cNvGrpSpPr/>
          <p:nvPr/>
        </p:nvGrpSpPr>
        <p:grpSpPr>
          <a:xfrm>
            <a:off x="817603" y="2201120"/>
            <a:ext cx="802876" cy="799249"/>
            <a:chOff x="827970" y="2201120"/>
            <a:chExt cx="802876" cy="799249"/>
          </a:xfrm>
        </p:grpSpPr>
        <p:pic>
          <p:nvPicPr>
            <p:cNvPr id="149" name="Google Shape;149;p29"/>
            <p:cNvPicPr preferRelativeResize="0"/>
            <p:nvPr/>
          </p:nvPicPr>
          <p:blipFill rotWithShape="1">
            <a:blip r:embed="rId4">
              <a:alphaModFix/>
            </a:blip>
            <a:srcRect b="219" l="0" r="0" t="228"/>
            <a:stretch/>
          </p:blipFill>
          <p:spPr>
            <a:xfrm>
              <a:off x="827970" y="2201120"/>
              <a:ext cx="802876" cy="799249"/>
            </a:xfrm>
            <a:prstGeom prst="rect">
              <a:avLst/>
            </a:prstGeom>
            <a:noFill/>
            <a:ln>
              <a:noFill/>
            </a:ln>
          </p:spPr>
        </p:pic>
        <p:pic>
          <p:nvPicPr>
            <p:cNvPr id="150" name="Google Shape;150;p29"/>
            <p:cNvPicPr preferRelativeResize="0"/>
            <p:nvPr/>
          </p:nvPicPr>
          <p:blipFill rotWithShape="1">
            <a:blip r:embed="rId5">
              <a:alphaModFix/>
            </a:blip>
            <a:srcRect b="228" l="0" r="0" t="228"/>
            <a:stretch/>
          </p:blipFill>
          <p:spPr>
            <a:xfrm>
              <a:off x="903158" y="2275994"/>
              <a:ext cx="652500" cy="649500"/>
            </a:xfrm>
            <a:prstGeom prst="rect">
              <a:avLst/>
            </a:prstGeom>
            <a:noFill/>
            <a:ln>
              <a:noFill/>
            </a:ln>
          </p:spPr>
        </p:pic>
      </p:grpSp>
      <p:grpSp>
        <p:nvGrpSpPr>
          <p:cNvPr id="151" name="Google Shape;151;p29"/>
          <p:cNvGrpSpPr/>
          <p:nvPr/>
        </p:nvGrpSpPr>
        <p:grpSpPr>
          <a:xfrm>
            <a:off x="4168381" y="2201120"/>
            <a:ext cx="802875" cy="799249"/>
            <a:chOff x="4170565" y="2201120"/>
            <a:chExt cx="802875" cy="799249"/>
          </a:xfrm>
        </p:grpSpPr>
        <p:pic>
          <p:nvPicPr>
            <p:cNvPr id="152" name="Google Shape;152;p29"/>
            <p:cNvPicPr preferRelativeResize="0"/>
            <p:nvPr/>
          </p:nvPicPr>
          <p:blipFill rotWithShape="1">
            <a:blip r:embed="rId4">
              <a:alphaModFix/>
            </a:blip>
            <a:srcRect b="219" l="0" r="0" t="228"/>
            <a:stretch/>
          </p:blipFill>
          <p:spPr>
            <a:xfrm>
              <a:off x="4170565" y="2201120"/>
              <a:ext cx="802875" cy="799249"/>
            </a:xfrm>
            <a:prstGeom prst="rect">
              <a:avLst/>
            </a:prstGeom>
            <a:noFill/>
            <a:ln>
              <a:noFill/>
            </a:ln>
          </p:spPr>
        </p:pic>
        <p:pic>
          <p:nvPicPr>
            <p:cNvPr id="153" name="Google Shape;153;p29"/>
            <p:cNvPicPr preferRelativeResize="0"/>
            <p:nvPr/>
          </p:nvPicPr>
          <p:blipFill rotWithShape="1">
            <a:blip r:embed="rId6">
              <a:alphaModFix/>
            </a:blip>
            <a:srcRect b="228" l="0" r="0" t="228"/>
            <a:stretch/>
          </p:blipFill>
          <p:spPr>
            <a:xfrm>
              <a:off x="4312768" y="2312627"/>
              <a:ext cx="542950" cy="540474"/>
            </a:xfrm>
            <a:prstGeom prst="rect">
              <a:avLst/>
            </a:prstGeom>
            <a:noFill/>
            <a:ln>
              <a:noFill/>
            </a:ln>
          </p:spPr>
        </p:pic>
      </p:grpSp>
      <p:grpSp>
        <p:nvGrpSpPr>
          <p:cNvPr id="154" name="Google Shape;154;p29"/>
          <p:cNvGrpSpPr/>
          <p:nvPr/>
        </p:nvGrpSpPr>
        <p:grpSpPr>
          <a:xfrm>
            <a:off x="2498095" y="2201120"/>
            <a:ext cx="802875" cy="799249"/>
            <a:chOff x="2499267" y="2201120"/>
            <a:chExt cx="802875" cy="799249"/>
          </a:xfrm>
        </p:grpSpPr>
        <p:pic>
          <p:nvPicPr>
            <p:cNvPr id="155" name="Google Shape;155;p29"/>
            <p:cNvPicPr preferRelativeResize="0"/>
            <p:nvPr/>
          </p:nvPicPr>
          <p:blipFill rotWithShape="1">
            <a:blip r:embed="rId4">
              <a:alphaModFix/>
            </a:blip>
            <a:srcRect b="219" l="0" r="0" t="228"/>
            <a:stretch/>
          </p:blipFill>
          <p:spPr>
            <a:xfrm>
              <a:off x="2499267" y="2201120"/>
              <a:ext cx="802875" cy="799249"/>
            </a:xfrm>
            <a:prstGeom prst="rect">
              <a:avLst/>
            </a:prstGeom>
            <a:noFill/>
            <a:ln>
              <a:noFill/>
            </a:ln>
          </p:spPr>
        </p:pic>
        <p:pic>
          <p:nvPicPr>
            <p:cNvPr id="156" name="Google Shape;156;p29"/>
            <p:cNvPicPr preferRelativeResize="0"/>
            <p:nvPr/>
          </p:nvPicPr>
          <p:blipFill rotWithShape="1">
            <a:blip r:embed="rId7">
              <a:alphaModFix/>
            </a:blip>
            <a:srcRect b="228" l="0" r="0" t="228"/>
            <a:stretch/>
          </p:blipFill>
          <p:spPr>
            <a:xfrm>
              <a:off x="2612717" y="2314069"/>
              <a:ext cx="575976" cy="573351"/>
            </a:xfrm>
            <a:prstGeom prst="rect">
              <a:avLst/>
            </a:prstGeom>
            <a:noFill/>
            <a:ln>
              <a:noFill/>
            </a:ln>
          </p:spPr>
        </p:pic>
      </p:grpSp>
      <p:grpSp>
        <p:nvGrpSpPr>
          <p:cNvPr id="157" name="Google Shape;157;p29"/>
          <p:cNvGrpSpPr/>
          <p:nvPr/>
        </p:nvGrpSpPr>
        <p:grpSpPr>
          <a:xfrm>
            <a:off x="5848872" y="2201120"/>
            <a:ext cx="802876" cy="799249"/>
            <a:chOff x="5841862" y="2201120"/>
            <a:chExt cx="802876" cy="799249"/>
          </a:xfrm>
        </p:grpSpPr>
        <p:pic>
          <p:nvPicPr>
            <p:cNvPr id="158" name="Google Shape;158;p29"/>
            <p:cNvPicPr preferRelativeResize="0"/>
            <p:nvPr/>
          </p:nvPicPr>
          <p:blipFill rotWithShape="1">
            <a:blip r:embed="rId4">
              <a:alphaModFix/>
            </a:blip>
            <a:srcRect b="219" l="0" r="0" t="228"/>
            <a:stretch/>
          </p:blipFill>
          <p:spPr>
            <a:xfrm>
              <a:off x="5841862" y="2201120"/>
              <a:ext cx="802876" cy="799249"/>
            </a:xfrm>
            <a:prstGeom prst="rect">
              <a:avLst/>
            </a:prstGeom>
            <a:noFill/>
            <a:ln>
              <a:noFill/>
            </a:ln>
          </p:spPr>
        </p:pic>
        <p:pic>
          <p:nvPicPr>
            <p:cNvPr id="159" name="Google Shape;159;p29"/>
            <p:cNvPicPr preferRelativeResize="0"/>
            <p:nvPr/>
          </p:nvPicPr>
          <p:blipFill rotWithShape="1">
            <a:blip r:embed="rId8">
              <a:alphaModFix/>
            </a:blip>
            <a:srcRect b="228" l="0" r="0" t="228"/>
            <a:stretch/>
          </p:blipFill>
          <p:spPr>
            <a:xfrm>
              <a:off x="5933026" y="2292390"/>
              <a:ext cx="624626" cy="621775"/>
            </a:xfrm>
            <a:prstGeom prst="rect">
              <a:avLst/>
            </a:prstGeom>
            <a:noFill/>
            <a:ln>
              <a:noFill/>
            </a:ln>
          </p:spPr>
        </p:pic>
      </p:grpSp>
      <p:grpSp>
        <p:nvGrpSpPr>
          <p:cNvPr id="160" name="Google Shape;160;p29"/>
          <p:cNvGrpSpPr/>
          <p:nvPr/>
        </p:nvGrpSpPr>
        <p:grpSpPr>
          <a:xfrm>
            <a:off x="7519158" y="2201120"/>
            <a:ext cx="802876" cy="799249"/>
            <a:chOff x="7513159" y="2201120"/>
            <a:chExt cx="802876" cy="799249"/>
          </a:xfrm>
        </p:grpSpPr>
        <p:pic>
          <p:nvPicPr>
            <p:cNvPr id="161" name="Google Shape;161;p29"/>
            <p:cNvPicPr preferRelativeResize="0"/>
            <p:nvPr/>
          </p:nvPicPr>
          <p:blipFill rotWithShape="1">
            <a:blip r:embed="rId4">
              <a:alphaModFix/>
            </a:blip>
            <a:srcRect b="219" l="0" r="0" t="228"/>
            <a:stretch/>
          </p:blipFill>
          <p:spPr>
            <a:xfrm>
              <a:off x="7513159" y="2201120"/>
              <a:ext cx="802876" cy="799249"/>
            </a:xfrm>
            <a:prstGeom prst="rect">
              <a:avLst/>
            </a:prstGeom>
            <a:noFill/>
            <a:ln>
              <a:noFill/>
            </a:ln>
          </p:spPr>
        </p:pic>
        <p:pic>
          <p:nvPicPr>
            <p:cNvPr id="162" name="Google Shape;162;p29"/>
            <p:cNvPicPr preferRelativeResize="0"/>
            <p:nvPr/>
          </p:nvPicPr>
          <p:blipFill rotWithShape="1">
            <a:blip r:embed="rId9">
              <a:alphaModFix/>
            </a:blip>
            <a:srcRect b="228" l="0" r="0" t="228"/>
            <a:stretch/>
          </p:blipFill>
          <p:spPr>
            <a:xfrm>
              <a:off x="7594118" y="2271980"/>
              <a:ext cx="624626" cy="621775"/>
            </a:xfrm>
            <a:prstGeom prst="rect">
              <a:avLst/>
            </a:prstGeom>
            <a:noFill/>
            <a:ln>
              <a:noFill/>
            </a:ln>
          </p:spPr>
        </p:pic>
      </p:grpSp>
      <p:grpSp>
        <p:nvGrpSpPr>
          <p:cNvPr id="163" name="Google Shape;163;p29"/>
          <p:cNvGrpSpPr/>
          <p:nvPr/>
        </p:nvGrpSpPr>
        <p:grpSpPr>
          <a:xfrm>
            <a:off x="1656666" y="3638714"/>
            <a:ext cx="802876" cy="799250"/>
            <a:chOff x="1742370" y="3648920"/>
            <a:chExt cx="802876" cy="799250"/>
          </a:xfrm>
        </p:grpSpPr>
        <p:pic>
          <p:nvPicPr>
            <p:cNvPr id="164" name="Google Shape;164;p29"/>
            <p:cNvPicPr preferRelativeResize="0"/>
            <p:nvPr/>
          </p:nvPicPr>
          <p:blipFill rotWithShape="1">
            <a:blip r:embed="rId4">
              <a:alphaModFix/>
            </a:blip>
            <a:srcRect b="219" l="0" r="0" t="228"/>
            <a:stretch/>
          </p:blipFill>
          <p:spPr>
            <a:xfrm>
              <a:off x="1742370" y="3648920"/>
              <a:ext cx="802876" cy="799250"/>
            </a:xfrm>
            <a:prstGeom prst="rect">
              <a:avLst/>
            </a:prstGeom>
            <a:noFill/>
            <a:ln>
              <a:noFill/>
            </a:ln>
          </p:spPr>
        </p:pic>
        <p:pic>
          <p:nvPicPr>
            <p:cNvPr id="165" name="Google Shape;165;p29"/>
            <p:cNvPicPr preferRelativeResize="0"/>
            <p:nvPr/>
          </p:nvPicPr>
          <p:blipFill rotWithShape="1">
            <a:blip r:embed="rId10">
              <a:alphaModFix/>
            </a:blip>
            <a:srcRect b="228" l="0" r="0" t="228"/>
            <a:stretch/>
          </p:blipFill>
          <p:spPr>
            <a:xfrm>
              <a:off x="1798121" y="3704544"/>
              <a:ext cx="685774" cy="682600"/>
            </a:xfrm>
            <a:prstGeom prst="rect">
              <a:avLst/>
            </a:prstGeom>
            <a:noFill/>
            <a:ln>
              <a:noFill/>
            </a:ln>
          </p:spPr>
        </p:pic>
      </p:grpSp>
      <p:grpSp>
        <p:nvGrpSpPr>
          <p:cNvPr id="166" name="Google Shape;166;p29"/>
          <p:cNvGrpSpPr/>
          <p:nvPr/>
        </p:nvGrpSpPr>
        <p:grpSpPr>
          <a:xfrm>
            <a:off x="4999177" y="3638714"/>
            <a:ext cx="802875" cy="799250"/>
            <a:chOff x="5084965" y="3648920"/>
            <a:chExt cx="802875" cy="799250"/>
          </a:xfrm>
        </p:grpSpPr>
        <p:pic>
          <p:nvPicPr>
            <p:cNvPr id="167" name="Google Shape;167;p29"/>
            <p:cNvPicPr preferRelativeResize="0"/>
            <p:nvPr/>
          </p:nvPicPr>
          <p:blipFill rotWithShape="1">
            <a:blip r:embed="rId4">
              <a:alphaModFix/>
            </a:blip>
            <a:srcRect b="219" l="0" r="0" t="228"/>
            <a:stretch/>
          </p:blipFill>
          <p:spPr>
            <a:xfrm>
              <a:off x="5084965" y="3648920"/>
              <a:ext cx="802875" cy="799250"/>
            </a:xfrm>
            <a:prstGeom prst="rect">
              <a:avLst/>
            </a:prstGeom>
            <a:noFill/>
            <a:ln>
              <a:noFill/>
            </a:ln>
          </p:spPr>
        </p:pic>
        <p:pic>
          <p:nvPicPr>
            <p:cNvPr id="168" name="Google Shape;168;p29"/>
            <p:cNvPicPr preferRelativeResize="0"/>
            <p:nvPr/>
          </p:nvPicPr>
          <p:blipFill rotWithShape="1">
            <a:blip r:embed="rId11">
              <a:alphaModFix/>
            </a:blip>
            <a:srcRect b="228" l="0" r="0" t="228"/>
            <a:stretch/>
          </p:blipFill>
          <p:spPr>
            <a:xfrm>
              <a:off x="5184216" y="3755561"/>
              <a:ext cx="593724" cy="591026"/>
            </a:xfrm>
            <a:prstGeom prst="rect">
              <a:avLst/>
            </a:prstGeom>
            <a:noFill/>
            <a:ln>
              <a:noFill/>
            </a:ln>
          </p:spPr>
        </p:pic>
      </p:grpSp>
      <p:grpSp>
        <p:nvGrpSpPr>
          <p:cNvPr id="169" name="Google Shape;169;p29"/>
          <p:cNvGrpSpPr/>
          <p:nvPr/>
        </p:nvGrpSpPr>
        <p:grpSpPr>
          <a:xfrm>
            <a:off x="3328247" y="3638714"/>
            <a:ext cx="802875" cy="799250"/>
            <a:chOff x="3413667" y="3648920"/>
            <a:chExt cx="802875" cy="799250"/>
          </a:xfrm>
        </p:grpSpPr>
        <p:pic>
          <p:nvPicPr>
            <p:cNvPr id="170" name="Google Shape;170;p29"/>
            <p:cNvPicPr preferRelativeResize="0"/>
            <p:nvPr/>
          </p:nvPicPr>
          <p:blipFill rotWithShape="1">
            <a:blip r:embed="rId4">
              <a:alphaModFix/>
            </a:blip>
            <a:srcRect b="219" l="0" r="0" t="228"/>
            <a:stretch/>
          </p:blipFill>
          <p:spPr>
            <a:xfrm>
              <a:off x="3413667" y="3648920"/>
              <a:ext cx="802875" cy="799250"/>
            </a:xfrm>
            <a:prstGeom prst="rect">
              <a:avLst/>
            </a:prstGeom>
            <a:noFill/>
            <a:ln>
              <a:noFill/>
            </a:ln>
          </p:spPr>
        </p:pic>
        <p:pic>
          <p:nvPicPr>
            <p:cNvPr id="171" name="Google Shape;171;p29"/>
            <p:cNvPicPr preferRelativeResize="0"/>
            <p:nvPr/>
          </p:nvPicPr>
          <p:blipFill rotWithShape="1">
            <a:blip r:embed="rId12">
              <a:alphaModFix/>
            </a:blip>
            <a:srcRect b="228" l="0" r="0" t="228"/>
            <a:stretch/>
          </p:blipFill>
          <p:spPr>
            <a:xfrm>
              <a:off x="3500225" y="3724950"/>
              <a:ext cx="650176" cy="647201"/>
            </a:xfrm>
            <a:prstGeom prst="rect">
              <a:avLst/>
            </a:prstGeom>
            <a:noFill/>
            <a:ln>
              <a:noFill/>
            </a:ln>
          </p:spPr>
        </p:pic>
      </p:grpSp>
      <p:grpSp>
        <p:nvGrpSpPr>
          <p:cNvPr id="172" name="Google Shape;172;p29"/>
          <p:cNvGrpSpPr/>
          <p:nvPr/>
        </p:nvGrpSpPr>
        <p:grpSpPr>
          <a:xfrm>
            <a:off x="6689912" y="3638714"/>
            <a:ext cx="802876" cy="799250"/>
            <a:chOff x="6756262" y="3648920"/>
            <a:chExt cx="802876" cy="799250"/>
          </a:xfrm>
        </p:grpSpPr>
        <p:pic>
          <p:nvPicPr>
            <p:cNvPr id="173" name="Google Shape;173;p29"/>
            <p:cNvPicPr preferRelativeResize="0"/>
            <p:nvPr/>
          </p:nvPicPr>
          <p:blipFill rotWithShape="1">
            <a:blip r:embed="rId4">
              <a:alphaModFix/>
            </a:blip>
            <a:srcRect b="219" l="0" r="0" t="228"/>
            <a:stretch/>
          </p:blipFill>
          <p:spPr>
            <a:xfrm>
              <a:off x="6756262" y="3648920"/>
              <a:ext cx="802876" cy="799250"/>
            </a:xfrm>
            <a:prstGeom prst="rect">
              <a:avLst/>
            </a:prstGeom>
            <a:noFill/>
            <a:ln>
              <a:noFill/>
            </a:ln>
          </p:spPr>
        </p:pic>
        <p:pic>
          <p:nvPicPr>
            <p:cNvPr id="174" name="Google Shape;174;p29"/>
            <p:cNvPicPr preferRelativeResize="0"/>
            <p:nvPr/>
          </p:nvPicPr>
          <p:blipFill rotWithShape="1">
            <a:blip r:embed="rId13">
              <a:alphaModFix/>
            </a:blip>
            <a:srcRect b="228" l="0" r="0" t="228"/>
            <a:stretch/>
          </p:blipFill>
          <p:spPr>
            <a:xfrm>
              <a:off x="6855200" y="3750396"/>
              <a:ext cx="624626" cy="621775"/>
            </a:xfrm>
            <a:prstGeom prst="rect">
              <a:avLst/>
            </a:prstGeom>
            <a:noFill/>
            <a:ln>
              <a:noFill/>
            </a:ln>
          </p:spPr>
        </p:pic>
      </p:grpSp>
      <p:sp>
        <p:nvSpPr>
          <p:cNvPr id="175" name="Google Shape;175;p29"/>
          <p:cNvSpPr txBox="1"/>
          <p:nvPr/>
        </p:nvSpPr>
        <p:spPr>
          <a:xfrm>
            <a:off x="1360604" y="4502246"/>
            <a:ext cx="13950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Google Workspace</a:t>
            </a:r>
            <a:endParaRPr b="1" sz="1100">
              <a:latin typeface="Lato"/>
              <a:ea typeface="Lato"/>
              <a:cs typeface="Lato"/>
              <a:sym typeface="Lato"/>
            </a:endParaRPr>
          </a:p>
        </p:txBody>
      </p:sp>
      <p:sp>
        <p:nvSpPr>
          <p:cNvPr id="176" name="Google Shape;176;p29"/>
          <p:cNvSpPr txBox="1"/>
          <p:nvPr/>
        </p:nvSpPr>
        <p:spPr>
          <a:xfrm>
            <a:off x="3239034"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File Servers</a:t>
            </a:r>
            <a:endParaRPr b="1" sz="1100">
              <a:latin typeface="Lato"/>
              <a:ea typeface="Lato"/>
              <a:cs typeface="Lato"/>
              <a:sym typeface="Lato"/>
            </a:endParaRPr>
          </a:p>
        </p:txBody>
      </p:sp>
      <p:sp>
        <p:nvSpPr>
          <p:cNvPr id="177" name="Google Shape;177;p29"/>
          <p:cNvSpPr txBox="1"/>
          <p:nvPr/>
        </p:nvSpPr>
        <p:spPr>
          <a:xfrm>
            <a:off x="4650165" y="4502246"/>
            <a:ext cx="15009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 </a:t>
            </a:r>
            <a:r>
              <a:rPr b="1" lang="en" sz="1100">
                <a:solidFill>
                  <a:srgbClr val="CC0000"/>
                </a:solidFill>
                <a:latin typeface="Lato"/>
                <a:ea typeface="Lato"/>
                <a:cs typeface="Lato"/>
                <a:sym typeface="Lato"/>
              </a:rPr>
              <a:t>Endpoints</a:t>
            </a:r>
            <a:endParaRPr b="1" sz="1100">
              <a:solidFill>
                <a:srgbClr val="CC0000"/>
              </a:solidFill>
              <a:latin typeface="Lato"/>
              <a:ea typeface="Lato"/>
              <a:cs typeface="Lato"/>
              <a:sym typeface="Lato"/>
            </a:endParaRPr>
          </a:p>
        </p:txBody>
      </p:sp>
      <p:sp>
        <p:nvSpPr>
          <p:cNvPr id="178" name="Google Shape;178;p29"/>
          <p:cNvSpPr txBox="1"/>
          <p:nvPr/>
        </p:nvSpPr>
        <p:spPr>
          <a:xfrm>
            <a:off x="6600699" y="4502246"/>
            <a:ext cx="981300" cy="455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latin typeface="Lato"/>
                <a:ea typeface="Lato"/>
                <a:cs typeface="Lato"/>
                <a:sym typeface="Lato"/>
              </a:rPr>
              <a:t>Backup</a:t>
            </a:r>
            <a:r>
              <a:rPr lang="en" sz="1100">
                <a:latin typeface="Lato"/>
                <a:ea typeface="Lato"/>
                <a:cs typeface="Lato"/>
                <a:sym typeface="Lato"/>
              </a:rPr>
              <a:t> for</a:t>
            </a:r>
            <a:endParaRPr sz="1100">
              <a:latin typeface="Lato"/>
              <a:ea typeface="Lato"/>
              <a:cs typeface="Lato"/>
              <a:sym typeface="Lato"/>
            </a:endParaRPr>
          </a:p>
          <a:p>
            <a:pPr indent="0" lvl="0" marL="0" rtl="0" algn="ctr">
              <a:spcBef>
                <a:spcPts val="0"/>
              </a:spcBef>
              <a:spcAft>
                <a:spcPts val="0"/>
              </a:spcAft>
              <a:buNone/>
            </a:pPr>
            <a:r>
              <a:rPr b="1" lang="en" sz="1100">
                <a:solidFill>
                  <a:srgbClr val="CC0000"/>
                </a:solidFill>
                <a:latin typeface="Lato"/>
                <a:ea typeface="Lato"/>
                <a:cs typeface="Lato"/>
                <a:sym typeface="Lato"/>
              </a:rPr>
              <a:t>Applications</a:t>
            </a:r>
            <a:endParaRPr b="1" sz="1100">
              <a:latin typeface="Lato"/>
              <a:ea typeface="Lato"/>
              <a:cs typeface="Lato"/>
              <a:sym typeface="La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0"/>
          <p:cNvPicPr preferRelativeResize="0"/>
          <p:nvPr/>
        </p:nvPicPr>
        <p:blipFill>
          <a:blip r:embed="rId3">
            <a:alphaModFix/>
          </a:blip>
          <a:stretch>
            <a:fillRect/>
          </a:stretch>
        </p:blipFill>
        <p:spPr>
          <a:xfrm>
            <a:off x="0" y="0"/>
            <a:ext cx="9144005" cy="5143151"/>
          </a:xfrm>
          <a:prstGeom prst="rect">
            <a:avLst/>
          </a:prstGeom>
          <a:noFill/>
          <a:ln>
            <a:noFill/>
          </a:ln>
        </p:spPr>
      </p:pic>
      <p:sp>
        <p:nvSpPr>
          <p:cNvPr id="184" name="Google Shape;184;p30"/>
          <p:cNvSpPr txBox="1"/>
          <p:nvPr/>
        </p:nvSpPr>
        <p:spPr>
          <a:xfrm>
            <a:off x="320075" y="1729975"/>
            <a:ext cx="8504100" cy="16833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 Backup </a:t>
            </a:r>
            <a:r>
              <a:rPr lang="en" sz="3600">
                <a:solidFill>
                  <a:srgbClr val="FFFFFF"/>
                </a:solidFill>
                <a:latin typeface="Lato"/>
                <a:ea typeface="Lato"/>
                <a:cs typeface="Lato"/>
                <a:sym typeface="Lato"/>
              </a:rPr>
              <a:t>for</a:t>
            </a:r>
            <a:r>
              <a:rPr lang="en" sz="3600">
                <a:solidFill>
                  <a:srgbClr val="FFFFFF"/>
                </a:solidFill>
                <a:latin typeface="Lato"/>
                <a:ea typeface="Lato"/>
                <a:cs typeface="Lato"/>
                <a:sym typeface="Lato"/>
              </a:rPr>
              <a:t> Google Workspace</a:t>
            </a:r>
            <a:endParaRPr sz="3600">
              <a:solidFill>
                <a:srgbClr val="FFFFFF"/>
              </a:solidFill>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8" name="Shape 188"/>
        <p:cNvGrpSpPr/>
        <p:nvPr/>
      </p:nvGrpSpPr>
      <p:grpSpPr>
        <a:xfrm>
          <a:off x="0" y="0"/>
          <a:ext cx="0" cy="0"/>
          <a:chOff x="0" y="0"/>
          <a:chExt cx="0" cy="0"/>
        </a:xfrm>
      </p:grpSpPr>
      <p:grpSp>
        <p:nvGrpSpPr>
          <p:cNvPr id="189" name="Google Shape;189;p31"/>
          <p:cNvGrpSpPr/>
          <p:nvPr/>
        </p:nvGrpSpPr>
        <p:grpSpPr>
          <a:xfrm>
            <a:off x="0" y="0"/>
            <a:ext cx="9145500" cy="5143600"/>
            <a:chOff x="0" y="0"/>
            <a:chExt cx="9145500" cy="5143600"/>
          </a:xfrm>
        </p:grpSpPr>
        <p:pic>
          <p:nvPicPr>
            <p:cNvPr id="190" name="Google Shape;190;p31"/>
            <p:cNvPicPr preferRelativeResize="0"/>
            <p:nvPr/>
          </p:nvPicPr>
          <p:blipFill>
            <a:blip r:embed="rId3">
              <a:alphaModFix/>
            </a:blip>
            <a:stretch>
              <a:fillRect/>
            </a:stretch>
          </p:blipFill>
          <p:spPr>
            <a:xfrm>
              <a:off x="0" y="0"/>
              <a:ext cx="9144000" cy="5142557"/>
            </a:xfrm>
            <a:prstGeom prst="rect">
              <a:avLst/>
            </a:prstGeom>
            <a:noFill/>
            <a:ln>
              <a:noFill/>
            </a:ln>
          </p:spPr>
        </p:pic>
        <p:sp>
          <p:nvSpPr>
            <p:cNvPr id="191" name="Google Shape;191;p31"/>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2" name="Google Shape;192;p31"/>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1"/>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194" name="Google Shape;194;p31"/>
          <p:cNvGrpSpPr/>
          <p:nvPr/>
        </p:nvGrpSpPr>
        <p:grpSpPr>
          <a:xfrm>
            <a:off x="360466" y="1752689"/>
            <a:ext cx="2554339" cy="1638223"/>
            <a:chOff x="360466" y="1960482"/>
            <a:chExt cx="2554339" cy="1638223"/>
          </a:xfrm>
        </p:grpSpPr>
        <p:sp>
          <p:nvSpPr>
            <p:cNvPr id="195" name="Google Shape;195;p31"/>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31"/>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197" name="Google Shape;197;p31"/>
          <p:cNvSpPr txBox="1"/>
          <p:nvPr/>
        </p:nvSpPr>
        <p:spPr>
          <a:xfrm>
            <a:off x="3222525" y="1087700"/>
            <a:ext cx="5282100" cy="20463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lang="en" sz="1000">
                <a:solidFill>
                  <a:srgbClr val="434343"/>
                </a:solidFill>
                <a:latin typeface="Lato"/>
                <a:ea typeface="Lato"/>
                <a:cs typeface="Lato"/>
                <a:sym typeface="Lato"/>
              </a:rPr>
              <a:t>Vembu Backup for Google Workspace is an effective solution that ensures protection of emails, contacts, calendar, and google drives by directly backing up to the on prem server. By adding your Google Workspace account with Vembu BDR Backup Server, you schedule automated daily backups for your Google Workspace data.</a:t>
            </a:r>
            <a:endParaRPr sz="1000">
              <a:solidFill>
                <a:srgbClr val="434343"/>
              </a:solidFill>
              <a:latin typeface="Lato"/>
              <a:ea typeface="Lato"/>
              <a:cs typeface="Lato"/>
              <a:sym typeface="Lato"/>
            </a:endParaRPr>
          </a:p>
          <a:p>
            <a:pPr indent="0" lvl="0" marL="0" rtl="0" algn="l">
              <a:lnSpc>
                <a:spcPct val="150000"/>
              </a:lnSpc>
              <a:spcBef>
                <a:spcPts val="0"/>
              </a:spcBef>
              <a:spcAft>
                <a:spcPts val="0"/>
              </a:spcAft>
              <a:buNone/>
            </a:pPr>
            <a:r>
              <a:t/>
            </a:r>
            <a:endParaRPr sz="10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Backup Entire Domain or Specific User Data </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Store Google Workspace backup data in your local data center</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DD222D"/>
              </a:buClr>
              <a:buSzPts val="1000"/>
              <a:buFont typeface="Lato"/>
              <a:buChar char="●"/>
            </a:pPr>
            <a:r>
              <a:rPr lang="en" sz="1000">
                <a:solidFill>
                  <a:srgbClr val="434343"/>
                </a:solidFill>
                <a:latin typeface="Lato"/>
                <a:ea typeface="Lato"/>
                <a:cs typeface="Lato"/>
                <a:sym typeface="Lato"/>
              </a:rPr>
              <a:t>Restore selected user mailbox or individual mails</a:t>
            </a:r>
            <a:endParaRPr sz="1000">
              <a:latin typeface="Lato"/>
              <a:ea typeface="Lato"/>
              <a:cs typeface="Lato"/>
              <a:sym typeface="Lato"/>
            </a:endParaRPr>
          </a:p>
        </p:txBody>
      </p:sp>
      <p:sp>
        <p:nvSpPr>
          <p:cNvPr id="198" name="Google Shape;198;p31"/>
          <p:cNvSpPr txBox="1"/>
          <p:nvPr/>
        </p:nvSpPr>
        <p:spPr>
          <a:xfrm>
            <a:off x="158600" y="2061958"/>
            <a:ext cx="2727300" cy="85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Lato Light"/>
                <a:ea typeface="Lato Light"/>
                <a:cs typeface="Lato Light"/>
                <a:sym typeface="Lato Light"/>
              </a:rPr>
              <a:t>Backup for </a:t>
            </a:r>
            <a:endParaRPr sz="1800">
              <a:solidFill>
                <a:schemeClr val="dk1"/>
              </a:solidFill>
              <a:latin typeface="Lato Light"/>
              <a:ea typeface="Lato Light"/>
              <a:cs typeface="Lato Light"/>
              <a:sym typeface="Lato Light"/>
            </a:endParaRPr>
          </a:p>
          <a:p>
            <a:pPr indent="0" lvl="0" marL="0" rtl="0" algn="ctr">
              <a:spcBef>
                <a:spcPts val="0"/>
              </a:spcBef>
              <a:spcAft>
                <a:spcPts val="0"/>
              </a:spcAft>
              <a:buNone/>
            </a:pPr>
            <a:r>
              <a:rPr b="1" lang="en" sz="1800">
                <a:solidFill>
                  <a:schemeClr val="dk1"/>
                </a:solidFill>
                <a:latin typeface="Lato"/>
                <a:ea typeface="Lato"/>
                <a:cs typeface="Lato"/>
                <a:sym typeface="Lato"/>
              </a:rPr>
              <a:t>Google Workspace</a:t>
            </a:r>
            <a:endParaRPr sz="1500">
              <a:solidFill>
                <a:schemeClr val="dk1"/>
              </a:solidFill>
              <a:latin typeface="Lato"/>
              <a:ea typeface="Lato"/>
              <a:cs typeface="Lato"/>
              <a:sym typeface="Lato"/>
            </a:endParaRPr>
          </a:p>
        </p:txBody>
      </p:sp>
      <p:pic>
        <p:nvPicPr>
          <p:cNvPr id="199" name="Google Shape;199;p31"/>
          <p:cNvPicPr preferRelativeResize="0"/>
          <p:nvPr/>
        </p:nvPicPr>
        <p:blipFill rotWithShape="1">
          <a:blip r:embed="rId4">
            <a:alphaModFix/>
          </a:blip>
          <a:srcRect b="40108" l="0" r="0" t="40106"/>
          <a:stretch/>
        </p:blipFill>
        <p:spPr>
          <a:xfrm>
            <a:off x="5710850" y="3997955"/>
            <a:ext cx="2793774" cy="552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p32"/>
          <p:cNvPicPr preferRelativeResize="0"/>
          <p:nvPr/>
        </p:nvPicPr>
        <p:blipFill>
          <a:blip r:embed="rId3">
            <a:alphaModFix/>
          </a:blip>
          <a:stretch>
            <a:fillRect/>
          </a:stretch>
        </p:blipFill>
        <p:spPr>
          <a:xfrm>
            <a:off x="0" y="0"/>
            <a:ext cx="9144005" cy="5143151"/>
          </a:xfrm>
          <a:prstGeom prst="rect">
            <a:avLst/>
          </a:prstGeom>
          <a:noFill/>
          <a:ln>
            <a:noFill/>
          </a:ln>
        </p:spPr>
      </p:pic>
      <p:sp>
        <p:nvSpPr>
          <p:cNvPr id="205" name="Google Shape;205;p32"/>
          <p:cNvSpPr txBox="1"/>
          <p:nvPr/>
        </p:nvSpPr>
        <p:spPr>
          <a:xfrm>
            <a:off x="2238453" y="2142276"/>
            <a:ext cx="4667100" cy="8586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b="1" lang="en" sz="3600">
                <a:solidFill>
                  <a:srgbClr val="FFFFFF"/>
                </a:solidFill>
                <a:latin typeface="Lato"/>
                <a:ea typeface="Lato"/>
                <a:cs typeface="Lato"/>
                <a:sym typeface="Lato"/>
              </a:rPr>
              <a:t>Vembu</a:t>
            </a:r>
            <a:r>
              <a:rPr b="1" lang="en" sz="3600">
                <a:solidFill>
                  <a:srgbClr val="FFFFFF"/>
                </a:solidFill>
                <a:latin typeface="Lato"/>
                <a:ea typeface="Lato"/>
                <a:cs typeface="Lato"/>
                <a:sym typeface="Lato"/>
              </a:rPr>
              <a:t> BDR Suite</a:t>
            </a:r>
            <a:endParaRPr b="1" sz="3600">
              <a:solidFill>
                <a:srgbClr val="FFFFFF"/>
              </a:solidFill>
              <a:latin typeface="Lato"/>
              <a:ea typeface="Lato"/>
              <a:cs typeface="Lato"/>
              <a:sym typeface="Lato"/>
            </a:endParaRPr>
          </a:p>
          <a:p>
            <a:pPr indent="0" lvl="0" marL="0" rtl="0" algn="ctr">
              <a:lnSpc>
                <a:spcPct val="100000"/>
              </a:lnSpc>
              <a:spcBef>
                <a:spcPts val="0"/>
              </a:spcBef>
              <a:spcAft>
                <a:spcPts val="0"/>
              </a:spcAft>
              <a:buNone/>
            </a:pPr>
            <a:r>
              <a:rPr lang="en" sz="3600">
                <a:solidFill>
                  <a:srgbClr val="FFFFFF"/>
                </a:solidFill>
                <a:latin typeface="Lato Light"/>
                <a:ea typeface="Lato Light"/>
                <a:cs typeface="Lato Light"/>
                <a:sym typeface="Lato Light"/>
              </a:rPr>
              <a:t>Deployment</a:t>
            </a:r>
            <a:endParaRPr sz="3600">
              <a:solidFill>
                <a:srgbClr val="FFFFFF"/>
              </a:solidFill>
              <a:latin typeface="Lato Light"/>
              <a:ea typeface="Lato Light"/>
              <a:cs typeface="Lato Light"/>
              <a:sym typeface="La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9" name="Shape 209"/>
        <p:cNvGrpSpPr/>
        <p:nvPr/>
      </p:nvGrpSpPr>
      <p:grpSpPr>
        <a:xfrm>
          <a:off x="0" y="0"/>
          <a:ext cx="0" cy="0"/>
          <a:chOff x="0" y="0"/>
          <a:chExt cx="0" cy="0"/>
        </a:xfrm>
      </p:grpSpPr>
      <p:grpSp>
        <p:nvGrpSpPr>
          <p:cNvPr id="210" name="Google Shape;210;p33"/>
          <p:cNvGrpSpPr/>
          <p:nvPr/>
        </p:nvGrpSpPr>
        <p:grpSpPr>
          <a:xfrm>
            <a:off x="0" y="0"/>
            <a:ext cx="9145500" cy="5143600"/>
            <a:chOff x="0" y="0"/>
            <a:chExt cx="9145500" cy="5143600"/>
          </a:xfrm>
        </p:grpSpPr>
        <p:pic>
          <p:nvPicPr>
            <p:cNvPr id="211" name="Google Shape;211;p33"/>
            <p:cNvPicPr preferRelativeResize="0"/>
            <p:nvPr/>
          </p:nvPicPr>
          <p:blipFill>
            <a:blip r:embed="rId3">
              <a:alphaModFix/>
            </a:blip>
            <a:stretch>
              <a:fillRect/>
            </a:stretch>
          </p:blipFill>
          <p:spPr>
            <a:xfrm>
              <a:off x="0" y="0"/>
              <a:ext cx="9144000" cy="5142557"/>
            </a:xfrm>
            <a:prstGeom prst="rect">
              <a:avLst/>
            </a:prstGeom>
            <a:noFill/>
            <a:ln>
              <a:noFill/>
            </a:ln>
          </p:spPr>
        </p:pic>
        <p:sp>
          <p:nvSpPr>
            <p:cNvPr id="212" name="Google Shape;212;p33"/>
            <p:cNvSpPr/>
            <p:nvPr/>
          </p:nvSpPr>
          <p:spPr>
            <a:xfrm>
              <a:off x="2339700" y="1000"/>
              <a:ext cx="6805800" cy="5142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3" name="Google Shape;213;p33"/>
          <p:cNvSpPr/>
          <p:nvPr/>
        </p:nvSpPr>
        <p:spPr>
          <a:xfrm>
            <a:off x="2339700" y="128750"/>
            <a:ext cx="6683700" cy="4886100"/>
          </a:xfrm>
          <a:prstGeom prst="rect">
            <a:avLst/>
          </a:prstGeom>
          <a:noFill/>
          <a:ln cap="flat" cmpd="sng" w="9525">
            <a:solidFill>
              <a:srgbClr val="99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33"/>
          <p:cNvSpPr txBox="1"/>
          <p:nvPr/>
        </p:nvSpPr>
        <p:spPr>
          <a:xfrm>
            <a:off x="240561" y="4779475"/>
            <a:ext cx="1866000" cy="23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100">
                <a:solidFill>
                  <a:srgbClr val="FF9900"/>
                </a:solidFill>
                <a:latin typeface="Lato Hairline"/>
                <a:ea typeface="Lato Hairline"/>
                <a:cs typeface="Lato Hairline"/>
                <a:sym typeface="Lato Hairline"/>
              </a:rPr>
              <a:t>Backup &amp; Disaster Recovery</a:t>
            </a:r>
            <a:endParaRPr sz="1100">
              <a:latin typeface="Lato Hairline"/>
              <a:ea typeface="Lato Hairline"/>
              <a:cs typeface="Lato Hairline"/>
              <a:sym typeface="Lato Hairline"/>
            </a:endParaRPr>
          </a:p>
        </p:txBody>
      </p:sp>
      <p:grpSp>
        <p:nvGrpSpPr>
          <p:cNvPr id="215" name="Google Shape;215;p33"/>
          <p:cNvGrpSpPr/>
          <p:nvPr/>
        </p:nvGrpSpPr>
        <p:grpSpPr>
          <a:xfrm>
            <a:off x="360466" y="1752689"/>
            <a:ext cx="2554339" cy="1638223"/>
            <a:chOff x="360466" y="1960482"/>
            <a:chExt cx="2554339" cy="1638223"/>
          </a:xfrm>
        </p:grpSpPr>
        <p:sp>
          <p:nvSpPr>
            <p:cNvPr id="216" name="Google Shape;216;p33"/>
            <p:cNvSpPr/>
            <p:nvPr/>
          </p:nvSpPr>
          <p:spPr>
            <a:xfrm>
              <a:off x="447904" y="2084905"/>
              <a:ext cx="2466900" cy="1513800"/>
            </a:xfrm>
            <a:prstGeom prst="rect">
              <a:avLst/>
            </a:prstGeom>
            <a:noFill/>
            <a:ln cap="flat" cmpd="sng" w="9525">
              <a:solidFill>
                <a:srgbClr val="F2012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 name="Google Shape;217;p33"/>
            <p:cNvPicPr preferRelativeResize="0"/>
            <p:nvPr/>
          </p:nvPicPr>
          <p:blipFill rotWithShape="1">
            <a:blip r:embed="rId3">
              <a:alphaModFix/>
            </a:blip>
            <a:srcRect b="28748" l="15018" r="53791" t="28743"/>
            <a:stretch/>
          </p:blipFill>
          <p:spPr>
            <a:xfrm>
              <a:off x="360466" y="1960482"/>
              <a:ext cx="2467050" cy="1562938"/>
            </a:xfrm>
            <a:prstGeom prst="rect">
              <a:avLst/>
            </a:prstGeom>
            <a:noFill/>
            <a:ln>
              <a:noFill/>
            </a:ln>
            <a:effectLst>
              <a:outerShdw blurRad="285750" rotWithShape="0" algn="bl" dir="12600000" dist="152400">
                <a:srgbClr val="000000">
                  <a:alpha val="30000"/>
                </a:srgbClr>
              </a:outerShdw>
            </a:effectLst>
          </p:spPr>
        </p:pic>
      </p:grpSp>
      <p:sp>
        <p:nvSpPr>
          <p:cNvPr id="218" name="Google Shape;218;p33"/>
          <p:cNvSpPr txBox="1"/>
          <p:nvPr/>
        </p:nvSpPr>
        <p:spPr>
          <a:xfrm>
            <a:off x="3222525" y="716900"/>
            <a:ext cx="4863600" cy="1839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Ideal setup for businesses looking to manage backups for their premises either it may be a large one or a small environment.</a:t>
            </a:r>
            <a:endParaRPr sz="1000">
              <a:solidFill>
                <a:srgbClr val="434343"/>
              </a:solidFill>
              <a:latin typeface="Lato"/>
              <a:ea typeface="Lato"/>
              <a:cs typeface="Lato"/>
              <a:sym typeface="Lato"/>
            </a:endParaRPr>
          </a:p>
          <a:p>
            <a:pPr indent="0" lvl="0" marL="45720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Setup BDR Backup Server in your local environment and backup via LAN</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Configure and manage backup jobs from BDR Backup Server GUI</a:t>
            </a:r>
            <a:endParaRPr sz="1000">
              <a:solidFill>
                <a:srgbClr val="434343"/>
              </a:solidFill>
              <a:latin typeface="Lato"/>
              <a:ea typeface="Lato"/>
              <a:cs typeface="Lato"/>
              <a:sym typeface="Lato"/>
            </a:endParaRPr>
          </a:p>
          <a:p>
            <a:pPr indent="0" lvl="0" marL="0" rtl="0" algn="l">
              <a:lnSpc>
                <a:spcPct val="115000"/>
              </a:lnSpc>
              <a:spcBef>
                <a:spcPts val="0"/>
              </a:spcBef>
              <a:spcAft>
                <a:spcPts val="0"/>
              </a:spcAft>
              <a:buNone/>
            </a:pPr>
            <a:r>
              <a:t/>
            </a:r>
            <a:endParaRPr sz="600">
              <a:solidFill>
                <a:srgbClr val="434343"/>
              </a:solidFill>
              <a:latin typeface="Lato"/>
              <a:ea typeface="Lato"/>
              <a:cs typeface="Lato"/>
              <a:sym typeface="Lato"/>
            </a:endParaRPr>
          </a:p>
          <a:p>
            <a:pPr indent="-292100" lvl="0" marL="457200" rtl="0" algn="l">
              <a:lnSpc>
                <a:spcPct val="115000"/>
              </a:lnSpc>
              <a:spcBef>
                <a:spcPts val="0"/>
              </a:spcBef>
              <a:spcAft>
                <a:spcPts val="0"/>
              </a:spcAft>
              <a:buClr>
                <a:srgbClr val="B52C33"/>
              </a:buClr>
              <a:buSzPts val="1000"/>
              <a:buFont typeface="Lato"/>
              <a:buChar char="●"/>
            </a:pPr>
            <a:r>
              <a:rPr lang="en" sz="1000">
                <a:solidFill>
                  <a:srgbClr val="434343"/>
                </a:solidFill>
                <a:latin typeface="Lato"/>
                <a:ea typeface="Lato"/>
                <a:cs typeface="Lato"/>
                <a:sym typeface="Lato"/>
              </a:rPr>
              <a:t>Backup the SaaS application data to the storage repositories attached to the backup server.</a:t>
            </a:r>
            <a:endParaRPr sz="1000">
              <a:latin typeface="Lato"/>
              <a:ea typeface="Lato"/>
              <a:cs typeface="Lato"/>
              <a:sym typeface="Lato"/>
            </a:endParaRPr>
          </a:p>
        </p:txBody>
      </p:sp>
      <p:sp>
        <p:nvSpPr>
          <p:cNvPr id="219" name="Google Shape;219;p33"/>
          <p:cNvSpPr txBox="1"/>
          <p:nvPr/>
        </p:nvSpPr>
        <p:spPr>
          <a:xfrm>
            <a:off x="378270" y="2002148"/>
            <a:ext cx="2554200" cy="7692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b="1" lang="en" sz="2000">
                <a:solidFill>
                  <a:srgbClr val="FFFFFF"/>
                </a:solidFill>
                <a:latin typeface="Lato"/>
                <a:ea typeface="Lato"/>
                <a:cs typeface="Lato"/>
                <a:sym typeface="Lato"/>
              </a:rPr>
              <a:t>On-premise</a:t>
            </a:r>
            <a:r>
              <a:rPr b="1" lang="en" sz="3600">
                <a:solidFill>
                  <a:srgbClr val="FFFFFF"/>
                </a:solidFill>
                <a:latin typeface="Lato"/>
                <a:ea typeface="Lato"/>
                <a:cs typeface="Lato"/>
                <a:sym typeface="Lato"/>
              </a:rPr>
              <a:t> </a:t>
            </a:r>
            <a:r>
              <a:rPr lang="en" sz="1800">
                <a:solidFill>
                  <a:srgbClr val="FFFFFF"/>
                </a:solidFill>
                <a:latin typeface="Lato"/>
                <a:ea typeface="Lato"/>
                <a:cs typeface="Lato"/>
                <a:sym typeface="Lato"/>
              </a:rPr>
              <a:t> </a:t>
            </a:r>
            <a:r>
              <a:rPr lang="en" sz="1500">
                <a:solidFill>
                  <a:srgbClr val="FFFFFF"/>
                </a:solidFill>
                <a:latin typeface="Lato"/>
                <a:ea typeface="Lato"/>
                <a:cs typeface="Lato"/>
                <a:sym typeface="Lato"/>
              </a:rPr>
              <a:t>Deployment - Simple</a:t>
            </a:r>
            <a:endParaRPr sz="1500">
              <a:solidFill>
                <a:srgbClr val="FFFFFF"/>
              </a:solidFill>
              <a:latin typeface="Lato"/>
              <a:ea typeface="Lato"/>
              <a:cs typeface="Lato"/>
              <a:sym typeface="Lato"/>
            </a:endParaRPr>
          </a:p>
        </p:txBody>
      </p:sp>
      <p:grpSp>
        <p:nvGrpSpPr>
          <p:cNvPr id="220" name="Google Shape;220;p33"/>
          <p:cNvGrpSpPr/>
          <p:nvPr/>
        </p:nvGrpSpPr>
        <p:grpSpPr>
          <a:xfrm>
            <a:off x="6039225" y="3053134"/>
            <a:ext cx="1475400" cy="904710"/>
            <a:chOff x="6344025" y="3053134"/>
            <a:chExt cx="1475400" cy="904710"/>
          </a:xfrm>
        </p:grpSpPr>
        <p:pic>
          <p:nvPicPr>
            <p:cNvPr id="221" name="Google Shape;221;p33"/>
            <p:cNvPicPr preferRelativeResize="0"/>
            <p:nvPr/>
          </p:nvPicPr>
          <p:blipFill>
            <a:blip r:embed="rId4">
              <a:alphaModFix/>
            </a:blip>
            <a:stretch>
              <a:fillRect/>
            </a:stretch>
          </p:blipFill>
          <p:spPr>
            <a:xfrm>
              <a:off x="6751875" y="3053134"/>
              <a:ext cx="659700" cy="659700"/>
            </a:xfrm>
            <a:prstGeom prst="rect">
              <a:avLst/>
            </a:prstGeom>
            <a:noFill/>
            <a:ln>
              <a:noFill/>
            </a:ln>
          </p:spPr>
        </p:pic>
        <p:sp>
          <p:nvSpPr>
            <p:cNvPr id="222" name="Google Shape;222;p33"/>
            <p:cNvSpPr txBox="1"/>
            <p:nvPr/>
          </p:nvSpPr>
          <p:spPr>
            <a:xfrm>
              <a:off x="6344025" y="3809045"/>
              <a:ext cx="14754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Vembu BDR Backup Server</a:t>
              </a:r>
              <a:endParaRPr b="1" sz="800">
                <a:solidFill>
                  <a:srgbClr val="980000"/>
                </a:solidFill>
                <a:latin typeface="Lato"/>
                <a:ea typeface="Lato"/>
                <a:cs typeface="Lato"/>
                <a:sym typeface="Lato"/>
              </a:endParaRPr>
            </a:p>
          </p:txBody>
        </p:sp>
      </p:grpSp>
      <p:sp>
        <p:nvSpPr>
          <p:cNvPr id="223" name="Google Shape;223;p33"/>
          <p:cNvSpPr txBox="1"/>
          <p:nvPr/>
        </p:nvSpPr>
        <p:spPr>
          <a:xfrm>
            <a:off x="5383427" y="3358075"/>
            <a:ext cx="786000" cy="1488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800">
                <a:solidFill>
                  <a:srgbClr val="980000"/>
                </a:solidFill>
                <a:latin typeface="Lato"/>
                <a:ea typeface="Lato"/>
                <a:cs typeface="Lato"/>
                <a:sym typeface="Lato"/>
              </a:rPr>
              <a:t>WAN</a:t>
            </a:r>
            <a:endParaRPr b="1" sz="800">
              <a:solidFill>
                <a:srgbClr val="980000"/>
              </a:solidFill>
              <a:latin typeface="Lato"/>
              <a:ea typeface="Lato"/>
              <a:cs typeface="Lato"/>
              <a:sym typeface="Lato"/>
            </a:endParaRPr>
          </a:p>
        </p:txBody>
      </p:sp>
      <p:grpSp>
        <p:nvGrpSpPr>
          <p:cNvPr id="224" name="Google Shape;224;p33"/>
          <p:cNvGrpSpPr/>
          <p:nvPr/>
        </p:nvGrpSpPr>
        <p:grpSpPr>
          <a:xfrm rot="-5400000">
            <a:off x="5755642" y="3035064"/>
            <a:ext cx="66444" cy="1051227"/>
            <a:chOff x="7655291" y="3616656"/>
            <a:chExt cx="72300" cy="672140"/>
          </a:xfrm>
        </p:grpSpPr>
        <p:cxnSp>
          <p:nvCxnSpPr>
            <p:cNvPr id="225" name="Google Shape;225;p33"/>
            <p:cNvCxnSpPr/>
            <p:nvPr/>
          </p:nvCxnSpPr>
          <p:spPr>
            <a:xfrm rot="5400000">
              <a:off x="7356245" y="3951156"/>
              <a:ext cx="669000" cy="0"/>
            </a:xfrm>
            <a:prstGeom prst="straightConnector1">
              <a:avLst/>
            </a:prstGeom>
            <a:noFill/>
            <a:ln cap="flat" cmpd="sng" w="9525">
              <a:solidFill>
                <a:schemeClr val="dk2"/>
              </a:solidFill>
              <a:prstDash val="dot"/>
              <a:round/>
              <a:headEnd len="med" w="med" type="none"/>
              <a:tailEnd len="med" w="med" type="none"/>
            </a:ln>
          </p:spPr>
        </p:cxnSp>
        <p:sp>
          <p:nvSpPr>
            <p:cNvPr id="226" name="Google Shape;226;p33"/>
            <p:cNvSpPr/>
            <p:nvPr/>
          </p:nvSpPr>
          <p:spPr>
            <a:xfrm flipH="1" rot="10800000">
              <a:off x="7655291" y="4235696"/>
              <a:ext cx="72300" cy="53100"/>
            </a:xfrm>
            <a:prstGeom prst="triangle">
              <a:avLst>
                <a:gd fmla="val 50000" name="adj"/>
              </a:avLst>
            </a:prstGeom>
            <a:solidFill>
              <a:srgbClr val="DD22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33"/>
          <p:cNvGrpSpPr/>
          <p:nvPr/>
        </p:nvGrpSpPr>
        <p:grpSpPr>
          <a:xfrm>
            <a:off x="3090358" y="2617432"/>
            <a:ext cx="2125087" cy="1352350"/>
            <a:chOff x="3090358" y="2617432"/>
            <a:chExt cx="2125087" cy="1352350"/>
          </a:xfrm>
        </p:grpSpPr>
        <p:pic>
          <p:nvPicPr>
            <p:cNvPr id="228" name="Google Shape;228;p33"/>
            <p:cNvPicPr preferRelativeResize="0"/>
            <p:nvPr/>
          </p:nvPicPr>
          <p:blipFill rotWithShape="1">
            <a:blip r:embed="rId5">
              <a:alphaModFix/>
            </a:blip>
            <a:srcRect b="27777" l="30235" r="30239" t="27777"/>
            <a:stretch/>
          </p:blipFill>
          <p:spPr>
            <a:xfrm>
              <a:off x="3090358" y="2617432"/>
              <a:ext cx="2125087" cy="1352350"/>
            </a:xfrm>
            <a:prstGeom prst="rect">
              <a:avLst/>
            </a:prstGeom>
            <a:noFill/>
            <a:ln>
              <a:noFill/>
            </a:ln>
          </p:spPr>
        </p:pic>
        <p:pic>
          <p:nvPicPr>
            <p:cNvPr id="229" name="Google Shape;229;p33"/>
            <p:cNvPicPr preferRelativeResize="0"/>
            <p:nvPr/>
          </p:nvPicPr>
          <p:blipFill rotWithShape="1">
            <a:blip r:embed="rId6">
              <a:alphaModFix/>
            </a:blip>
            <a:srcRect b="0" l="0" r="0" t="0"/>
            <a:stretch/>
          </p:blipFill>
          <p:spPr>
            <a:xfrm>
              <a:off x="3641964" y="2919437"/>
              <a:ext cx="542249" cy="542249"/>
            </a:xfrm>
            <a:prstGeom prst="rect">
              <a:avLst/>
            </a:prstGeom>
            <a:noFill/>
            <a:ln>
              <a:noFill/>
            </a:ln>
          </p:spPr>
        </p:pic>
        <p:pic>
          <p:nvPicPr>
            <p:cNvPr id="230" name="Google Shape;230;p33"/>
            <p:cNvPicPr preferRelativeResize="0"/>
            <p:nvPr/>
          </p:nvPicPr>
          <p:blipFill rotWithShape="1">
            <a:blip r:embed="rId7">
              <a:alphaModFix/>
            </a:blip>
            <a:srcRect b="0" l="0" r="0" t="0"/>
            <a:stretch/>
          </p:blipFill>
          <p:spPr>
            <a:xfrm>
              <a:off x="4601273" y="3335559"/>
              <a:ext cx="401126" cy="401126"/>
            </a:xfrm>
            <a:prstGeom prst="rect">
              <a:avLst/>
            </a:prstGeom>
            <a:noFill/>
            <a:ln>
              <a:noFill/>
            </a:ln>
          </p:spPr>
        </p:pic>
        <p:pic>
          <p:nvPicPr>
            <p:cNvPr id="231" name="Google Shape;231;p33"/>
            <p:cNvPicPr preferRelativeResize="0"/>
            <p:nvPr/>
          </p:nvPicPr>
          <p:blipFill rotWithShape="1">
            <a:blip r:embed="rId8">
              <a:alphaModFix/>
            </a:blip>
            <a:srcRect b="0" l="0" r="0" t="0"/>
            <a:stretch/>
          </p:blipFill>
          <p:spPr>
            <a:xfrm>
              <a:off x="4204939" y="2940281"/>
              <a:ext cx="504202" cy="504202"/>
            </a:xfrm>
            <a:prstGeom prst="rect">
              <a:avLst/>
            </a:prstGeom>
            <a:noFill/>
            <a:ln>
              <a:noFill/>
            </a:ln>
          </p:spPr>
        </p:pic>
        <p:pic>
          <p:nvPicPr>
            <p:cNvPr id="232" name="Google Shape;232;p33"/>
            <p:cNvPicPr preferRelativeResize="0"/>
            <p:nvPr/>
          </p:nvPicPr>
          <p:blipFill rotWithShape="1">
            <a:blip r:embed="rId9">
              <a:alphaModFix/>
            </a:blip>
            <a:srcRect b="0" l="0" r="0" t="0"/>
            <a:stretch/>
          </p:blipFill>
          <p:spPr>
            <a:xfrm>
              <a:off x="3323218" y="3302735"/>
              <a:ext cx="466775" cy="466775"/>
            </a:xfrm>
            <a:prstGeom prst="rect">
              <a:avLst/>
            </a:prstGeom>
            <a:noFill/>
            <a:ln>
              <a:noFill/>
            </a:ln>
          </p:spPr>
        </p:pic>
        <p:pic>
          <p:nvPicPr>
            <p:cNvPr id="233" name="Google Shape;233;p33"/>
            <p:cNvPicPr preferRelativeResize="0"/>
            <p:nvPr/>
          </p:nvPicPr>
          <p:blipFill rotWithShape="1">
            <a:blip r:embed="rId10">
              <a:alphaModFix/>
            </a:blip>
            <a:srcRect b="40108" l="0" r="58390" t="40106"/>
            <a:stretch/>
          </p:blipFill>
          <p:spPr>
            <a:xfrm>
              <a:off x="3733223" y="3335559"/>
              <a:ext cx="843592" cy="401126"/>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