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Lato"/>
      <p:regular r:id="rId21"/>
      <p:bold r:id="rId22"/>
      <p:italic r:id="rId23"/>
      <p:boldItalic r:id="rId24"/>
    </p:embeddedFont>
    <p:embeddedFont>
      <p:font typeface="Lato Light"/>
      <p:regular r:id="rId25"/>
      <p:bold r:id="rId26"/>
      <p:italic r:id="rId27"/>
      <p:boldItalic r:id="rId28"/>
    </p:embeddedFont>
    <p:embeddedFont>
      <p:font typeface="Lato Hairline"/>
      <p:regular r:id="rId29"/>
      <p:bold r:id="rId30"/>
      <p:italic r:id="rId31"/>
      <p:boldItalic r:id="rId32"/>
    </p:embeddedFont>
    <p:embeddedFont>
      <p:font typeface="Open Sans Light"/>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Lato-bold.fntdata"/><Relationship Id="rId21" Type="http://schemas.openxmlformats.org/officeDocument/2006/relationships/font" Target="fonts/Lato-regular.fntdata"/><Relationship Id="rId24" Type="http://schemas.openxmlformats.org/officeDocument/2006/relationships/font" Target="fonts/Lato-boldItalic.fntdata"/><Relationship Id="rId23" Type="http://schemas.openxmlformats.org/officeDocument/2006/relationships/font" Target="fonts/Lato-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LatoLight-bold.fntdata"/><Relationship Id="rId25" Type="http://schemas.openxmlformats.org/officeDocument/2006/relationships/font" Target="fonts/LatoLight-regular.fntdata"/><Relationship Id="rId28" Type="http://schemas.openxmlformats.org/officeDocument/2006/relationships/font" Target="fonts/LatoLight-boldItalic.fntdata"/><Relationship Id="rId27" Type="http://schemas.openxmlformats.org/officeDocument/2006/relationships/font" Target="fonts/LatoLight-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Hairline-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Hairline-italic.fntdata"/><Relationship Id="rId30" Type="http://schemas.openxmlformats.org/officeDocument/2006/relationships/font" Target="fonts/LatoHairline-bold.fntdata"/><Relationship Id="rId11" Type="http://schemas.openxmlformats.org/officeDocument/2006/relationships/slide" Target="slides/slide6.xml"/><Relationship Id="rId33" Type="http://schemas.openxmlformats.org/officeDocument/2006/relationships/font" Target="fonts/OpenSansLight-regular.fntdata"/><Relationship Id="rId10" Type="http://schemas.openxmlformats.org/officeDocument/2006/relationships/slide" Target="slides/slide5.xml"/><Relationship Id="rId32" Type="http://schemas.openxmlformats.org/officeDocument/2006/relationships/font" Target="fonts/LatoHairline-boldItalic.fntdata"/><Relationship Id="rId13" Type="http://schemas.openxmlformats.org/officeDocument/2006/relationships/slide" Target="slides/slide8.xml"/><Relationship Id="rId35" Type="http://schemas.openxmlformats.org/officeDocument/2006/relationships/font" Target="fonts/OpenSansLight-italic.fntdata"/><Relationship Id="rId12" Type="http://schemas.openxmlformats.org/officeDocument/2006/relationships/slide" Target="slides/slide7.xml"/><Relationship Id="rId34" Type="http://schemas.openxmlformats.org/officeDocument/2006/relationships/font" Target="fonts/OpenSansLight-bold.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OpenSansLight-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eb231a1160_0_1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eb231a1160_0_1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ed6cbe5ecb_0_7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ed6cbe5ecb_0_7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ed6cbe5ecb_0_7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ed6cbe5ecb_0_7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100638a310a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100638a310a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ed566c1fab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ed566c1fab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ec1e138df6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ec1e138df6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eb231a1160_0_25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eb231a1160_0_25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00638a310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00638a310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eb231a1160_0_1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eb231a1160_0_1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ec1972e72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ec1972e72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eb55b4f4bd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eb55b4f4bd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eb231a1160_0_1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eb231a1160_0_1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eb231a1160_0_14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eb231a1160_0_1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ec1972e72f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ec1972e72f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ed6cbe5ecb_0_5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ed6cbe5ecb_0_5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dk1"/>
              </a:buClr>
              <a:buSzPts val="1800"/>
              <a:buChar char="●"/>
              <a:defRPr>
                <a:solidFill>
                  <a:schemeClr val="dk1"/>
                </a:solidFill>
              </a:defRPr>
            </a:lvl1pPr>
            <a:lvl2pPr indent="-317500" lvl="1" marL="914400" rtl="0">
              <a:spcBef>
                <a:spcPts val="1600"/>
              </a:spcBef>
              <a:spcAft>
                <a:spcPts val="0"/>
              </a:spcAft>
              <a:buClr>
                <a:schemeClr val="dk1"/>
              </a:buClr>
              <a:buSzPts val="1400"/>
              <a:buChar char="○"/>
              <a:defRPr>
                <a:solidFill>
                  <a:schemeClr val="dk1"/>
                </a:solidFill>
              </a:defRPr>
            </a:lvl2pPr>
            <a:lvl3pPr indent="-317500" lvl="2" marL="1371600" rtl="0">
              <a:spcBef>
                <a:spcPts val="1600"/>
              </a:spcBef>
              <a:spcAft>
                <a:spcPts val="0"/>
              </a:spcAft>
              <a:buClr>
                <a:schemeClr val="dk1"/>
              </a:buClr>
              <a:buSzPts val="1400"/>
              <a:buChar char="■"/>
              <a:defRPr>
                <a:solidFill>
                  <a:schemeClr val="dk1"/>
                </a:solidFill>
              </a:defRPr>
            </a:lvl3pPr>
            <a:lvl4pPr indent="-317500" lvl="3" marL="1828800" rtl="0">
              <a:spcBef>
                <a:spcPts val="1600"/>
              </a:spcBef>
              <a:spcAft>
                <a:spcPts val="0"/>
              </a:spcAft>
              <a:buClr>
                <a:schemeClr val="dk1"/>
              </a:buClr>
              <a:buSzPts val="1400"/>
              <a:buChar char="●"/>
              <a:defRPr>
                <a:solidFill>
                  <a:schemeClr val="dk1"/>
                </a:solidFill>
              </a:defRPr>
            </a:lvl4pPr>
            <a:lvl5pPr indent="-317500" lvl="4" marL="2286000" rtl="0">
              <a:spcBef>
                <a:spcPts val="1600"/>
              </a:spcBef>
              <a:spcAft>
                <a:spcPts val="0"/>
              </a:spcAft>
              <a:buClr>
                <a:schemeClr val="dk1"/>
              </a:buClr>
              <a:buSzPts val="1400"/>
              <a:buChar char="○"/>
              <a:defRPr>
                <a:solidFill>
                  <a:schemeClr val="dk1"/>
                </a:solidFill>
              </a:defRPr>
            </a:lvl5pPr>
            <a:lvl6pPr indent="-317500" lvl="5" marL="2743200" rtl="0">
              <a:spcBef>
                <a:spcPts val="1600"/>
              </a:spcBef>
              <a:spcAft>
                <a:spcPts val="0"/>
              </a:spcAft>
              <a:buClr>
                <a:schemeClr val="dk1"/>
              </a:buClr>
              <a:buSzPts val="1400"/>
              <a:buChar char="■"/>
              <a:defRPr>
                <a:solidFill>
                  <a:schemeClr val="dk1"/>
                </a:solidFill>
              </a:defRPr>
            </a:lvl6pPr>
            <a:lvl7pPr indent="-317500" lvl="6" marL="3200400" rtl="0">
              <a:spcBef>
                <a:spcPts val="1600"/>
              </a:spcBef>
              <a:spcAft>
                <a:spcPts val="0"/>
              </a:spcAft>
              <a:buClr>
                <a:schemeClr val="dk1"/>
              </a:buClr>
              <a:buSzPts val="1400"/>
              <a:buChar char="●"/>
              <a:defRPr>
                <a:solidFill>
                  <a:schemeClr val="dk1"/>
                </a:solidFill>
              </a:defRPr>
            </a:lvl7pPr>
            <a:lvl8pPr indent="-317500" lvl="7" marL="3657600" rtl="0">
              <a:spcBef>
                <a:spcPts val="1600"/>
              </a:spcBef>
              <a:spcAft>
                <a:spcPts val="0"/>
              </a:spcAft>
              <a:buClr>
                <a:schemeClr val="dk1"/>
              </a:buClr>
              <a:buSzPts val="1400"/>
              <a:buChar char="○"/>
              <a:defRPr>
                <a:solidFill>
                  <a:schemeClr val="dk1"/>
                </a:solidFill>
              </a:defRPr>
            </a:lvl8pPr>
            <a:lvl9pPr indent="-317500" lvl="8" marL="4114800" rtl="0">
              <a:spcBef>
                <a:spcPts val="1600"/>
              </a:spcBef>
              <a:spcAft>
                <a:spcPts val="1600"/>
              </a:spcAft>
              <a:buClr>
                <a:schemeClr val="dk1"/>
              </a:buClr>
              <a:buSzPts val="1400"/>
              <a:buChar char="■"/>
              <a:defRPr>
                <a:solidFill>
                  <a:schemeClr val="dk1"/>
                </a:solidFill>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lt2"/>
              </a:buClr>
              <a:buSzPts val="1800"/>
              <a:buChar char="●"/>
              <a:defRPr sz="1800">
                <a:solidFill>
                  <a:schemeClr val="lt2"/>
                </a:solidFill>
              </a:defRPr>
            </a:lvl1pPr>
            <a:lvl2pPr indent="-317500" lvl="1" marL="914400" rtl="0">
              <a:lnSpc>
                <a:spcPct val="115000"/>
              </a:lnSpc>
              <a:spcBef>
                <a:spcPts val="1600"/>
              </a:spcBef>
              <a:spcAft>
                <a:spcPts val="0"/>
              </a:spcAft>
              <a:buClr>
                <a:schemeClr val="lt2"/>
              </a:buClr>
              <a:buSzPts val="1400"/>
              <a:buChar char="○"/>
              <a:defRPr>
                <a:solidFill>
                  <a:schemeClr val="lt2"/>
                </a:solidFill>
              </a:defRPr>
            </a:lvl2pPr>
            <a:lvl3pPr indent="-317500" lvl="2" marL="1371600" rtl="0">
              <a:lnSpc>
                <a:spcPct val="115000"/>
              </a:lnSpc>
              <a:spcBef>
                <a:spcPts val="1600"/>
              </a:spcBef>
              <a:spcAft>
                <a:spcPts val="0"/>
              </a:spcAft>
              <a:buClr>
                <a:schemeClr val="lt2"/>
              </a:buClr>
              <a:buSzPts val="1400"/>
              <a:buChar char="■"/>
              <a:defRPr>
                <a:solidFill>
                  <a:schemeClr val="lt2"/>
                </a:solidFill>
              </a:defRPr>
            </a:lvl3pPr>
            <a:lvl4pPr indent="-317500" lvl="3" marL="1828800" rtl="0">
              <a:lnSpc>
                <a:spcPct val="115000"/>
              </a:lnSpc>
              <a:spcBef>
                <a:spcPts val="1600"/>
              </a:spcBef>
              <a:spcAft>
                <a:spcPts val="0"/>
              </a:spcAft>
              <a:buClr>
                <a:schemeClr val="lt2"/>
              </a:buClr>
              <a:buSzPts val="1400"/>
              <a:buChar char="●"/>
              <a:defRPr>
                <a:solidFill>
                  <a:schemeClr val="lt2"/>
                </a:solidFill>
              </a:defRPr>
            </a:lvl4pPr>
            <a:lvl5pPr indent="-317500" lvl="4" marL="2286000" rtl="0">
              <a:lnSpc>
                <a:spcPct val="115000"/>
              </a:lnSpc>
              <a:spcBef>
                <a:spcPts val="1600"/>
              </a:spcBef>
              <a:spcAft>
                <a:spcPts val="0"/>
              </a:spcAft>
              <a:buClr>
                <a:schemeClr val="lt2"/>
              </a:buClr>
              <a:buSzPts val="1400"/>
              <a:buChar char="○"/>
              <a:defRPr>
                <a:solidFill>
                  <a:schemeClr val="lt2"/>
                </a:solidFill>
              </a:defRPr>
            </a:lvl5pPr>
            <a:lvl6pPr indent="-317500" lvl="5" marL="2743200" rtl="0">
              <a:lnSpc>
                <a:spcPct val="115000"/>
              </a:lnSpc>
              <a:spcBef>
                <a:spcPts val="1600"/>
              </a:spcBef>
              <a:spcAft>
                <a:spcPts val="0"/>
              </a:spcAft>
              <a:buClr>
                <a:schemeClr val="lt2"/>
              </a:buClr>
              <a:buSzPts val="1400"/>
              <a:buChar char="■"/>
              <a:defRPr>
                <a:solidFill>
                  <a:schemeClr val="lt2"/>
                </a:solidFill>
              </a:defRPr>
            </a:lvl6pPr>
            <a:lvl7pPr indent="-317500" lvl="6" marL="3200400" rtl="0">
              <a:lnSpc>
                <a:spcPct val="115000"/>
              </a:lnSpc>
              <a:spcBef>
                <a:spcPts val="1600"/>
              </a:spcBef>
              <a:spcAft>
                <a:spcPts val="0"/>
              </a:spcAft>
              <a:buClr>
                <a:schemeClr val="lt2"/>
              </a:buClr>
              <a:buSzPts val="1400"/>
              <a:buChar char="●"/>
              <a:defRPr>
                <a:solidFill>
                  <a:schemeClr val="lt2"/>
                </a:solidFill>
              </a:defRPr>
            </a:lvl7pPr>
            <a:lvl8pPr indent="-317500" lvl="7" marL="3657600" rtl="0">
              <a:lnSpc>
                <a:spcPct val="115000"/>
              </a:lnSpc>
              <a:spcBef>
                <a:spcPts val="1600"/>
              </a:spcBef>
              <a:spcAft>
                <a:spcPts val="0"/>
              </a:spcAft>
              <a:buClr>
                <a:schemeClr val="lt2"/>
              </a:buClr>
              <a:buSzPts val="1400"/>
              <a:buChar char="○"/>
              <a:defRPr>
                <a:solidFill>
                  <a:schemeClr val="lt2"/>
                </a:solidFill>
              </a:defRPr>
            </a:lvl8pPr>
            <a:lvl9pPr indent="-317500" lvl="8" marL="4114800" rtl="0">
              <a:lnSpc>
                <a:spcPct val="115000"/>
              </a:lnSpc>
              <a:spcBef>
                <a:spcPts val="1600"/>
              </a:spcBef>
              <a:spcAft>
                <a:spcPts val="1600"/>
              </a:spcAft>
              <a:buClr>
                <a:schemeClr val="lt2"/>
              </a:buClr>
              <a:buSzPts val="1400"/>
              <a:buChar char="■"/>
              <a:defRPr>
                <a:solidFill>
                  <a:schemeClr val="lt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2"/>
                </a:solidFill>
              </a:defRPr>
            </a:lvl1pPr>
            <a:lvl2pPr lvl="1" rtl="0" algn="r">
              <a:buNone/>
              <a:defRPr sz="1000">
                <a:solidFill>
                  <a:schemeClr val="lt2"/>
                </a:solidFill>
              </a:defRPr>
            </a:lvl2pPr>
            <a:lvl3pPr lvl="2" rtl="0" algn="r">
              <a:buNone/>
              <a:defRPr sz="1000">
                <a:solidFill>
                  <a:schemeClr val="lt2"/>
                </a:solidFill>
              </a:defRPr>
            </a:lvl3pPr>
            <a:lvl4pPr lvl="3" rtl="0" algn="r">
              <a:buNone/>
              <a:defRPr sz="1000">
                <a:solidFill>
                  <a:schemeClr val="lt2"/>
                </a:solidFill>
              </a:defRPr>
            </a:lvl4pPr>
            <a:lvl5pPr lvl="4" rtl="0" algn="r">
              <a:buNone/>
              <a:defRPr sz="1000">
                <a:solidFill>
                  <a:schemeClr val="lt2"/>
                </a:solidFill>
              </a:defRPr>
            </a:lvl5pPr>
            <a:lvl6pPr lvl="5" rtl="0" algn="r">
              <a:buNone/>
              <a:defRPr sz="1000">
                <a:solidFill>
                  <a:schemeClr val="lt2"/>
                </a:solidFill>
              </a:defRPr>
            </a:lvl6pPr>
            <a:lvl7pPr lvl="6" rtl="0" algn="r">
              <a:buNone/>
              <a:defRPr sz="1000">
                <a:solidFill>
                  <a:schemeClr val="lt2"/>
                </a:solidFill>
              </a:defRPr>
            </a:lvl7pPr>
            <a:lvl8pPr lvl="7" rtl="0" algn="r">
              <a:buNone/>
              <a:defRPr sz="1000">
                <a:solidFill>
                  <a:schemeClr val="lt2"/>
                </a:solidFill>
              </a:defRPr>
            </a:lvl8pPr>
            <a:lvl9pPr lvl="8" rtl="0"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9.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1.png"/></Relationships>
</file>

<file path=ppt/slides/_rels/slide11.xml.rels><?xml version="1.0" encoding="UTF-8" standalone="yes"?><Relationships xmlns="http://schemas.openxmlformats.org/package/2006/relationships"><Relationship Id="rId10"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37.png"/><Relationship Id="rId9" Type="http://schemas.openxmlformats.org/officeDocument/2006/relationships/image" Target="../media/image31.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27.png"/><Relationship Id="rId8"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2.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35.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6.png"/><Relationship Id="rId4" Type="http://schemas.openxmlformats.org/officeDocument/2006/relationships/hyperlink" Target="mailto:vembu-support@vembu.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8.png"/></Relationships>
</file>

<file path=ppt/slides/_rels/slide5.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13.png"/><Relationship Id="rId13" Type="http://schemas.openxmlformats.org/officeDocument/2006/relationships/image" Target="../media/image22.png"/><Relationship Id="rId12" Type="http://schemas.openxmlformats.org/officeDocument/2006/relationships/image" Target="../media/image17.png"/><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40.png"/><Relationship Id="rId4" Type="http://schemas.openxmlformats.org/officeDocument/2006/relationships/image" Target="../media/image15.png"/><Relationship Id="rId9"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21.png"/><Relationship Id="rId5"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25"/>
          <p:cNvPicPr preferRelativeResize="0"/>
          <p:nvPr/>
        </p:nvPicPr>
        <p:blipFill>
          <a:blip r:embed="rId3">
            <a:alphaModFix/>
          </a:blip>
          <a:stretch>
            <a:fillRect/>
          </a:stretch>
        </p:blipFill>
        <p:spPr>
          <a:xfrm>
            <a:off x="0" y="0"/>
            <a:ext cx="9144005" cy="5143151"/>
          </a:xfrm>
          <a:prstGeom prst="rect">
            <a:avLst/>
          </a:prstGeom>
          <a:noFill/>
          <a:ln>
            <a:noFill/>
          </a:ln>
        </p:spPr>
      </p:pic>
      <p:pic>
        <p:nvPicPr>
          <p:cNvPr id="100" name="Google Shape;100;p25"/>
          <p:cNvPicPr preferRelativeResize="0"/>
          <p:nvPr/>
        </p:nvPicPr>
        <p:blipFill rotWithShape="1">
          <a:blip r:embed="rId4">
            <a:alphaModFix/>
          </a:blip>
          <a:srcRect b="0" l="0" r="0" t="0"/>
          <a:stretch/>
        </p:blipFill>
        <p:spPr>
          <a:xfrm>
            <a:off x="0" y="457"/>
            <a:ext cx="9144000" cy="514258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34"/>
          <p:cNvPicPr preferRelativeResize="0"/>
          <p:nvPr/>
        </p:nvPicPr>
        <p:blipFill>
          <a:blip r:embed="rId3">
            <a:alphaModFix/>
          </a:blip>
          <a:stretch>
            <a:fillRect/>
          </a:stretch>
        </p:blipFill>
        <p:spPr>
          <a:xfrm>
            <a:off x="0" y="0"/>
            <a:ext cx="9144005" cy="5143151"/>
          </a:xfrm>
          <a:prstGeom prst="rect">
            <a:avLst/>
          </a:prstGeom>
          <a:noFill/>
          <a:ln>
            <a:noFill/>
          </a:ln>
        </p:spPr>
      </p:pic>
      <p:sp>
        <p:nvSpPr>
          <p:cNvPr id="235" name="Google Shape;235;p34"/>
          <p:cNvSpPr txBox="1"/>
          <p:nvPr/>
        </p:nvSpPr>
        <p:spPr>
          <a:xfrm>
            <a:off x="2238453" y="2142276"/>
            <a:ext cx="4667100" cy="858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3600">
                <a:solidFill>
                  <a:srgbClr val="FFFFFF"/>
                </a:solidFill>
                <a:latin typeface="Lato"/>
                <a:ea typeface="Lato"/>
                <a:cs typeface="Lato"/>
                <a:sym typeface="Lato"/>
              </a:rPr>
              <a:t>Vembu BDR Suite</a:t>
            </a:r>
            <a:endParaRPr b="1" sz="3600">
              <a:solidFill>
                <a:srgbClr val="FFFFFF"/>
              </a:solidFill>
              <a:latin typeface="Lato"/>
              <a:ea typeface="Lato"/>
              <a:cs typeface="Lato"/>
              <a:sym typeface="Lato"/>
            </a:endParaRPr>
          </a:p>
          <a:p>
            <a:pPr indent="0" lvl="0" marL="0" rtl="0" algn="ctr">
              <a:lnSpc>
                <a:spcPct val="100000"/>
              </a:lnSpc>
              <a:spcBef>
                <a:spcPts val="0"/>
              </a:spcBef>
              <a:spcAft>
                <a:spcPts val="0"/>
              </a:spcAft>
              <a:buNone/>
            </a:pPr>
            <a:r>
              <a:rPr lang="en" sz="3600">
                <a:solidFill>
                  <a:srgbClr val="FFFFFF"/>
                </a:solidFill>
                <a:latin typeface="Lato Light"/>
                <a:ea typeface="Lato Light"/>
                <a:cs typeface="Lato Light"/>
                <a:sym typeface="Lato Light"/>
              </a:rPr>
              <a:t>Key features</a:t>
            </a:r>
            <a:endParaRPr sz="3600">
              <a:solidFill>
                <a:srgbClr val="FFFFFF"/>
              </a:solidFill>
              <a:latin typeface="Lato Light"/>
              <a:ea typeface="Lato Light"/>
              <a:cs typeface="Lato Light"/>
              <a:sym typeface="Lato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39" name="Shape 239"/>
        <p:cNvGrpSpPr/>
        <p:nvPr/>
      </p:nvGrpSpPr>
      <p:grpSpPr>
        <a:xfrm>
          <a:off x="0" y="0"/>
          <a:ext cx="0" cy="0"/>
          <a:chOff x="0" y="0"/>
          <a:chExt cx="0" cy="0"/>
        </a:xfrm>
      </p:grpSpPr>
      <p:pic>
        <p:nvPicPr>
          <p:cNvPr id="240" name="Google Shape;240;p35"/>
          <p:cNvPicPr preferRelativeResize="0"/>
          <p:nvPr/>
        </p:nvPicPr>
        <p:blipFill>
          <a:blip r:embed="rId3">
            <a:alphaModFix/>
          </a:blip>
          <a:stretch>
            <a:fillRect/>
          </a:stretch>
        </p:blipFill>
        <p:spPr>
          <a:xfrm>
            <a:off x="0" y="0"/>
            <a:ext cx="9144000" cy="5142557"/>
          </a:xfrm>
          <a:prstGeom prst="rect">
            <a:avLst/>
          </a:prstGeom>
          <a:noFill/>
          <a:ln>
            <a:noFill/>
          </a:ln>
        </p:spPr>
      </p:pic>
      <p:sp>
        <p:nvSpPr>
          <p:cNvPr id="241" name="Google Shape;241;p35"/>
          <p:cNvSpPr/>
          <p:nvPr/>
        </p:nvSpPr>
        <p:spPr>
          <a:xfrm>
            <a:off x="1500" y="741625"/>
            <a:ext cx="9144000" cy="4312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35"/>
          <p:cNvSpPr/>
          <p:nvPr/>
        </p:nvSpPr>
        <p:spPr>
          <a:xfrm>
            <a:off x="106200" y="741625"/>
            <a:ext cx="8931600" cy="42342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3" name="Google Shape;243;p35"/>
          <p:cNvGrpSpPr/>
          <p:nvPr/>
        </p:nvGrpSpPr>
        <p:grpSpPr>
          <a:xfrm>
            <a:off x="2134950" y="4239425"/>
            <a:ext cx="4874100" cy="37500"/>
            <a:chOff x="2134950" y="4239425"/>
            <a:chExt cx="4874100" cy="37500"/>
          </a:xfrm>
        </p:grpSpPr>
        <p:cxnSp>
          <p:nvCxnSpPr>
            <p:cNvPr id="244" name="Google Shape;244;p35"/>
            <p:cNvCxnSpPr/>
            <p:nvPr/>
          </p:nvCxnSpPr>
          <p:spPr>
            <a:xfrm>
              <a:off x="2134950" y="4258175"/>
              <a:ext cx="4874100" cy="0"/>
            </a:xfrm>
            <a:prstGeom prst="straightConnector1">
              <a:avLst/>
            </a:prstGeom>
            <a:noFill/>
            <a:ln cap="flat" cmpd="sng" w="9525">
              <a:solidFill>
                <a:srgbClr val="DD222D"/>
              </a:solidFill>
              <a:prstDash val="solid"/>
              <a:round/>
              <a:headEnd len="med" w="med" type="none"/>
              <a:tailEnd len="med" w="med" type="none"/>
            </a:ln>
          </p:spPr>
        </p:cxnSp>
        <p:sp>
          <p:nvSpPr>
            <p:cNvPr id="245" name="Google Shape;245;p35"/>
            <p:cNvSpPr/>
            <p:nvPr/>
          </p:nvSpPr>
          <p:spPr>
            <a:xfrm>
              <a:off x="4553250" y="4239425"/>
              <a:ext cx="37500" cy="37500"/>
            </a:xfrm>
            <a:prstGeom prst="rect">
              <a:avLst/>
            </a:prstGeom>
            <a:solidFill>
              <a:srgbClr val="DD222D"/>
            </a:solidFill>
            <a:ln cap="flat" cmpd="sng" w="9525">
              <a:solidFill>
                <a:srgbClr val="DD222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6" name="Google Shape;246;p35"/>
          <p:cNvGrpSpPr/>
          <p:nvPr/>
        </p:nvGrpSpPr>
        <p:grpSpPr>
          <a:xfrm>
            <a:off x="1008291" y="1466231"/>
            <a:ext cx="2062200" cy="810244"/>
            <a:chOff x="1164086" y="1404311"/>
            <a:chExt cx="2062200" cy="810244"/>
          </a:xfrm>
        </p:grpSpPr>
        <p:sp>
          <p:nvSpPr>
            <p:cNvPr id="247" name="Google Shape;247;p35"/>
            <p:cNvSpPr txBox="1"/>
            <p:nvPr/>
          </p:nvSpPr>
          <p:spPr>
            <a:xfrm>
              <a:off x="1164086" y="1404311"/>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Agentless Cloud-Native Backup</a:t>
              </a:r>
              <a:endParaRPr b="1" sz="900">
                <a:latin typeface="Lato"/>
                <a:ea typeface="Lato"/>
                <a:cs typeface="Lato"/>
                <a:sym typeface="Lato"/>
              </a:endParaRPr>
            </a:p>
          </p:txBody>
        </p:sp>
        <p:sp>
          <p:nvSpPr>
            <p:cNvPr id="248" name="Google Shape;248;p35"/>
            <p:cNvSpPr txBox="1"/>
            <p:nvPr/>
          </p:nvSpPr>
          <p:spPr>
            <a:xfrm>
              <a:off x="1168845" y="1648755"/>
              <a:ext cx="1886700" cy="565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Vembu BDR Suite uses cloud-native AWS APIs to ensure agentless backup for EC2 instances running on any region.</a:t>
              </a:r>
              <a:endParaRPr sz="800">
                <a:latin typeface="Lato"/>
                <a:ea typeface="Lato"/>
                <a:cs typeface="Lato"/>
                <a:sym typeface="Lato"/>
              </a:endParaRPr>
            </a:p>
          </p:txBody>
        </p:sp>
      </p:grpSp>
      <p:grpSp>
        <p:nvGrpSpPr>
          <p:cNvPr id="249" name="Google Shape;249;p35"/>
          <p:cNvGrpSpPr/>
          <p:nvPr/>
        </p:nvGrpSpPr>
        <p:grpSpPr>
          <a:xfrm>
            <a:off x="4017200" y="2797952"/>
            <a:ext cx="2062200" cy="1050276"/>
            <a:chOff x="1164086" y="1404311"/>
            <a:chExt cx="2062200" cy="1023461"/>
          </a:xfrm>
        </p:grpSpPr>
        <p:sp>
          <p:nvSpPr>
            <p:cNvPr id="250" name="Google Shape;250;p35"/>
            <p:cNvSpPr txBox="1"/>
            <p:nvPr/>
          </p:nvSpPr>
          <p:spPr>
            <a:xfrm>
              <a:off x="1164086" y="1404311"/>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Instance Recovery</a:t>
              </a:r>
              <a:endParaRPr b="1" sz="900">
                <a:latin typeface="Lato"/>
                <a:ea typeface="Lato"/>
                <a:cs typeface="Lato"/>
                <a:sym typeface="Lato"/>
              </a:endParaRPr>
            </a:p>
          </p:txBody>
        </p:sp>
        <p:sp>
          <p:nvSpPr>
            <p:cNvPr id="251" name="Google Shape;251;p35"/>
            <p:cNvSpPr txBox="1"/>
            <p:nvPr/>
          </p:nvSpPr>
          <p:spPr>
            <a:xfrm>
              <a:off x="1168836" y="1732072"/>
              <a:ext cx="1886700" cy="695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Recover backup instances from the required restore point by registering a new AMI Image that you can either deregister after recovery or leave registered to create future instances.</a:t>
              </a:r>
              <a:endParaRPr sz="800">
                <a:latin typeface="Lato"/>
                <a:ea typeface="Lato"/>
                <a:cs typeface="Lato"/>
                <a:sym typeface="Lato"/>
              </a:endParaRPr>
            </a:p>
          </p:txBody>
        </p:sp>
      </p:grpSp>
      <p:grpSp>
        <p:nvGrpSpPr>
          <p:cNvPr id="252" name="Google Shape;252;p35"/>
          <p:cNvGrpSpPr/>
          <p:nvPr/>
        </p:nvGrpSpPr>
        <p:grpSpPr>
          <a:xfrm>
            <a:off x="1015038" y="2794882"/>
            <a:ext cx="1891062" cy="948318"/>
            <a:chOff x="1164091" y="1384724"/>
            <a:chExt cx="1891062" cy="948318"/>
          </a:xfrm>
        </p:grpSpPr>
        <p:sp>
          <p:nvSpPr>
            <p:cNvPr id="253" name="Google Shape;253;p35"/>
            <p:cNvSpPr txBox="1"/>
            <p:nvPr/>
          </p:nvSpPr>
          <p:spPr>
            <a:xfrm>
              <a:off x="1164091" y="1384724"/>
              <a:ext cx="18867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Pre/Post Backup Scripts</a:t>
              </a:r>
              <a:endParaRPr b="1" sz="900">
                <a:latin typeface="Lato"/>
                <a:ea typeface="Lato"/>
                <a:cs typeface="Lato"/>
                <a:sym typeface="Lato"/>
              </a:endParaRPr>
            </a:p>
          </p:txBody>
        </p:sp>
        <p:sp>
          <p:nvSpPr>
            <p:cNvPr id="254" name="Google Shape;254;p35"/>
            <p:cNvSpPr txBox="1"/>
            <p:nvPr/>
          </p:nvSpPr>
          <p:spPr>
            <a:xfrm>
              <a:off x="1168453" y="1704541"/>
              <a:ext cx="1886700" cy="628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Run the customized scripts directly before or after a backup job to prepare the applications to be in a consistent state.</a:t>
              </a:r>
              <a:endParaRPr sz="800">
                <a:latin typeface="Lato"/>
                <a:ea typeface="Lato"/>
                <a:cs typeface="Lato"/>
                <a:sym typeface="Lato"/>
              </a:endParaRPr>
            </a:p>
          </p:txBody>
        </p:sp>
      </p:grpSp>
      <p:grpSp>
        <p:nvGrpSpPr>
          <p:cNvPr id="255" name="Google Shape;255;p35"/>
          <p:cNvGrpSpPr/>
          <p:nvPr/>
        </p:nvGrpSpPr>
        <p:grpSpPr>
          <a:xfrm>
            <a:off x="6993519" y="2797011"/>
            <a:ext cx="1886700" cy="946139"/>
            <a:chOff x="1164091" y="1391251"/>
            <a:chExt cx="1886700" cy="946139"/>
          </a:xfrm>
        </p:grpSpPr>
        <p:sp>
          <p:nvSpPr>
            <p:cNvPr id="256" name="Google Shape;256;p35"/>
            <p:cNvSpPr txBox="1"/>
            <p:nvPr/>
          </p:nvSpPr>
          <p:spPr>
            <a:xfrm>
              <a:off x="1164091" y="1391251"/>
              <a:ext cx="18867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solidFill>
                    <a:schemeClr val="dk1"/>
                  </a:solidFill>
                  <a:latin typeface="Lato"/>
                  <a:ea typeface="Lato"/>
                  <a:cs typeface="Lato"/>
                  <a:sym typeface="Lato"/>
                </a:rPr>
                <a:t>Volume Recovery</a:t>
              </a:r>
              <a:endParaRPr b="1" sz="900">
                <a:latin typeface="Lato"/>
                <a:ea typeface="Lato"/>
                <a:cs typeface="Lato"/>
                <a:sym typeface="Lato"/>
              </a:endParaRPr>
            </a:p>
          </p:txBody>
        </p:sp>
        <p:sp>
          <p:nvSpPr>
            <p:cNvPr id="257" name="Google Shape;257;p35"/>
            <p:cNvSpPr txBox="1"/>
            <p:nvPr/>
          </p:nvSpPr>
          <p:spPr>
            <a:xfrm>
              <a:off x="1168447" y="1718790"/>
              <a:ext cx="1882200" cy="618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Recover only the required volumes by attaching them to target instances by configuring the capacity, volume type, and the attached behavior.</a:t>
              </a:r>
              <a:endParaRPr sz="800">
                <a:latin typeface="Lato"/>
                <a:ea typeface="Lato"/>
                <a:cs typeface="Lato"/>
                <a:sym typeface="Lato"/>
              </a:endParaRPr>
            </a:p>
          </p:txBody>
        </p:sp>
      </p:grpSp>
      <p:grpSp>
        <p:nvGrpSpPr>
          <p:cNvPr id="258" name="Google Shape;258;p35"/>
          <p:cNvGrpSpPr/>
          <p:nvPr/>
        </p:nvGrpSpPr>
        <p:grpSpPr>
          <a:xfrm>
            <a:off x="288918" y="1426511"/>
            <a:ext cx="781700" cy="757050"/>
            <a:chOff x="288918" y="1426511"/>
            <a:chExt cx="781700" cy="757050"/>
          </a:xfrm>
        </p:grpSpPr>
        <p:sp>
          <p:nvSpPr>
            <p:cNvPr id="259" name="Google Shape;259;p35"/>
            <p:cNvSpPr/>
            <p:nvPr/>
          </p:nvSpPr>
          <p:spPr>
            <a:xfrm>
              <a:off x="460869" y="207140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0" name="Google Shape;260;p35"/>
            <p:cNvPicPr preferRelativeResize="0"/>
            <p:nvPr/>
          </p:nvPicPr>
          <p:blipFill rotWithShape="1">
            <a:blip r:embed="rId4">
              <a:alphaModFix/>
            </a:blip>
            <a:srcRect b="8325" l="7462" r="9245" t="8756"/>
            <a:stretch/>
          </p:blipFill>
          <p:spPr>
            <a:xfrm>
              <a:off x="288918" y="1426511"/>
              <a:ext cx="781700" cy="757050"/>
            </a:xfrm>
            <a:prstGeom prst="rect">
              <a:avLst/>
            </a:prstGeom>
            <a:noFill/>
            <a:ln>
              <a:noFill/>
            </a:ln>
          </p:spPr>
        </p:pic>
      </p:grpSp>
      <p:sp>
        <p:nvSpPr>
          <p:cNvPr id="261" name="Google Shape;261;p35"/>
          <p:cNvSpPr txBox="1"/>
          <p:nvPr/>
        </p:nvSpPr>
        <p:spPr>
          <a:xfrm>
            <a:off x="185050" y="152550"/>
            <a:ext cx="8784600" cy="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Lato"/>
                <a:ea typeface="Lato"/>
                <a:cs typeface="Lato"/>
                <a:sym typeface="Lato"/>
              </a:rPr>
              <a:t>Key Features </a:t>
            </a:r>
            <a:r>
              <a:rPr lang="en" sz="2400">
                <a:solidFill>
                  <a:schemeClr val="lt1"/>
                </a:solidFill>
                <a:latin typeface="Lato Light"/>
                <a:ea typeface="Lato Light"/>
                <a:cs typeface="Lato Light"/>
                <a:sym typeface="Lato Light"/>
              </a:rPr>
              <a:t>for AWS Backup</a:t>
            </a:r>
            <a:endParaRPr sz="2400">
              <a:solidFill>
                <a:schemeClr val="lt1"/>
              </a:solidFill>
              <a:latin typeface="Lato Light"/>
              <a:ea typeface="Lato Light"/>
              <a:cs typeface="Lato Light"/>
              <a:sym typeface="Lato Light"/>
            </a:endParaRPr>
          </a:p>
        </p:txBody>
      </p:sp>
      <p:grpSp>
        <p:nvGrpSpPr>
          <p:cNvPr id="262" name="Google Shape;262;p35"/>
          <p:cNvGrpSpPr/>
          <p:nvPr/>
        </p:nvGrpSpPr>
        <p:grpSpPr>
          <a:xfrm>
            <a:off x="4021600" y="1464515"/>
            <a:ext cx="2062200" cy="883881"/>
            <a:chOff x="1164086" y="1384729"/>
            <a:chExt cx="2062200" cy="761572"/>
          </a:xfrm>
        </p:grpSpPr>
        <p:sp>
          <p:nvSpPr>
            <p:cNvPr id="263" name="Google Shape;263;p35"/>
            <p:cNvSpPr txBox="1"/>
            <p:nvPr/>
          </p:nvSpPr>
          <p:spPr>
            <a:xfrm>
              <a:off x="1164086" y="1384729"/>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Automatic Backup Scheduling</a:t>
              </a:r>
              <a:endParaRPr b="1" sz="900">
                <a:latin typeface="Lato"/>
                <a:ea typeface="Lato"/>
                <a:cs typeface="Lato"/>
                <a:sym typeface="Lato"/>
              </a:endParaRPr>
            </a:p>
          </p:txBody>
        </p:sp>
        <p:sp>
          <p:nvSpPr>
            <p:cNvPr id="264" name="Google Shape;264;p35"/>
            <p:cNvSpPr txBox="1"/>
            <p:nvPr/>
          </p:nvSpPr>
          <p:spPr>
            <a:xfrm>
              <a:off x="1168836" y="1635701"/>
              <a:ext cx="1886700" cy="510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solidFill>
                    <a:schemeClr val="dk1"/>
                  </a:solidFill>
                  <a:latin typeface="Lato"/>
                  <a:ea typeface="Lato"/>
                  <a:cs typeface="Lato"/>
                  <a:sym typeface="Lato"/>
                </a:rPr>
                <a:t>Experience near-continuous Data Protection of your instances by scheduling backups on a minute, hourly, daily or weekly basis.</a:t>
              </a:r>
              <a:endParaRPr sz="800">
                <a:solidFill>
                  <a:schemeClr val="dk1"/>
                </a:solidFill>
                <a:latin typeface="Lato"/>
                <a:ea typeface="Lato"/>
                <a:cs typeface="Lato"/>
                <a:sym typeface="Lato"/>
              </a:endParaRPr>
            </a:p>
          </p:txBody>
        </p:sp>
      </p:grpSp>
      <p:grpSp>
        <p:nvGrpSpPr>
          <p:cNvPr id="265" name="Google Shape;265;p35"/>
          <p:cNvGrpSpPr/>
          <p:nvPr/>
        </p:nvGrpSpPr>
        <p:grpSpPr>
          <a:xfrm>
            <a:off x="6996450" y="1466836"/>
            <a:ext cx="2062200" cy="881632"/>
            <a:chOff x="1164086" y="1404311"/>
            <a:chExt cx="2062200" cy="805732"/>
          </a:xfrm>
        </p:grpSpPr>
        <p:sp>
          <p:nvSpPr>
            <p:cNvPr id="266" name="Google Shape;266;p35"/>
            <p:cNvSpPr txBox="1"/>
            <p:nvPr/>
          </p:nvSpPr>
          <p:spPr>
            <a:xfrm>
              <a:off x="1164086" y="1404311"/>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Application-Aware Processing</a:t>
              </a:r>
              <a:endParaRPr b="1" sz="900">
                <a:latin typeface="Lato"/>
                <a:ea typeface="Lato"/>
                <a:cs typeface="Lato"/>
                <a:sym typeface="Lato"/>
              </a:endParaRPr>
            </a:p>
          </p:txBody>
        </p:sp>
        <p:sp>
          <p:nvSpPr>
            <p:cNvPr id="267" name="Google Shape;267;p35"/>
            <p:cNvSpPr txBox="1"/>
            <p:nvPr/>
          </p:nvSpPr>
          <p:spPr>
            <a:xfrm>
              <a:off x="1168861" y="1697643"/>
              <a:ext cx="1886700" cy="512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Vembu Backup for AWS ensures to backup only when the application writers are stable and guarantees a transaction-consistent snapshot.</a:t>
              </a:r>
              <a:endParaRPr sz="800">
                <a:latin typeface="Lato"/>
                <a:ea typeface="Lato"/>
                <a:cs typeface="Lato"/>
                <a:sym typeface="Lato"/>
              </a:endParaRPr>
            </a:p>
          </p:txBody>
        </p:sp>
      </p:grpSp>
      <p:grpSp>
        <p:nvGrpSpPr>
          <p:cNvPr id="268" name="Google Shape;268;p35"/>
          <p:cNvGrpSpPr/>
          <p:nvPr/>
        </p:nvGrpSpPr>
        <p:grpSpPr>
          <a:xfrm>
            <a:off x="3297834" y="2758256"/>
            <a:ext cx="781700" cy="757050"/>
            <a:chOff x="3297834" y="2758256"/>
            <a:chExt cx="781700" cy="757050"/>
          </a:xfrm>
        </p:grpSpPr>
        <p:pic>
          <p:nvPicPr>
            <p:cNvPr id="269" name="Google Shape;269;p35"/>
            <p:cNvPicPr preferRelativeResize="0"/>
            <p:nvPr/>
          </p:nvPicPr>
          <p:blipFill rotWithShape="1">
            <a:blip r:embed="rId4">
              <a:alphaModFix/>
            </a:blip>
            <a:srcRect b="8325" l="7462" r="9245" t="8756"/>
            <a:stretch/>
          </p:blipFill>
          <p:spPr>
            <a:xfrm>
              <a:off x="3297834" y="2758256"/>
              <a:ext cx="781700" cy="757050"/>
            </a:xfrm>
            <a:prstGeom prst="rect">
              <a:avLst/>
            </a:prstGeom>
            <a:noFill/>
            <a:ln>
              <a:noFill/>
            </a:ln>
          </p:spPr>
        </p:pic>
        <p:sp>
          <p:nvSpPr>
            <p:cNvPr id="270" name="Google Shape;270;p35"/>
            <p:cNvSpPr/>
            <p:nvPr/>
          </p:nvSpPr>
          <p:spPr>
            <a:xfrm>
              <a:off x="3469784" y="3403150"/>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1" name="Google Shape;271;p35"/>
          <p:cNvGrpSpPr/>
          <p:nvPr/>
        </p:nvGrpSpPr>
        <p:grpSpPr>
          <a:xfrm>
            <a:off x="6267613" y="2757296"/>
            <a:ext cx="781700" cy="757050"/>
            <a:chOff x="493975" y="1341330"/>
            <a:chExt cx="781700" cy="757050"/>
          </a:xfrm>
        </p:grpSpPr>
        <p:pic>
          <p:nvPicPr>
            <p:cNvPr id="272" name="Google Shape;272;p35"/>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273" name="Google Shape;273;p35"/>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4" name="Google Shape;274;p35"/>
          <p:cNvGrpSpPr/>
          <p:nvPr/>
        </p:nvGrpSpPr>
        <p:grpSpPr>
          <a:xfrm>
            <a:off x="6264407" y="1426550"/>
            <a:ext cx="781700" cy="757050"/>
            <a:chOff x="493975" y="1341330"/>
            <a:chExt cx="781700" cy="757050"/>
          </a:xfrm>
        </p:grpSpPr>
        <p:pic>
          <p:nvPicPr>
            <p:cNvPr id="275" name="Google Shape;275;p35"/>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276" name="Google Shape;276;p35"/>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7" name="Google Shape;277;p35"/>
          <p:cNvGrpSpPr/>
          <p:nvPr/>
        </p:nvGrpSpPr>
        <p:grpSpPr>
          <a:xfrm>
            <a:off x="289133" y="2761695"/>
            <a:ext cx="781700" cy="757050"/>
            <a:chOff x="493975" y="1341330"/>
            <a:chExt cx="781700" cy="757050"/>
          </a:xfrm>
        </p:grpSpPr>
        <p:pic>
          <p:nvPicPr>
            <p:cNvPr id="278" name="Google Shape;278;p35"/>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279" name="Google Shape;279;p35"/>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0" name="Google Shape;280;p35"/>
          <p:cNvGrpSpPr/>
          <p:nvPr/>
        </p:nvGrpSpPr>
        <p:grpSpPr>
          <a:xfrm>
            <a:off x="3290511" y="1425419"/>
            <a:ext cx="781700" cy="757050"/>
            <a:chOff x="493975" y="1341330"/>
            <a:chExt cx="781700" cy="757050"/>
          </a:xfrm>
        </p:grpSpPr>
        <p:pic>
          <p:nvPicPr>
            <p:cNvPr id="281" name="Google Shape;281;p35"/>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282" name="Google Shape;282;p35"/>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83" name="Google Shape;283;p35"/>
          <p:cNvPicPr preferRelativeResize="0"/>
          <p:nvPr/>
        </p:nvPicPr>
        <p:blipFill rotWithShape="1">
          <a:blip r:embed="rId5">
            <a:alphaModFix/>
          </a:blip>
          <a:srcRect b="2998" l="0" r="0" t="2989"/>
          <a:stretch/>
        </p:blipFill>
        <p:spPr>
          <a:xfrm>
            <a:off x="324091" y="1471145"/>
            <a:ext cx="700001" cy="658099"/>
          </a:xfrm>
          <a:prstGeom prst="rect">
            <a:avLst/>
          </a:prstGeom>
          <a:noFill/>
          <a:ln>
            <a:noFill/>
          </a:ln>
        </p:spPr>
      </p:pic>
      <p:pic>
        <p:nvPicPr>
          <p:cNvPr id="284" name="Google Shape;284;p35"/>
          <p:cNvPicPr preferRelativeResize="0"/>
          <p:nvPr/>
        </p:nvPicPr>
        <p:blipFill rotWithShape="1">
          <a:blip r:embed="rId6">
            <a:alphaModFix/>
          </a:blip>
          <a:srcRect b="2998" l="0" r="0" t="2989"/>
          <a:stretch/>
        </p:blipFill>
        <p:spPr>
          <a:xfrm>
            <a:off x="3405725" y="1539149"/>
            <a:ext cx="565924" cy="532055"/>
          </a:xfrm>
          <a:prstGeom prst="rect">
            <a:avLst/>
          </a:prstGeom>
          <a:noFill/>
          <a:ln>
            <a:noFill/>
          </a:ln>
        </p:spPr>
      </p:pic>
      <p:pic>
        <p:nvPicPr>
          <p:cNvPr id="285" name="Google Shape;285;p35"/>
          <p:cNvPicPr preferRelativeResize="0"/>
          <p:nvPr/>
        </p:nvPicPr>
        <p:blipFill rotWithShape="1">
          <a:blip r:embed="rId7">
            <a:alphaModFix/>
          </a:blip>
          <a:srcRect b="2998" l="0" r="0" t="2989"/>
          <a:stretch/>
        </p:blipFill>
        <p:spPr>
          <a:xfrm>
            <a:off x="6334905" y="1472908"/>
            <a:ext cx="670126" cy="630011"/>
          </a:xfrm>
          <a:prstGeom prst="rect">
            <a:avLst/>
          </a:prstGeom>
          <a:noFill/>
          <a:ln>
            <a:noFill/>
          </a:ln>
        </p:spPr>
      </p:pic>
      <p:pic>
        <p:nvPicPr>
          <p:cNvPr id="286" name="Google Shape;286;p35"/>
          <p:cNvPicPr preferRelativeResize="0"/>
          <p:nvPr/>
        </p:nvPicPr>
        <p:blipFill rotWithShape="1">
          <a:blip r:embed="rId8">
            <a:alphaModFix/>
          </a:blip>
          <a:srcRect b="2998" l="0" r="0" t="2989"/>
          <a:stretch/>
        </p:blipFill>
        <p:spPr>
          <a:xfrm>
            <a:off x="324091" y="2806770"/>
            <a:ext cx="700001" cy="658099"/>
          </a:xfrm>
          <a:prstGeom prst="rect">
            <a:avLst/>
          </a:prstGeom>
          <a:noFill/>
          <a:ln>
            <a:noFill/>
          </a:ln>
        </p:spPr>
      </p:pic>
      <p:pic>
        <p:nvPicPr>
          <p:cNvPr id="287" name="Google Shape;287;p35"/>
          <p:cNvPicPr preferRelativeResize="0"/>
          <p:nvPr/>
        </p:nvPicPr>
        <p:blipFill rotWithShape="1">
          <a:blip r:embed="rId9">
            <a:alphaModFix/>
          </a:blip>
          <a:srcRect b="2998" l="0" r="0" t="2989"/>
          <a:stretch/>
        </p:blipFill>
        <p:spPr>
          <a:xfrm>
            <a:off x="3405725" y="2874774"/>
            <a:ext cx="565924" cy="532055"/>
          </a:xfrm>
          <a:prstGeom prst="rect">
            <a:avLst/>
          </a:prstGeom>
          <a:noFill/>
          <a:ln>
            <a:noFill/>
          </a:ln>
        </p:spPr>
      </p:pic>
      <p:pic>
        <p:nvPicPr>
          <p:cNvPr id="288" name="Google Shape;288;p35"/>
          <p:cNvPicPr preferRelativeResize="0"/>
          <p:nvPr/>
        </p:nvPicPr>
        <p:blipFill rotWithShape="1">
          <a:blip r:embed="rId10">
            <a:alphaModFix/>
          </a:blip>
          <a:srcRect b="2998" l="0" r="0" t="2989"/>
          <a:stretch/>
        </p:blipFill>
        <p:spPr>
          <a:xfrm>
            <a:off x="6405368" y="2910702"/>
            <a:ext cx="529193" cy="4975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36"/>
          <p:cNvPicPr preferRelativeResize="0"/>
          <p:nvPr/>
        </p:nvPicPr>
        <p:blipFill>
          <a:blip r:embed="rId3">
            <a:alphaModFix/>
          </a:blip>
          <a:stretch>
            <a:fillRect/>
          </a:stretch>
        </p:blipFill>
        <p:spPr>
          <a:xfrm>
            <a:off x="0" y="0"/>
            <a:ext cx="9144005" cy="5143151"/>
          </a:xfrm>
          <a:prstGeom prst="rect">
            <a:avLst/>
          </a:prstGeom>
          <a:noFill/>
          <a:ln>
            <a:noFill/>
          </a:ln>
        </p:spPr>
      </p:pic>
      <p:sp>
        <p:nvSpPr>
          <p:cNvPr id="294" name="Google Shape;294;p36"/>
          <p:cNvSpPr txBox="1"/>
          <p:nvPr/>
        </p:nvSpPr>
        <p:spPr>
          <a:xfrm>
            <a:off x="759600" y="2707369"/>
            <a:ext cx="7624800" cy="858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3600">
                <a:solidFill>
                  <a:srgbClr val="FFFFFF"/>
                </a:solidFill>
                <a:latin typeface="Lato"/>
                <a:ea typeface="Lato"/>
                <a:cs typeface="Lato"/>
                <a:sym typeface="Lato"/>
              </a:rPr>
              <a:t>Vembu Backup for AWS</a:t>
            </a:r>
            <a:endParaRPr b="1" sz="3600">
              <a:solidFill>
                <a:srgbClr val="FFFFFF"/>
              </a:solidFill>
              <a:latin typeface="Lato"/>
              <a:ea typeface="Lato"/>
              <a:cs typeface="Lato"/>
              <a:sym typeface="Lato"/>
            </a:endParaRPr>
          </a:p>
          <a:p>
            <a:pPr indent="0" lvl="0" marL="0" rtl="0" algn="ctr">
              <a:lnSpc>
                <a:spcPct val="100000"/>
              </a:lnSpc>
              <a:spcBef>
                <a:spcPts val="0"/>
              </a:spcBef>
              <a:spcAft>
                <a:spcPts val="0"/>
              </a:spcAft>
              <a:buNone/>
            </a:pPr>
            <a:r>
              <a:rPr b="1" lang="en" sz="3600">
                <a:solidFill>
                  <a:srgbClr val="FFFFFF"/>
                </a:solidFill>
                <a:latin typeface="Lato"/>
                <a:ea typeface="Lato"/>
                <a:cs typeface="Lato"/>
                <a:sym typeface="Lato"/>
              </a:rPr>
              <a:t> </a:t>
            </a:r>
            <a:r>
              <a:rPr lang="en" sz="3600">
                <a:solidFill>
                  <a:srgbClr val="FFFFFF"/>
                </a:solidFill>
                <a:latin typeface="Lato Light"/>
                <a:ea typeface="Lato Light"/>
                <a:cs typeface="Lato Light"/>
                <a:sym typeface="Lato Light"/>
              </a:rPr>
              <a:t>Licensing Model</a:t>
            </a:r>
            <a:endParaRPr sz="3600">
              <a:solidFill>
                <a:srgbClr val="FFFFFF"/>
              </a:solidFill>
              <a:latin typeface="Lato Light"/>
              <a:ea typeface="Lato Light"/>
              <a:cs typeface="Lato Light"/>
              <a:sym typeface="Lato Light"/>
            </a:endParaRPr>
          </a:p>
        </p:txBody>
      </p:sp>
      <p:pic>
        <p:nvPicPr>
          <p:cNvPr id="295" name="Google Shape;295;p36"/>
          <p:cNvPicPr preferRelativeResize="0"/>
          <p:nvPr/>
        </p:nvPicPr>
        <p:blipFill rotWithShape="1">
          <a:blip r:embed="rId4">
            <a:alphaModFix/>
          </a:blip>
          <a:srcRect b="5382" l="19686" r="17014" t="5347"/>
          <a:stretch/>
        </p:blipFill>
        <p:spPr>
          <a:xfrm>
            <a:off x="4201500" y="1577531"/>
            <a:ext cx="557000" cy="7855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9" name="Shape 299"/>
        <p:cNvGrpSpPr/>
        <p:nvPr/>
      </p:nvGrpSpPr>
      <p:grpSpPr>
        <a:xfrm>
          <a:off x="0" y="0"/>
          <a:ext cx="0" cy="0"/>
          <a:chOff x="0" y="0"/>
          <a:chExt cx="0" cy="0"/>
        </a:xfrm>
      </p:grpSpPr>
      <p:pic>
        <p:nvPicPr>
          <p:cNvPr id="300" name="Google Shape;300;p37"/>
          <p:cNvPicPr preferRelativeResize="0"/>
          <p:nvPr/>
        </p:nvPicPr>
        <p:blipFill>
          <a:blip r:embed="rId3">
            <a:alphaModFix/>
          </a:blip>
          <a:stretch>
            <a:fillRect/>
          </a:stretch>
        </p:blipFill>
        <p:spPr>
          <a:xfrm>
            <a:off x="-750" y="0"/>
            <a:ext cx="9144000" cy="5142557"/>
          </a:xfrm>
          <a:prstGeom prst="rect">
            <a:avLst/>
          </a:prstGeom>
          <a:noFill/>
          <a:ln>
            <a:noFill/>
          </a:ln>
        </p:spPr>
      </p:pic>
      <p:cxnSp>
        <p:nvCxnSpPr>
          <p:cNvPr id="301" name="Google Shape;301;p37"/>
          <p:cNvCxnSpPr/>
          <p:nvPr/>
        </p:nvCxnSpPr>
        <p:spPr>
          <a:xfrm>
            <a:off x="7460949" y="2145625"/>
            <a:ext cx="0" cy="1736100"/>
          </a:xfrm>
          <a:prstGeom prst="straightConnector1">
            <a:avLst/>
          </a:prstGeom>
          <a:noFill/>
          <a:ln cap="flat" cmpd="sng" w="9525">
            <a:solidFill>
              <a:srgbClr val="CCCCCC"/>
            </a:solidFill>
            <a:prstDash val="dot"/>
            <a:round/>
            <a:headEnd len="med" w="med" type="none"/>
            <a:tailEnd len="med" w="med" type="none"/>
          </a:ln>
        </p:spPr>
      </p:cxnSp>
      <p:sp>
        <p:nvSpPr>
          <p:cNvPr id="302" name="Google Shape;302;p37"/>
          <p:cNvSpPr/>
          <p:nvPr/>
        </p:nvSpPr>
        <p:spPr>
          <a:xfrm>
            <a:off x="750" y="741625"/>
            <a:ext cx="9144000" cy="4312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7"/>
          <p:cNvSpPr/>
          <p:nvPr/>
        </p:nvSpPr>
        <p:spPr>
          <a:xfrm>
            <a:off x="1500" y="4623470"/>
            <a:ext cx="344700" cy="432300"/>
          </a:xfrm>
          <a:prstGeom prst="rtTriangle">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04" name="Google Shape;304;p37"/>
          <p:cNvSpPr/>
          <p:nvPr/>
        </p:nvSpPr>
        <p:spPr>
          <a:xfrm rot="10800000">
            <a:off x="8800405" y="738913"/>
            <a:ext cx="344700" cy="432300"/>
          </a:xfrm>
          <a:prstGeom prst="rtTriangle">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5" name="Google Shape;305;p37"/>
          <p:cNvGrpSpPr/>
          <p:nvPr/>
        </p:nvGrpSpPr>
        <p:grpSpPr>
          <a:xfrm>
            <a:off x="2134950" y="4468025"/>
            <a:ext cx="4874100" cy="37500"/>
            <a:chOff x="2134950" y="4239425"/>
            <a:chExt cx="4874100" cy="37500"/>
          </a:xfrm>
        </p:grpSpPr>
        <p:cxnSp>
          <p:nvCxnSpPr>
            <p:cNvPr id="306" name="Google Shape;306;p37"/>
            <p:cNvCxnSpPr/>
            <p:nvPr/>
          </p:nvCxnSpPr>
          <p:spPr>
            <a:xfrm>
              <a:off x="2134950" y="4258175"/>
              <a:ext cx="4874100" cy="0"/>
            </a:xfrm>
            <a:prstGeom prst="straightConnector1">
              <a:avLst/>
            </a:prstGeom>
            <a:noFill/>
            <a:ln cap="flat" cmpd="sng" w="9525">
              <a:solidFill>
                <a:srgbClr val="DD222D"/>
              </a:solidFill>
              <a:prstDash val="solid"/>
              <a:round/>
              <a:headEnd len="med" w="med" type="none"/>
              <a:tailEnd len="med" w="med" type="none"/>
            </a:ln>
          </p:spPr>
        </p:cxnSp>
        <p:sp>
          <p:nvSpPr>
            <p:cNvPr id="307" name="Google Shape;307;p37"/>
            <p:cNvSpPr/>
            <p:nvPr/>
          </p:nvSpPr>
          <p:spPr>
            <a:xfrm>
              <a:off x="4553250" y="4239425"/>
              <a:ext cx="37500" cy="37500"/>
            </a:xfrm>
            <a:prstGeom prst="rect">
              <a:avLst/>
            </a:prstGeom>
            <a:solidFill>
              <a:srgbClr val="DD222D"/>
            </a:solidFill>
            <a:ln cap="flat" cmpd="sng" w="9525">
              <a:solidFill>
                <a:srgbClr val="DD222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8" name="Google Shape;308;p37"/>
          <p:cNvSpPr txBox="1"/>
          <p:nvPr/>
        </p:nvSpPr>
        <p:spPr>
          <a:xfrm>
            <a:off x="6025425" y="2317225"/>
            <a:ext cx="2753100" cy="19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000">
              <a:latin typeface="Lato"/>
              <a:ea typeface="Lato"/>
              <a:cs typeface="Lato"/>
              <a:sym typeface="Lato"/>
            </a:endParaRPr>
          </a:p>
        </p:txBody>
      </p:sp>
      <p:sp>
        <p:nvSpPr>
          <p:cNvPr id="309" name="Google Shape;309;p37"/>
          <p:cNvSpPr/>
          <p:nvPr/>
        </p:nvSpPr>
        <p:spPr>
          <a:xfrm>
            <a:off x="428025" y="1174800"/>
            <a:ext cx="5509500" cy="3002100"/>
          </a:xfrm>
          <a:prstGeom prst="rect">
            <a:avLst/>
          </a:prstGeom>
          <a:solidFill>
            <a:srgbClr val="FFFFFF"/>
          </a:solidFill>
          <a:ln cap="flat" cmpd="sng" w="9525">
            <a:solidFill>
              <a:srgbClr val="EFEFEF"/>
            </a:solidFill>
            <a:prstDash val="solid"/>
            <a:round/>
            <a:headEnd len="sm" w="sm" type="none"/>
            <a:tailEnd len="sm" w="sm" type="none"/>
          </a:ln>
          <a:effectLst>
            <a:outerShdw blurRad="57150" rotWithShape="0" algn="bl" dir="6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7"/>
          <p:cNvSpPr txBox="1"/>
          <p:nvPr/>
        </p:nvSpPr>
        <p:spPr>
          <a:xfrm>
            <a:off x="185050" y="152538"/>
            <a:ext cx="7626000" cy="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dk1"/>
                </a:solidFill>
                <a:latin typeface="Lato"/>
                <a:ea typeface="Lato"/>
                <a:cs typeface="Lato"/>
                <a:sym typeface="Lato"/>
              </a:rPr>
              <a:t>Licensing</a:t>
            </a:r>
            <a:endParaRPr sz="2400">
              <a:solidFill>
                <a:schemeClr val="dk1"/>
              </a:solidFill>
              <a:latin typeface="Lato Light"/>
              <a:ea typeface="Lato Light"/>
              <a:cs typeface="Lato Light"/>
              <a:sym typeface="Lato Light"/>
            </a:endParaRPr>
          </a:p>
        </p:txBody>
      </p:sp>
      <p:sp>
        <p:nvSpPr>
          <p:cNvPr id="311" name="Google Shape;311;p37"/>
          <p:cNvSpPr txBox="1"/>
          <p:nvPr/>
        </p:nvSpPr>
        <p:spPr>
          <a:xfrm>
            <a:off x="552525" y="1617250"/>
            <a:ext cx="5097300" cy="623700"/>
          </a:xfrm>
          <a:prstGeom prst="rect">
            <a:avLst/>
          </a:prstGeom>
          <a:noFill/>
          <a:ln>
            <a:noFill/>
          </a:ln>
        </p:spPr>
        <p:txBody>
          <a:bodyPr anchorCtr="0" anchor="ctr" bIns="91425" lIns="91425" spcFirstLastPara="1" rIns="91425" wrap="square" tIns="91425">
            <a:noAutofit/>
          </a:bodyPr>
          <a:lstStyle/>
          <a:p>
            <a:pPr indent="-285750" lvl="0" marL="457200" rtl="0" algn="l">
              <a:lnSpc>
                <a:spcPct val="150000"/>
              </a:lnSpc>
              <a:spcBef>
                <a:spcPts val="0"/>
              </a:spcBef>
              <a:spcAft>
                <a:spcPts val="0"/>
              </a:spcAft>
              <a:buClr>
                <a:srgbClr val="DD222D"/>
              </a:buClr>
              <a:buSzPts val="900"/>
              <a:buFont typeface="Lato"/>
              <a:buChar char="●"/>
            </a:pPr>
            <a:r>
              <a:rPr lang="en" sz="900">
                <a:solidFill>
                  <a:srgbClr val="434343"/>
                </a:solidFill>
                <a:latin typeface="Lato"/>
                <a:ea typeface="Lato"/>
                <a:cs typeface="Lato"/>
                <a:sym typeface="Lato"/>
              </a:rPr>
              <a:t>Vembu offers licensing options at monthly &amp; yearly subscriptions</a:t>
            </a:r>
            <a:endParaRPr sz="900">
              <a:solidFill>
                <a:srgbClr val="434343"/>
              </a:solidFill>
              <a:latin typeface="Lato"/>
              <a:ea typeface="Lato"/>
              <a:cs typeface="Lato"/>
              <a:sym typeface="Lato"/>
            </a:endParaRPr>
          </a:p>
          <a:p>
            <a:pPr indent="-285750" lvl="0" marL="457200" rtl="0" algn="l">
              <a:lnSpc>
                <a:spcPct val="150000"/>
              </a:lnSpc>
              <a:spcBef>
                <a:spcPts val="0"/>
              </a:spcBef>
              <a:spcAft>
                <a:spcPts val="0"/>
              </a:spcAft>
              <a:buClr>
                <a:srgbClr val="DD222D"/>
              </a:buClr>
              <a:buSzPts val="900"/>
              <a:buFont typeface="Lato"/>
              <a:buChar char="●"/>
            </a:pPr>
            <a:r>
              <a:rPr lang="en" sz="900">
                <a:solidFill>
                  <a:srgbClr val="434343"/>
                </a:solidFill>
                <a:latin typeface="Lato"/>
                <a:ea typeface="Lato"/>
                <a:cs typeface="Lato"/>
                <a:sym typeface="Lato"/>
              </a:rPr>
              <a:t>24/7 support and major/minor upgrades included</a:t>
            </a:r>
            <a:endParaRPr i="1" sz="900">
              <a:solidFill>
                <a:srgbClr val="434343"/>
              </a:solidFill>
              <a:latin typeface="Lato"/>
              <a:ea typeface="Lato"/>
              <a:cs typeface="Lato"/>
              <a:sym typeface="Lato"/>
            </a:endParaRPr>
          </a:p>
        </p:txBody>
      </p:sp>
      <p:sp>
        <p:nvSpPr>
          <p:cNvPr id="312" name="Google Shape;312;p37"/>
          <p:cNvSpPr txBox="1"/>
          <p:nvPr/>
        </p:nvSpPr>
        <p:spPr>
          <a:xfrm>
            <a:off x="714550" y="1352475"/>
            <a:ext cx="2753100" cy="19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CC0000"/>
                </a:solidFill>
                <a:latin typeface="Lato"/>
                <a:ea typeface="Lato"/>
                <a:cs typeface="Lato"/>
                <a:sym typeface="Lato"/>
              </a:rPr>
              <a:t>Subscription</a:t>
            </a:r>
            <a:endParaRPr b="1" sz="1000">
              <a:solidFill>
                <a:srgbClr val="CC0000"/>
              </a:solidFill>
              <a:latin typeface="Lato"/>
              <a:ea typeface="Lato"/>
              <a:cs typeface="Lato"/>
              <a:sym typeface="Lato"/>
            </a:endParaRPr>
          </a:p>
        </p:txBody>
      </p:sp>
      <p:sp>
        <p:nvSpPr>
          <p:cNvPr id="313" name="Google Shape;313;p37"/>
          <p:cNvSpPr txBox="1"/>
          <p:nvPr/>
        </p:nvSpPr>
        <p:spPr>
          <a:xfrm>
            <a:off x="552525" y="2988850"/>
            <a:ext cx="5097300" cy="623700"/>
          </a:xfrm>
          <a:prstGeom prst="rect">
            <a:avLst/>
          </a:prstGeom>
          <a:noFill/>
          <a:ln>
            <a:noFill/>
          </a:ln>
        </p:spPr>
        <p:txBody>
          <a:bodyPr anchorCtr="0" anchor="ctr" bIns="91425" lIns="91425" spcFirstLastPara="1" rIns="91425" wrap="square" tIns="91425">
            <a:noAutofit/>
          </a:bodyPr>
          <a:lstStyle/>
          <a:p>
            <a:pPr indent="-285750" lvl="0" marL="457200" rtl="0" algn="l">
              <a:lnSpc>
                <a:spcPct val="150000"/>
              </a:lnSpc>
              <a:spcBef>
                <a:spcPts val="0"/>
              </a:spcBef>
              <a:spcAft>
                <a:spcPts val="0"/>
              </a:spcAft>
              <a:buClr>
                <a:srgbClr val="F20122"/>
              </a:buClr>
              <a:buSzPts val="900"/>
              <a:buFont typeface="Lato"/>
              <a:buChar char="●"/>
            </a:pPr>
            <a:r>
              <a:rPr lang="en" sz="900">
                <a:solidFill>
                  <a:srgbClr val="434343"/>
                </a:solidFill>
                <a:latin typeface="Lato"/>
                <a:ea typeface="Lato"/>
                <a:cs typeface="Lato"/>
                <a:sym typeface="Lato"/>
              </a:rPr>
              <a:t>One time purchase with upgrades and support free for one year</a:t>
            </a:r>
            <a:endParaRPr sz="900">
              <a:solidFill>
                <a:srgbClr val="434343"/>
              </a:solidFill>
              <a:latin typeface="Lato"/>
              <a:ea typeface="Lato"/>
              <a:cs typeface="Lato"/>
              <a:sym typeface="Lato"/>
            </a:endParaRPr>
          </a:p>
          <a:p>
            <a:pPr indent="-285750" lvl="0" marL="457200" rtl="0" algn="l">
              <a:lnSpc>
                <a:spcPct val="150000"/>
              </a:lnSpc>
              <a:spcBef>
                <a:spcPts val="0"/>
              </a:spcBef>
              <a:spcAft>
                <a:spcPts val="0"/>
              </a:spcAft>
              <a:buClr>
                <a:srgbClr val="F20122"/>
              </a:buClr>
              <a:buSzPts val="900"/>
              <a:buFont typeface="Lato"/>
              <a:buChar char="●"/>
            </a:pPr>
            <a:r>
              <a:rPr lang="en" sz="900">
                <a:solidFill>
                  <a:srgbClr val="434343"/>
                </a:solidFill>
                <a:latin typeface="Lato"/>
                <a:ea typeface="Lato"/>
                <a:cs typeface="Lato"/>
                <a:sym typeface="Lato"/>
              </a:rPr>
              <a:t>After 1 year AMC of 20% of license fee to be paid for continued support &amp; updates</a:t>
            </a:r>
            <a:endParaRPr i="1" sz="900">
              <a:solidFill>
                <a:srgbClr val="434343"/>
              </a:solidFill>
              <a:latin typeface="Lato"/>
              <a:ea typeface="Lato"/>
              <a:cs typeface="Lato"/>
              <a:sym typeface="Lato"/>
            </a:endParaRPr>
          </a:p>
        </p:txBody>
      </p:sp>
      <p:sp>
        <p:nvSpPr>
          <p:cNvPr id="314" name="Google Shape;314;p37"/>
          <p:cNvSpPr txBox="1"/>
          <p:nvPr/>
        </p:nvSpPr>
        <p:spPr>
          <a:xfrm>
            <a:off x="714550" y="2647875"/>
            <a:ext cx="2753100" cy="19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CC0000"/>
                </a:solidFill>
                <a:latin typeface="Lato"/>
                <a:ea typeface="Lato"/>
                <a:cs typeface="Lato"/>
                <a:sym typeface="Lato"/>
              </a:rPr>
              <a:t>Perpetual</a:t>
            </a:r>
            <a:endParaRPr b="1" sz="1000">
              <a:solidFill>
                <a:srgbClr val="CC0000"/>
              </a:solidFill>
              <a:latin typeface="Lato"/>
              <a:ea typeface="Lato"/>
              <a:cs typeface="Lato"/>
              <a:sym typeface="Lato"/>
            </a:endParaRPr>
          </a:p>
        </p:txBody>
      </p:sp>
      <p:sp>
        <p:nvSpPr>
          <p:cNvPr id="315" name="Google Shape;315;p37"/>
          <p:cNvSpPr txBox="1"/>
          <p:nvPr/>
        </p:nvSpPr>
        <p:spPr>
          <a:xfrm>
            <a:off x="6110275" y="1594224"/>
            <a:ext cx="2220600" cy="551400"/>
          </a:xfrm>
          <a:prstGeom prst="rect">
            <a:avLst/>
          </a:prstGeom>
          <a:noFill/>
          <a:ln>
            <a:noFill/>
          </a:ln>
        </p:spPr>
        <p:txBody>
          <a:bodyPr anchorCtr="0" anchor="ctr" bIns="91425" lIns="91425" spcFirstLastPara="1" rIns="91425" wrap="square" tIns="91425">
            <a:noAutofit/>
          </a:bodyPr>
          <a:lstStyle/>
          <a:p>
            <a:pPr indent="-285750" lvl="0" marL="457200" rtl="0" algn="l">
              <a:lnSpc>
                <a:spcPct val="150000"/>
              </a:lnSpc>
              <a:spcBef>
                <a:spcPts val="0"/>
              </a:spcBef>
              <a:spcAft>
                <a:spcPts val="0"/>
              </a:spcAft>
              <a:buClr>
                <a:srgbClr val="DD222D"/>
              </a:buClr>
              <a:buSzPts val="900"/>
              <a:buFont typeface="Lato"/>
              <a:buChar char="●"/>
            </a:pPr>
            <a:r>
              <a:rPr lang="en" sz="900">
                <a:solidFill>
                  <a:srgbClr val="434343"/>
                </a:solidFill>
                <a:latin typeface="Lato"/>
                <a:ea typeface="Lato"/>
                <a:cs typeface="Lato"/>
                <a:sym typeface="Lato"/>
              </a:rPr>
              <a:t>Free</a:t>
            </a:r>
            <a:endParaRPr sz="900">
              <a:solidFill>
                <a:srgbClr val="434343"/>
              </a:solidFill>
              <a:latin typeface="Lato"/>
              <a:ea typeface="Lato"/>
              <a:cs typeface="Lato"/>
              <a:sym typeface="Lato"/>
            </a:endParaRPr>
          </a:p>
          <a:p>
            <a:pPr indent="-285750" lvl="0" marL="457200" rtl="0" algn="l">
              <a:lnSpc>
                <a:spcPct val="150000"/>
              </a:lnSpc>
              <a:spcBef>
                <a:spcPts val="0"/>
              </a:spcBef>
              <a:spcAft>
                <a:spcPts val="0"/>
              </a:spcAft>
              <a:buClr>
                <a:srgbClr val="DD222D"/>
              </a:buClr>
              <a:buSzPts val="900"/>
              <a:buFont typeface="Lato"/>
              <a:buChar char="●"/>
            </a:pPr>
            <a:r>
              <a:rPr lang="en" sz="900">
                <a:solidFill>
                  <a:srgbClr val="434343"/>
                </a:solidFill>
                <a:latin typeface="Lato"/>
                <a:ea typeface="Lato"/>
                <a:cs typeface="Lato"/>
                <a:sym typeface="Lato"/>
              </a:rPr>
              <a:t>Standard</a:t>
            </a:r>
            <a:endParaRPr sz="900">
              <a:solidFill>
                <a:srgbClr val="434343"/>
              </a:solidFill>
              <a:latin typeface="Lato"/>
              <a:ea typeface="Lato"/>
              <a:cs typeface="Lato"/>
              <a:sym typeface="Lato"/>
            </a:endParaRPr>
          </a:p>
        </p:txBody>
      </p:sp>
      <p:sp>
        <p:nvSpPr>
          <p:cNvPr id="316" name="Google Shape;316;p37"/>
          <p:cNvSpPr txBox="1"/>
          <p:nvPr/>
        </p:nvSpPr>
        <p:spPr>
          <a:xfrm>
            <a:off x="6272300" y="1352475"/>
            <a:ext cx="2753100" cy="19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CC0000"/>
                </a:solidFill>
                <a:latin typeface="Lato"/>
                <a:ea typeface="Lato"/>
                <a:cs typeface="Lato"/>
                <a:sym typeface="Lato"/>
              </a:rPr>
              <a:t>Available </a:t>
            </a:r>
            <a:r>
              <a:rPr b="1" lang="en" sz="1000">
                <a:solidFill>
                  <a:schemeClr val="dk2"/>
                </a:solidFill>
                <a:latin typeface="Lato"/>
                <a:ea typeface="Lato"/>
                <a:cs typeface="Lato"/>
                <a:sym typeface="Lato"/>
              </a:rPr>
              <a:t>Editions</a:t>
            </a:r>
            <a:endParaRPr b="1" sz="1000">
              <a:solidFill>
                <a:schemeClr val="dk2"/>
              </a:solidFill>
              <a:latin typeface="Lato"/>
              <a:ea typeface="Lato"/>
              <a:cs typeface="Lato"/>
              <a:sym typeface="Lato"/>
            </a:endParaRPr>
          </a:p>
        </p:txBody>
      </p:sp>
      <p:cxnSp>
        <p:nvCxnSpPr>
          <p:cNvPr id="317" name="Google Shape;317;p37"/>
          <p:cNvCxnSpPr/>
          <p:nvPr/>
        </p:nvCxnSpPr>
        <p:spPr>
          <a:xfrm>
            <a:off x="770950" y="2416400"/>
            <a:ext cx="3659100" cy="0"/>
          </a:xfrm>
          <a:prstGeom prst="straightConnector1">
            <a:avLst/>
          </a:prstGeom>
          <a:noFill/>
          <a:ln cap="flat" cmpd="sng" w="9525">
            <a:solidFill>
              <a:srgbClr val="595959"/>
            </a:solidFill>
            <a:prstDash val="dot"/>
            <a:round/>
            <a:headEnd len="med" w="med" type="none"/>
            <a:tailEnd len="med" w="med" type="none"/>
          </a:ln>
        </p:spPr>
      </p:cxnSp>
      <p:sp>
        <p:nvSpPr>
          <p:cNvPr id="318" name="Google Shape;318;p37"/>
          <p:cNvSpPr txBox="1"/>
          <p:nvPr/>
        </p:nvSpPr>
        <p:spPr>
          <a:xfrm>
            <a:off x="6110275" y="2921075"/>
            <a:ext cx="2860800" cy="809100"/>
          </a:xfrm>
          <a:prstGeom prst="rect">
            <a:avLst/>
          </a:prstGeom>
          <a:noFill/>
          <a:ln>
            <a:noFill/>
          </a:ln>
        </p:spPr>
        <p:txBody>
          <a:bodyPr anchorCtr="0" anchor="ctr" bIns="91425" lIns="91425" spcFirstLastPara="1" rIns="91425" wrap="square" tIns="91425">
            <a:noAutofit/>
          </a:bodyPr>
          <a:lstStyle/>
          <a:p>
            <a:pPr indent="-285750" lvl="0" marL="457200" rtl="0" algn="l">
              <a:lnSpc>
                <a:spcPct val="150000"/>
              </a:lnSpc>
              <a:spcBef>
                <a:spcPts val="0"/>
              </a:spcBef>
              <a:spcAft>
                <a:spcPts val="0"/>
              </a:spcAft>
              <a:buClr>
                <a:srgbClr val="DD222D"/>
              </a:buClr>
              <a:buSzPts val="900"/>
              <a:buFont typeface="Lato"/>
              <a:buChar char="●"/>
            </a:pPr>
            <a:r>
              <a:rPr lang="en" sz="900">
                <a:solidFill>
                  <a:srgbClr val="434343"/>
                </a:solidFill>
                <a:latin typeface="Lato"/>
                <a:ea typeface="Lato"/>
                <a:cs typeface="Lato"/>
                <a:sym typeface="Lato"/>
              </a:rPr>
              <a:t>Backup upto 10 AWS EC2 instances for free without feature restrictions using Free Edition of Vembu Backup for AWS.</a:t>
            </a:r>
            <a:endParaRPr sz="900">
              <a:solidFill>
                <a:srgbClr val="434343"/>
              </a:solidFill>
              <a:latin typeface="Lato"/>
              <a:ea typeface="Lato"/>
              <a:cs typeface="Lato"/>
              <a:sym typeface="Lato"/>
            </a:endParaRPr>
          </a:p>
          <a:p>
            <a:pPr indent="0" lvl="0" marL="457200" rtl="0" algn="l">
              <a:lnSpc>
                <a:spcPct val="150000"/>
              </a:lnSpc>
              <a:spcBef>
                <a:spcPts val="0"/>
              </a:spcBef>
              <a:spcAft>
                <a:spcPts val="0"/>
              </a:spcAft>
              <a:buNone/>
            </a:pPr>
            <a:r>
              <a:t/>
            </a:r>
            <a:endParaRPr sz="900">
              <a:solidFill>
                <a:srgbClr val="434343"/>
              </a:solidFill>
              <a:latin typeface="Lato"/>
              <a:ea typeface="Lato"/>
              <a:cs typeface="Lato"/>
              <a:sym typeface="Lato"/>
            </a:endParaRPr>
          </a:p>
        </p:txBody>
      </p:sp>
      <p:sp>
        <p:nvSpPr>
          <p:cNvPr id="319" name="Google Shape;319;p37"/>
          <p:cNvSpPr txBox="1"/>
          <p:nvPr/>
        </p:nvSpPr>
        <p:spPr>
          <a:xfrm>
            <a:off x="6272300" y="2571675"/>
            <a:ext cx="2753100" cy="19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CC0000"/>
                </a:solidFill>
                <a:latin typeface="Lato"/>
                <a:ea typeface="Lato"/>
                <a:cs typeface="Lato"/>
                <a:sym typeface="Lato"/>
              </a:rPr>
              <a:t>Free</a:t>
            </a:r>
            <a:r>
              <a:rPr b="1" lang="en" sz="1000">
                <a:solidFill>
                  <a:srgbClr val="CC0000"/>
                </a:solidFill>
                <a:latin typeface="Lato"/>
                <a:ea typeface="Lato"/>
                <a:cs typeface="Lato"/>
                <a:sym typeface="Lato"/>
              </a:rPr>
              <a:t> Edition - </a:t>
            </a:r>
            <a:r>
              <a:rPr b="1" lang="en" sz="1000">
                <a:solidFill>
                  <a:schemeClr val="dk2"/>
                </a:solidFill>
                <a:latin typeface="Lato"/>
                <a:ea typeface="Lato"/>
                <a:cs typeface="Lato"/>
                <a:sym typeface="Lato"/>
              </a:rPr>
              <a:t>AWS</a:t>
            </a:r>
            <a:r>
              <a:rPr b="1" lang="en" sz="1000">
                <a:solidFill>
                  <a:schemeClr val="dk2"/>
                </a:solidFill>
                <a:latin typeface="Lato"/>
                <a:ea typeface="Lato"/>
                <a:cs typeface="Lato"/>
                <a:sym typeface="Lato"/>
              </a:rPr>
              <a:t> Backup</a:t>
            </a:r>
            <a:endParaRPr b="1" sz="1000">
              <a:solidFill>
                <a:schemeClr val="dk2"/>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23" name="Shape 323"/>
        <p:cNvGrpSpPr/>
        <p:nvPr/>
      </p:nvGrpSpPr>
      <p:grpSpPr>
        <a:xfrm>
          <a:off x="0" y="0"/>
          <a:ext cx="0" cy="0"/>
          <a:chOff x="0" y="0"/>
          <a:chExt cx="0" cy="0"/>
        </a:xfrm>
      </p:grpSpPr>
      <p:grpSp>
        <p:nvGrpSpPr>
          <p:cNvPr id="324" name="Google Shape;324;p38"/>
          <p:cNvGrpSpPr/>
          <p:nvPr/>
        </p:nvGrpSpPr>
        <p:grpSpPr>
          <a:xfrm>
            <a:off x="0" y="0"/>
            <a:ext cx="9145500" cy="5143600"/>
            <a:chOff x="0" y="0"/>
            <a:chExt cx="9145500" cy="5143600"/>
          </a:xfrm>
        </p:grpSpPr>
        <p:grpSp>
          <p:nvGrpSpPr>
            <p:cNvPr id="325" name="Google Shape;325;p38"/>
            <p:cNvGrpSpPr/>
            <p:nvPr/>
          </p:nvGrpSpPr>
          <p:grpSpPr>
            <a:xfrm>
              <a:off x="0" y="0"/>
              <a:ext cx="9145500" cy="5143600"/>
              <a:chOff x="0" y="0"/>
              <a:chExt cx="9145500" cy="5143600"/>
            </a:xfrm>
          </p:grpSpPr>
          <p:pic>
            <p:nvPicPr>
              <p:cNvPr id="326" name="Google Shape;326;p38"/>
              <p:cNvPicPr preferRelativeResize="0"/>
              <p:nvPr/>
            </p:nvPicPr>
            <p:blipFill>
              <a:blip r:embed="rId3">
                <a:alphaModFix/>
              </a:blip>
              <a:stretch>
                <a:fillRect/>
              </a:stretch>
            </p:blipFill>
            <p:spPr>
              <a:xfrm>
                <a:off x="0" y="0"/>
                <a:ext cx="9144000" cy="5142557"/>
              </a:xfrm>
              <a:prstGeom prst="rect">
                <a:avLst/>
              </a:prstGeom>
              <a:noFill/>
              <a:ln>
                <a:noFill/>
              </a:ln>
            </p:spPr>
          </p:pic>
          <p:sp>
            <p:nvSpPr>
              <p:cNvPr id="327" name="Google Shape;327;p38"/>
              <p:cNvSpPr/>
              <p:nvPr/>
            </p:nvSpPr>
            <p:spPr>
              <a:xfrm>
                <a:off x="2339700" y="1000"/>
                <a:ext cx="6805800" cy="514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8" name="Google Shape;328;p38"/>
            <p:cNvSpPr/>
            <p:nvPr/>
          </p:nvSpPr>
          <p:spPr>
            <a:xfrm>
              <a:off x="2339700" y="128750"/>
              <a:ext cx="6683700" cy="48861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9" name="Google Shape;329;p38"/>
          <p:cNvSpPr txBox="1"/>
          <p:nvPr/>
        </p:nvSpPr>
        <p:spPr>
          <a:xfrm>
            <a:off x="240561" y="4779475"/>
            <a:ext cx="1866000" cy="23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Lato Hairline"/>
                <a:ea typeface="Lato Hairline"/>
                <a:cs typeface="Lato Hairline"/>
                <a:sym typeface="Lato Hairline"/>
              </a:rPr>
              <a:t>Backup &amp; Disaster Recovery</a:t>
            </a:r>
            <a:endParaRPr sz="1100">
              <a:solidFill>
                <a:srgbClr val="FFFFFF"/>
              </a:solidFill>
              <a:latin typeface="Lato Hairline"/>
              <a:ea typeface="Lato Hairline"/>
              <a:cs typeface="Lato Hairline"/>
              <a:sym typeface="Lato Hairline"/>
            </a:endParaRPr>
          </a:p>
        </p:txBody>
      </p:sp>
      <p:grpSp>
        <p:nvGrpSpPr>
          <p:cNvPr id="330" name="Google Shape;330;p38"/>
          <p:cNvGrpSpPr/>
          <p:nvPr/>
        </p:nvGrpSpPr>
        <p:grpSpPr>
          <a:xfrm>
            <a:off x="360466" y="1752689"/>
            <a:ext cx="2554339" cy="1638223"/>
            <a:chOff x="360466" y="1960482"/>
            <a:chExt cx="2554339" cy="1638223"/>
          </a:xfrm>
        </p:grpSpPr>
        <p:sp>
          <p:nvSpPr>
            <p:cNvPr id="331" name="Google Shape;331;p38"/>
            <p:cNvSpPr/>
            <p:nvPr/>
          </p:nvSpPr>
          <p:spPr>
            <a:xfrm>
              <a:off x="447904" y="2084905"/>
              <a:ext cx="2466900" cy="1513800"/>
            </a:xfrm>
            <a:prstGeom prst="rect">
              <a:avLst/>
            </a:prstGeom>
            <a:noFill/>
            <a:ln cap="flat" cmpd="sng" w="9525">
              <a:solidFill>
                <a:srgbClr val="F201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2" name="Google Shape;332;p38"/>
            <p:cNvPicPr preferRelativeResize="0"/>
            <p:nvPr/>
          </p:nvPicPr>
          <p:blipFill rotWithShape="1">
            <a:blip r:embed="rId3">
              <a:alphaModFix/>
            </a:blip>
            <a:srcRect b="28748" l="15018" r="53791" t="28743"/>
            <a:stretch/>
          </p:blipFill>
          <p:spPr>
            <a:xfrm>
              <a:off x="360466" y="1960482"/>
              <a:ext cx="2467050" cy="1562938"/>
            </a:xfrm>
            <a:prstGeom prst="rect">
              <a:avLst/>
            </a:prstGeom>
            <a:noFill/>
            <a:ln>
              <a:noFill/>
            </a:ln>
            <a:effectLst>
              <a:outerShdw blurRad="285750" rotWithShape="0" algn="bl" dir="12600000" dist="152400">
                <a:srgbClr val="000000">
                  <a:alpha val="30000"/>
                </a:srgbClr>
              </a:outerShdw>
            </a:effectLst>
          </p:spPr>
        </p:pic>
        <p:sp>
          <p:nvSpPr>
            <p:cNvPr id="333" name="Google Shape;333;p38"/>
            <p:cNvSpPr txBox="1"/>
            <p:nvPr/>
          </p:nvSpPr>
          <p:spPr>
            <a:xfrm>
              <a:off x="480575" y="2357351"/>
              <a:ext cx="2240400" cy="769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800">
                  <a:solidFill>
                    <a:schemeClr val="dk1"/>
                  </a:solidFill>
                  <a:latin typeface="Lato Light"/>
                  <a:ea typeface="Lato Light"/>
                  <a:cs typeface="Lato Light"/>
                  <a:sym typeface="Lato Light"/>
                </a:rPr>
                <a:t>Backup for </a:t>
              </a:r>
              <a:endParaRPr sz="1800">
                <a:solidFill>
                  <a:schemeClr val="dk1"/>
                </a:solidFill>
                <a:latin typeface="Lato Light"/>
                <a:ea typeface="Lato Light"/>
                <a:cs typeface="Lato Light"/>
                <a:sym typeface="Lato Light"/>
              </a:endParaRPr>
            </a:p>
            <a:p>
              <a:pPr indent="0" lvl="0" marL="0" rtl="0" algn="ctr">
                <a:lnSpc>
                  <a:spcPct val="100000"/>
                </a:lnSpc>
                <a:spcBef>
                  <a:spcPts val="0"/>
                </a:spcBef>
                <a:spcAft>
                  <a:spcPts val="0"/>
                </a:spcAft>
                <a:buNone/>
              </a:pPr>
              <a:r>
                <a:rPr b="1" lang="en" sz="1800">
                  <a:solidFill>
                    <a:schemeClr val="dk1"/>
                  </a:solidFill>
                  <a:latin typeface="Lato"/>
                  <a:ea typeface="Lato"/>
                  <a:cs typeface="Lato"/>
                  <a:sym typeface="Lato"/>
                </a:rPr>
                <a:t>AWS</a:t>
              </a:r>
              <a:endParaRPr sz="1800">
                <a:solidFill>
                  <a:srgbClr val="FFFFFF"/>
                </a:solidFill>
                <a:latin typeface="Lato Light"/>
                <a:ea typeface="Lato Light"/>
                <a:cs typeface="Lato Light"/>
                <a:sym typeface="Lato Light"/>
              </a:endParaRPr>
            </a:p>
          </p:txBody>
        </p:sp>
      </p:grpSp>
      <p:grpSp>
        <p:nvGrpSpPr>
          <p:cNvPr id="334" name="Google Shape;334;p38"/>
          <p:cNvGrpSpPr/>
          <p:nvPr/>
        </p:nvGrpSpPr>
        <p:grpSpPr>
          <a:xfrm>
            <a:off x="3258414" y="1762825"/>
            <a:ext cx="4063427" cy="1638174"/>
            <a:chOff x="3106014" y="1762825"/>
            <a:chExt cx="4063427" cy="1638174"/>
          </a:xfrm>
        </p:grpSpPr>
        <p:pic>
          <p:nvPicPr>
            <p:cNvPr id="335" name="Google Shape;335;p38"/>
            <p:cNvPicPr preferRelativeResize="0"/>
            <p:nvPr/>
          </p:nvPicPr>
          <p:blipFill rotWithShape="1">
            <a:blip r:embed="rId4">
              <a:alphaModFix/>
            </a:blip>
            <a:srcRect b="27221" l="751" r="30326" t="27212"/>
            <a:stretch/>
          </p:blipFill>
          <p:spPr>
            <a:xfrm>
              <a:off x="3135515" y="1762825"/>
              <a:ext cx="4033925" cy="1638174"/>
            </a:xfrm>
            <a:prstGeom prst="rect">
              <a:avLst/>
            </a:prstGeom>
            <a:noFill/>
            <a:ln>
              <a:noFill/>
            </a:ln>
          </p:spPr>
        </p:pic>
        <p:grpSp>
          <p:nvGrpSpPr>
            <p:cNvPr id="336" name="Google Shape;336;p38"/>
            <p:cNvGrpSpPr/>
            <p:nvPr/>
          </p:nvGrpSpPr>
          <p:grpSpPr>
            <a:xfrm>
              <a:off x="5759100" y="2351084"/>
              <a:ext cx="927300" cy="352441"/>
              <a:chOff x="7523661" y="2349503"/>
              <a:chExt cx="927300" cy="352441"/>
            </a:xfrm>
          </p:grpSpPr>
          <p:sp>
            <p:nvSpPr>
              <p:cNvPr id="337" name="Google Shape;337;p38"/>
              <p:cNvSpPr txBox="1"/>
              <p:nvPr/>
            </p:nvSpPr>
            <p:spPr>
              <a:xfrm>
                <a:off x="7691589" y="2349503"/>
                <a:ext cx="5856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$30</a:t>
                </a:r>
                <a:endParaRPr b="1" sz="1150">
                  <a:solidFill>
                    <a:schemeClr val="lt1"/>
                  </a:solidFill>
                </a:endParaRPr>
              </a:p>
            </p:txBody>
          </p:sp>
          <p:sp>
            <p:nvSpPr>
              <p:cNvPr id="338" name="Google Shape;338;p38"/>
              <p:cNvSpPr txBox="1"/>
              <p:nvPr/>
            </p:nvSpPr>
            <p:spPr>
              <a:xfrm>
                <a:off x="7523661" y="2578945"/>
                <a:ext cx="9273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per Instance/ annum</a:t>
                </a:r>
                <a:endParaRPr b="1" i="1" sz="500"/>
              </a:p>
            </p:txBody>
          </p:sp>
        </p:grpSp>
        <p:sp>
          <p:nvSpPr>
            <p:cNvPr id="339" name="Google Shape;339;p38"/>
            <p:cNvSpPr txBox="1"/>
            <p:nvPr/>
          </p:nvSpPr>
          <p:spPr>
            <a:xfrm>
              <a:off x="5479578" y="1931800"/>
              <a:ext cx="14805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900">
                  <a:solidFill>
                    <a:srgbClr val="D7363A"/>
                  </a:solidFill>
                </a:rPr>
                <a:t>AWS Instance</a:t>
              </a:r>
              <a:endParaRPr b="1" sz="900">
                <a:solidFill>
                  <a:schemeClr val="lt1"/>
                </a:solidFill>
              </a:endParaRPr>
            </a:p>
          </p:txBody>
        </p:sp>
        <p:grpSp>
          <p:nvGrpSpPr>
            <p:cNvPr id="340" name="Google Shape;340;p38"/>
            <p:cNvGrpSpPr/>
            <p:nvPr/>
          </p:nvGrpSpPr>
          <p:grpSpPr>
            <a:xfrm>
              <a:off x="5787678" y="2883625"/>
              <a:ext cx="864300" cy="346413"/>
              <a:chOff x="7552239" y="2886987"/>
              <a:chExt cx="864300" cy="346413"/>
            </a:xfrm>
          </p:grpSpPr>
          <p:sp>
            <p:nvSpPr>
              <p:cNvPr id="341" name="Google Shape;341;p38"/>
              <p:cNvSpPr txBox="1"/>
              <p:nvPr/>
            </p:nvSpPr>
            <p:spPr>
              <a:xfrm>
                <a:off x="7650599" y="2886987"/>
                <a:ext cx="7101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$75</a:t>
                </a:r>
                <a:endParaRPr b="1" sz="1150">
                  <a:solidFill>
                    <a:schemeClr val="lt1"/>
                  </a:solidFill>
                </a:endParaRPr>
              </a:p>
            </p:txBody>
          </p:sp>
          <p:sp>
            <p:nvSpPr>
              <p:cNvPr id="342" name="Google Shape;342;p38"/>
              <p:cNvSpPr txBox="1"/>
              <p:nvPr/>
            </p:nvSpPr>
            <p:spPr>
              <a:xfrm>
                <a:off x="7552239" y="3110400"/>
                <a:ext cx="8643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per Instance</a:t>
                </a:r>
                <a:endParaRPr b="1" i="1" sz="500"/>
              </a:p>
            </p:txBody>
          </p:sp>
        </p:grpSp>
        <p:grpSp>
          <p:nvGrpSpPr>
            <p:cNvPr id="343" name="Google Shape;343;p38"/>
            <p:cNvGrpSpPr/>
            <p:nvPr/>
          </p:nvGrpSpPr>
          <p:grpSpPr>
            <a:xfrm>
              <a:off x="3106014" y="2339350"/>
              <a:ext cx="1789800" cy="375897"/>
              <a:chOff x="3106014" y="2339350"/>
              <a:chExt cx="1789800" cy="375897"/>
            </a:xfrm>
          </p:grpSpPr>
          <p:sp>
            <p:nvSpPr>
              <p:cNvPr id="344" name="Google Shape;344;p38"/>
              <p:cNvSpPr txBox="1"/>
              <p:nvPr/>
            </p:nvSpPr>
            <p:spPr>
              <a:xfrm>
                <a:off x="3106026" y="2339350"/>
                <a:ext cx="1763400" cy="235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900">
                    <a:solidFill>
                      <a:schemeClr val="lt1"/>
                    </a:solidFill>
                  </a:rPr>
                  <a:t>Subscription License</a:t>
                </a:r>
                <a:endParaRPr b="1" sz="750">
                  <a:solidFill>
                    <a:schemeClr val="lt1"/>
                  </a:solidFill>
                </a:endParaRPr>
              </a:p>
            </p:txBody>
          </p:sp>
          <p:sp>
            <p:nvSpPr>
              <p:cNvPr id="345" name="Google Shape;345;p38"/>
              <p:cNvSpPr txBox="1"/>
              <p:nvPr/>
            </p:nvSpPr>
            <p:spPr>
              <a:xfrm>
                <a:off x="3106014" y="2592247"/>
                <a:ext cx="1789800" cy="123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500"/>
                  <a:t>(Includes product updates, upgrades &amp; standard technical support until subscription period)</a:t>
                </a:r>
                <a:endParaRPr i="1" sz="500"/>
              </a:p>
            </p:txBody>
          </p:sp>
        </p:grpSp>
        <p:grpSp>
          <p:nvGrpSpPr>
            <p:cNvPr id="346" name="Google Shape;346;p38"/>
            <p:cNvGrpSpPr/>
            <p:nvPr/>
          </p:nvGrpSpPr>
          <p:grpSpPr>
            <a:xfrm>
              <a:off x="3106014" y="2882326"/>
              <a:ext cx="1588812" cy="349020"/>
              <a:chOff x="3106014" y="2880272"/>
              <a:chExt cx="1588812" cy="349020"/>
            </a:xfrm>
          </p:grpSpPr>
          <p:sp>
            <p:nvSpPr>
              <p:cNvPr id="347" name="Google Shape;347;p38"/>
              <p:cNvSpPr txBox="1"/>
              <p:nvPr/>
            </p:nvSpPr>
            <p:spPr>
              <a:xfrm>
                <a:off x="3106025" y="2880272"/>
                <a:ext cx="1588800" cy="235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900">
                    <a:solidFill>
                      <a:schemeClr val="lt1"/>
                    </a:solidFill>
                  </a:rPr>
                  <a:t>Perpetual License</a:t>
                </a:r>
                <a:endParaRPr b="1" sz="750">
                  <a:solidFill>
                    <a:schemeClr val="lt1"/>
                  </a:solidFill>
                </a:endParaRPr>
              </a:p>
            </p:txBody>
          </p:sp>
          <p:sp>
            <p:nvSpPr>
              <p:cNvPr id="348" name="Google Shape;348;p38"/>
              <p:cNvSpPr txBox="1"/>
              <p:nvPr/>
            </p:nvSpPr>
            <p:spPr>
              <a:xfrm>
                <a:off x="3106014" y="3106292"/>
                <a:ext cx="1588800" cy="123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500"/>
                  <a:t>(Free maintenance &amp; support for 1st year)</a:t>
                </a:r>
                <a:endParaRPr i="1" sz="500"/>
              </a:p>
            </p:txBody>
          </p:sp>
        </p:gr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39"/>
          <p:cNvPicPr preferRelativeResize="0"/>
          <p:nvPr/>
        </p:nvPicPr>
        <p:blipFill>
          <a:blip r:embed="rId3">
            <a:alphaModFix/>
          </a:blip>
          <a:stretch>
            <a:fillRect/>
          </a:stretch>
        </p:blipFill>
        <p:spPr>
          <a:xfrm>
            <a:off x="0" y="0"/>
            <a:ext cx="9144005" cy="5143151"/>
          </a:xfrm>
          <a:prstGeom prst="rect">
            <a:avLst/>
          </a:prstGeom>
          <a:noFill/>
          <a:ln>
            <a:noFill/>
          </a:ln>
        </p:spPr>
      </p:pic>
      <p:grpSp>
        <p:nvGrpSpPr>
          <p:cNvPr id="354" name="Google Shape;354;p39"/>
          <p:cNvGrpSpPr/>
          <p:nvPr/>
        </p:nvGrpSpPr>
        <p:grpSpPr>
          <a:xfrm>
            <a:off x="2702853" y="1644931"/>
            <a:ext cx="3738300" cy="1853289"/>
            <a:chOff x="2593503" y="2390086"/>
            <a:chExt cx="3738300" cy="1853289"/>
          </a:xfrm>
        </p:grpSpPr>
        <p:sp>
          <p:nvSpPr>
            <p:cNvPr id="355" name="Google Shape;355;p39"/>
            <p:cNvSpPr txBox="1"/>
            <p:nvPr/>
          </p:nvSpPr>
          <p:spPr>
            <a:xfrm>
              <a:off x="2903102" y="3677875"/>
              <a:ext cx="3119100" cy="565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Lato"/>
                  <a:ea typeface="Lato"/>
                  <a:cs typeface="Lato"/>
                  <a:sym typeface="Lato"/>
                </a:rPr>
                <a:t>Email</a:t>
              </a:r>
              <a:endParaRPr sz="1100">
                <a:solidFill>
                  <a:srgbClr val="FFFFFF"/>
                </a:solidFill>
                <a:latin typeface="Lato"/>
                <a:ea typeface="Lato"/>
                <a:cs typeface="Lato"/>
                <a:sym typeface="Lato"/>
              </a:endParaRPr>
            </a:p>
            <a:p>
              <a:pPr indent="0" lvl="0" marL="0" rtl="0" algn="ctr">
                <a:lnSpc>
                  <a:spcPct val="115000"/>
                </a:lnSpc>
                <a:spcBef>
                  <a:spcPts val="0"/>
                </a:spcBef>
                <a:spcAft>
                  <a:spcPts val="0"/>
                </a:spcAft>
                <a:buNone/>
              </a:pPr>
              <a:r>
                <a:rPr lang="en" sz="1100">
                  <a:solidFill>
                    <a:srgbClr val="FFFFFF"/>
                  </a:solidFill>
                  <a:latin typeface="Lato Light"/>
                  <a:ea typeface="Lato Light"/>
                  <a:cs typeface="Lato Light"/>
                  <a:sym typeface="Lato Light"/>
                </a:rPr>
                <a:t>vembu-sales@vembu.com</a:t>
              </a:r>
              <a:endParaRPr sz="1100">
                <a:solidFill>
                  <a:srgbClr val="FFFFFF"/>
                </a:solidFill>
                <a:latin typeface="Lato Light"/>
                <a:ea typeface="Lato Light"/>
                <a:cs typeface="Lato Light"/>
                <a:sym typeface="Lato Light"/>
              </a:endParaRPr>
            </a:p>
            <a:p>
              <a:pPr indent="0" lvl="0" marL="0" rtl="0" algn="ctr">
                <a:lnSpc>
                  <a:spcPct val="115000"/>
                </a:lnSpc>
                <a:spcBef>
                  <a:spcPts val="0"/>
                </a:spcBef>
                <a:spcAft>
                  <a:spcPts val="0"/>
                </a:spcAft>
                <a:buNone/>
              </a:pPr>
              <a:r>
                <a:rPr lang="en" sz="1100">
                  <a:solidFill>
                    <a:srgbClr val="FFFFFF"/>
                  </a:solidFill>
                  <a:uFill>
                    <a:noFill/>
                  </a:uFill>
                  <a:latin typeface="Lato Light"/>
                  <a:ea typeface="Lato Light"/>
                  <a:cs typeface="Lato Light"/>
                  <a:sym typeface="Lato Light"/>
                  <a:hlinkClick r:id="rId4">
                    <a:extLst>
                      <a:ext uri="{A12FA001-AC4F-418D-AE19-62706E023703}">
                        <ahyp:hlinkClr val="tx"/>
                      </a:ext>
                    </a:extLst>
                  </a:hlinkClick>
                </a:rPr>
                <a:t>vembu-support@vembu.com</a:t>
              </a:r>
              <a:endParaRPr sz="1100">
                <a:solidFill>
                  <a:srgbClr val="FFFFFF"/>
                </a:solidFill>
                <a:latin typeface="Lato Light"/>
                <a:ea typeface="Lato Light"/>
                <a:cs typeface="Lato Light"/>
                <a:sym typeface="Lato Light"/>
              </a:endParaRPr>
            </a:p>
          </p:txBody>
        </p:sp>
        <p:sp>
          <p:nvSpPr>
            <p:cNvPr id="356" name="Google Shape;356;p39"/>
            <p:cNvSpPr txBox="1"/>
            <p:nvPr/>
          </p:nvSpPr>
          <p:spPr>
            <a:xfrm>
              <a:off x="2593503" y="2390086"/>
              <a:ext cx="3738300" cy="52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FFFFFF"/>
                  </a:solidFill>
                  <a:latin typeface="Lato"/>
                  <a:ea typeface="Lato"/>
                  <a:cs typeface="Lato"/>
                  <a:sym typeface="Lato"/>
                </a:rPr>
                <a:t>Thank You</a:t>
              </a:r>
              <a:endParaRPr sz="3600">
                <a:latin typeface="Lato"/>
                <a:ea typeface="Lato"/>
                <a:cs typeface="Lato"/>
                <a:sym typeface="Lato"/>
              </a:endParaRPr>
            </a:p>
          </p:txBody>
        </p:sp>
        <p:cxnSp>
          <p:nvCxnSpPr>
            <p:cNvPr id="357" name="Google Shape;357;p39"/>
            <p:cNvCxnSpPr/>
            <p:nvPr/>
          </p:nvCxnSpPr>
          <p:spPr>
            <a:xfrm>
              <a:off x="2608503" y="2964475"/>
              <a:ext cx="3708300" cy="0"/>
            </a:xfrm>
            <a:prstGeom prst="straightConnector1">
              <a:avLst/>
            </a:prstGeom>
            <a:noFill/>
            <a:ln cap="flat" cmpd="sng" w="9525">
              <a:solidFill>
                <a:srgbClr val="F20122"/>
              </a:solidFill>
              <a:prstDash val="solid"/>
              <a:round/>
              <a:headEnd len="med" w="med" type="none"/>
              <a:tailEnd len="med" w="med" type="none"/>
            </a:ln>
          </p:spPr>
        </p:cxnSp>
        <p:grpSp>
          <p:nvGrpSpPr>
            <p:cNvPr id="358" name="Google Shape;358;p39"/>
            <p:cNvGrpSpPr/>
            <p:nvPr/>
          </p:nvGrpSpPr>
          <p:grpSpPr>
            <a:xfrm>
              <a:off x="2849007" y="3143905"/>
              <a:ext cx="3227290" cy="393600"/>
              <a:chOff x="2876984" y="3220105"/>
              <a:chExt cx="3227290" cy="393600"/>
            </a:xfrm>
          </p:grpSpPr>
          <p:sp>
            <p:nvSpPr>
              <p:cNvPr id="359" name="Google Shape;359;p39"/>
              <p:cNvSpPr txBox="1"/>
              <p:nvPr/>
            </p:nvSpPr>
            <p:spPr>
              <a:xfrm>
                <a:off x="2876984" y="3220105"/>
                <a:ext cx="1441200" cy="393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Open Sans Light"/>
                    <a:ea typeface="Open Sans Light"/>
                    <a:cs typeface="Open Sans Light"/>
                    <a:sym typeface="Open Sans Light"/>
                  </a:rPr>
                  <a:t>USA &amp; CANADA</a:t>
                </a:r>
                <a:endParaRPr sz="1100">
                  <a:solidFill>
                    <a:srgbClr val="FFFFFF"/>
                  </a:solidFill>
                  <a:latin typeface="Open Sans Light"/>
                  <a:ea typeface="Open Sans Light"/>
                  <a:cs typeface="Open Sans Light"/>
                  <a:sym typeface="Open Sans Light"/>
                </a:endParaRPr>
              </a:p>
              <a:p>
                <a:pPr indent="0" lvl="0" marL="0" rtl="0" algn="ctr">
                  <a:lnSpc>
                    <a:spcPct val="115000"/>
                  </a:lnSpc>
                  <a:spcBef>
                    <a:spcPts val="0"/>
                  </a:spcBef>
                  <a:spcAft>
                    <a:spcPts val="0"/>
                  </a:spcAft>
                  <a:buNone/>
                </a:pPr>
                <a:r>
                  <a:rPr lang="en" sz="1100">
                    <a:solidFill>
                      <a:srgbClr val="FFFFFF"/>
                    </a:solidFill>
                    <a:latin typeface="Open Sans Light"/>
                    <a:ea typeface="Open Sans Light"/>
                    <a:cs typeface="Open Sans Light"/>
                    <a:sym typeface="Open Sans Light"/>
                  </a:rPr>
                  <a:t>+1-512-256-8699</a:t>
                </a:r>
                <a:endParaRPr sz="1100">
                  <a:solidFill>
                    <a:srgbClr val="FFFFFF"/>
                  </a:solidFill>
                  <a:latin typeface="Open Sans Light"/>
                  <a:ea typeface="Open Sans Light"/>
                  <a:cs typeface="Open Sans Light"/>
                  <a:sym typeface="Open Sans Light"/>
                </a:endParaRPr>
              </a:p>
            </p:txBody>
          </p:sp>
          <p:sp>
            <p:nvSpPr>
              <p:cNvPr id="360" name="Google Shape;360;p39"/>
              <p:cNvSpPr txBox="1"/>
              <p:nvPr/>
            </p:nvSpPr>
            <p:spPr>
              <a:xfrm>
                <a:off x="4622874" y="3220105"/>
                <a:ext cx="1481400" cy="393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Lato Light"/>
                    <a:ea typeface="Lato Light"/>
                    <a:cs typeface="Lato Light"/>
                    <a:sym typeface="Lato Light"/>
                  </a:rPr>
                  <a:t>UNITED KINGDOM</a:t>
                </a:r>
                <a:endParaRPr sz="1100">
                  <a:solidFill>
                    <a:srgbClr val="FFFFFF"/>
                  </a:solidFill>
                  <a:latin typeface="Lato Light"/>
                  <a:ea typeface="Lato Light"/>
                  <a:cs typeface="Lato Light"/>
                  <a:sym typeface="Lato Light"/>
                </a:endParaRPr>
              </a:p>
              <a:p>
                <a:pPr indent="0" lvl="0" marL="0" rtl="0" algn="ctr">
                  <a:lnSpc>
                    <a:spcPct val="115000"/>
                  </a:lnSpc>
                  <a:spcBef>
                    <a:spcPts val="0"/>
                  </a:spcBef>
                  <a:spcAft>
                    <a:spcPts val="0"/>
                  </a:spcAft>
                  <a:buNone/>
                </a:pPr>
                <a:r>
                  <a:rPr lang="en" sz="1100">
                    <a:solidFill>
                      <a:srgbClr val="FFFFFF"/>
                    </a:solidFill>
                    <a:latin typeface="Lato Light"/>
                    <a:ea typeface="Lato Light"/>
                    <a:cs typeface="Lato Light"/>
                    <a:sym typeface="Lato Light"/>
                  </a:rPr>
                  <a:t>+44-203-793-8668</a:t>
                </a:r>
                <a:endParaRPr sz="1100">
                  <a:solidFill>
                    <a:srgbClr val="FFFFFF"/>
                  </a:solidFill>
                  <a:latin typeface="Lato Light"/>
                  <a:ea typeface="Lato Light"/>
                  <a:cs typeface="Lato Light"/>
                  <a:sym typeface="Lato Light"/>
                </a:endParaRPr>
              </a:p>
            </p:txBody>
          </p:sp>
          <p:cxnSp>
            <p:nvCxnSpPr>
              <p:cNvPr id="361" name="Google Shape;361;p39"/>
              <p:cNvCxnSpPr/>
              <p:nvPr/>
            </p:nvCxnSpPr>
            <p:spPr>
              <a:xfrm>
                <a:off x="4423925" y="3224305"/>
                <a:ext cx="0" cy="385200"/>
              </a:xfrm>
              <a:prstGeom prst="straightConnector1">
                <a:avLst/>
              </a:prstGeom>
              <a:noFill/>
              <a:ln cap="flat" cmpd="sng" w="9525">
                <a:solidFill>
                  <a:srgbClr val="FFFFFF"/>
                </a:solidFill>
                <a:prstDash val="solid"/>
                <a:round/>
                <a:headEnd len="med" w="med" type="none"/>
                <a:tailEnd len="med" w="med" type="none"/>
              </a:ln>
            </p:spPr>
          </p:cxn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4" name="Shape 104"/>
        <p:cNvGrpSpPr/>
        <p:nvPr/>
      </p:nvGrpSpPr>
      <p:grpSpPr>
        <a:xfrm>
          <a:off x="0" y="0"/>
          <a:ext cx="0" cy="0"/>
          <a:chOff x="0" y="0"/>
          <a:chExt cx="0" cy="0"/>
        </a:xfrm>
      </p:grpSpPr>
      <p:pic>
        <p:nvPicPr>
          <p:cNvPr id="105" name="Google Shape;105;p26"/>
          <p:cNvPicPr preferRelativeResize="0"/>
          <p:nvPr/>
        </p:nvPicPr>
        <p:blipFill>
          <a:blip r:embed="rId3">
            <a:alphaModFix/>
          </a:blip>
          <a:stretch>
            <a:fillRect/>
          </a:stretch>
        </p:blipFill>
        <p:spPr>
          <a:xfrm>
            <a:off x="0" y="0"/>
            <a:ext cx="9144000" cy="5142557"/>
          </a:xfrm>
          <a:prstGeom prst="rect">
            <a:avLst/>
          </a:prstGeom>
          <a:noFill/>
          <a:ln>
            <a:noFill/>
          </a:ln>
        </p:spPr>
      </p:pic>
      <p:sp>
        <p:nvSpPr>
          <p:cNvPr id="106" name="Google Shape;106;p26"/>
          <p:cNvSpPr/>
          <p:nvPr/>
        </p:nvSpPr>
        <p:spPr>
          <a:xfrm>
            <a:off x="4419700" y="1000"/>
            <a:ext cx="4725900" cy="514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7" name="Google Shape;107;p26"/>
          <p:cNvPicPr preferRelativeResize="0"/>
          <p:nvPr/>
        </p:nvPicPr>
        <p:blipFill rotWithShape="1">
          <a:blip r:embed="rId4">
            <a:alphaModFix/>
          </a:blip>
          <a:srcRect b="39976" l="27961" r="27956" t="34133"/>
          <a:stretch/>
        </p:blipFill>
        <p:spPr>
          <a:xfrm>
            <a:off x="866089" y="2085587"/>
            <a:ext cx="2548450" cy="841800"/>
          </a:xfrm>
          <a:prstGeom prst="rect">
            <a:avLst/>
          </a:prstGeom>
          <a:noFill/>
          <a:ln>
            <a:noFill/>
          </a:ln>
        </p:spPr>
      </p:pic>
      <p:sp>
        <p:nvSpPr>
          <p:cNvPr id="108" name="Google Shape;108;p26"/>
          <p:cNvSpPr/>
          <p:nvPr/>
        </p:nvSpPr>
        <p:spPr>
          <a:xfrm>
            <a:off x="4410175" y="128700"/>
            <a:ext cx="4608300" cy="48861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9" name="Google Shape;109;p26"/>
          <p:cNvGrpSpPr/>
          <p:nvPr/>
        </p:nvGrpSpPr>
        <p:grpSpPr>
          <a:xfrm>
            <a:off x="4000225" y="2160744"/>
            <a:ext cx="4087875" cy="822963"/>
            <a:chOff x="4000225" y="2151400"/>
            <a:chExt cx="4087875" cy="822963"/>
          </a:xfrm>
        </p:grpSpPr>
        <p:pic>
          <p:nvPicPr>
            <p:cNvPr id="110" name="Google Shape;110;p26"/>
            <p:cNvPicPr preferRelativeResize="0"/>
            <p:nvPr/>
          </p:nvPicPr>
          <p:blipFill>
            <a:blip r:embed="rId5">
              <a:alphaModFix/>
            </a:blip>
            <a:stretch>
              <a:fillRect/>
            </a:stretch>
          </p:blipFill>
          <p:spPr>
            <a:xfrm>
              <a:off x="4000225" y="2151400"/>
              <a:ext cx="822963" cy="822963"/>
            </a:xfrm>
            <a:prstGeom prst="rect">
              <a:avLst/>
            </a:prstGeom>
            <a:noFill/>
            <a:ln>
              <a:noFill/>
            </a:ln>
          </p:spPr>
        </p:pic>
        <p:sp>
          <p:nvSpPr>
            <p:cNvPr id="111" name="Google Shape;111;p26"/>
            <p:cNvSpPr txBox="1"/>
            <p:nvPr/>
          </p:nvSpPr>
          <p:spPr>
            <a:xfrm>
              <a:off x="4953100" y="2380031"/>
              <a:ext cx="3135000" cy="365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a:solidFill>
                    <a:srgbClr val="CC0000"/>
                  </a:solidFill>
                  <a:latin typeface="Lato"/>
                  <a:ea typeface="Lato"/>
                  <a:cs typeface="Lato"/>
                  <a:sym typeface="Lato"/>
                </a:rPr>
                <a:t>100+</a:t>
              </a:r>
              <a:r>
                <a:rPr b="1" lang="en">
                  <a:latin typeface="Lato"/>
                  <a:ea typeface="Lato"/>
                  <a:cs typeface="Lato"/>
                  <a:sym typeface="Lato"/>
                </a:rPr>
                <a:t>  Countries</a:t>
              </a:r>
              <a:endParaRPr b="1">
                <a:latin typeface="Lato"/>
                <a:ea typeface="Lato"/>
                <a:cs typeface="Lato"/>
                <a:sym typeface="Lato"/>
              </a:endParaRPr>
            </a:p>
          </p:txBody>
        </p:sp>
      </p:grpSp>
      <p:grpSp>
        <p:nvGrpSpPr>
          <p:cNvPr id="112" name="Google Shape;112;p26"/>
          <p:cNvGrpSpPr/>
          <p:nvPr/>
        </p:nvGrpSpPr>
        <p:grpSpPr>
          <a:xfrm>
            <a:off x="4000225" y="3251307"/>
            <a:ext cx="4087875" cy="822963"/>
            <a:chOff x="4000225" y="3318163"/>
            <a:chExt cx="4087875" cy="822963"/>
          </a:xfrm>
        </p:grpSpPr>
        <p:pic>
          <p:nvPicPr>
            <p:cNvPr id="113" name="Google Shape;113;p26"/>
            <p:cNvPicPr preferRelativeResize="0"/>
            <p:nvPr/>
          </p:nvPicPr>
          <p:blipFill>
            <a:blip r:embed="rId6">
              <a:alphaModFix/>
            </a:blip>
            <a:stretch>
              <a:fillRect/>
            </a:stretch>
          </p:blipFill>
          <p:spPr>
            <a:xfrm>
              <a:off x="4000225" y="3318163"/>
              <a:ext cx="822963" cy="822963"/>
            </a:xfrm>
            <a:prstGeom prst="rect">
              <a:avLst/>
            </a:prstGeom>
            <a:noFill/>
            <a:ln>
              <a:noFill/>
            </a:ln>
          </p:spPr>
        </p:pic>
        <p:sp>
          <p:nvSpPr>
            <p:cNvPr id="114" name="Google Shape;114;p26"/>
            <p:cNvSpPr txBox="1"/>
            <p:nvPr/>
          </p:nvSpPr>
          <p:spPr>
            <a:xfrm>
              <a:off x="4953100" y="3546794"/>
              <a:ext cx="3135000" cy="365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a:solidFill>
                    <a:srgbClr val="CC0000"/>
                  </a:solidFill>
                  <a:latin typeface="Lato"/>
                  <a:ea typeface="Lato"/>
                  <a:cs typeface="Lato"/>
                  <a:sym typeface="Lato"/>
                </a:rPr>
                <a:t>60,000+</a:t>
              </a:r>
              <a:r>
                <a:rPr b="1" lang="en">
                  <a:latin typeface="Lato"/>
                  <a:ea typeface="Lato"/>
                  <a:cs typeface="Lato"/>
                  <a:sym typeface="Lato"/>
                </a:rPr>
                <a:t>  Businesses</a:t>
              </a:r>
              <a:endParaRPr b="1">
                <a:latin typeface="Lato"/>
                <a:ea typeface="Lato"/>
                <a:cs typeface="Lato"/>
                <a:sym typeface="Lato"/>
              </a:endParaRPr>
            </a:p>
          </p:txBody>
        </p:sp>
      </p:grpSp>
      <p:grpSp>
        <p:nvGrpSpPr>
          <p:cNvPr id="115" name="Google Shape;115;p26"/>
          <p:cNvGrpSpPr/>
          <p:nvPr/>
        </p:nvGrpSpPr>
        <p:grpSpPr>
          <a:xfrm>
            <a:off x="3953173" y="1026010"/>
            <a:ext cx="4134927" cy="911300"/>
            <a:chOff x="3953173" y="1026010"/>
            <a:chExt cx="4134927" cy="911300"/>
          </a:xfrm>
        </p:grpSpPr>
        <p:sp>
          <p:nvSpPr>
            <p:cNvPr id="116" name="Google Shape;116;p26"/>
            <p:cNvSpPr txBox="1"/>
            <p:nvPr/>
          </p:nvSpPr>
          <p:spPr>
            <a:xfrm>
              <a:off x="4953100" y="1298810"/>
              <a:ext cx="3135000" cy="365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a:solidFill>
                    <a:srgbClr val="CC0000"/>
                  </a:solidFill>
                  <a:latin typeface="Lato"/>
                  <a:ea typeface="Lato"/>
                  <a:cs typeface="Lato"/>
                  <a:sym typeface="Lato"/>
                </a:rPr>
                <a:t>15+</a:t>
              </a:r>
              <a:r>
                <a:rPr b="1" lang="en">
                  <a:latin typeface="Lato"/>
                  <a:ea typeface="Lato"/>
                  <a:cs typeface="Lato"/>
                  <a:sym typeface="Lato"/>
                </a:rPr>
                <a:t>  Years</a:t>
              </a:r>
              <a:endParaRPr b="1">
                <a:latin typeface="Lato"/>
                <a:ea typeface="Lato"/>
                <a:cs typeface="Lato"/>
                <a:sym typeface="Lato"/>
              </a:endParaRPr>
            </a:p>
          </p:txBody>
        </p:sp>
        <p:pic>
          <p:nvPicPr>
            <p:cNvPr id="117" name="Google Shape;117;p26"/>
            <p:cNvPicPr preferRelativeResize="0"/>
            <p:nvPr/>
          </p:nvPicPr>
          <p:blipFill rotWithShape="1">
            <a:blip r:embed="rId7">
              <a:alphaModFix/>
            </a:blip>
            <a:srcRect b="0" l="0" r="0" t="0"/>
            <a:stretch/>
          </p:blipFill>
          <p:spPr>
            <a:xfrm>
              <a:off x="3953173" y="1026010"/>
              <a:ext cx="911300" cy="911300"/>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27"/>
          <p:cNvPicPr preferRelativeResize="0"/>
          <p:nvPr/>
        </p:nvPicPr>
        <p:blipFill>
          <a:blip r:embed="rId3">
            <a:alphaModFix/>
          </a:blip>
          <a:stretch>
            <a:fillRect/>
          </a:stretch>
        </p:blipFill>
        <p:spPr>
          <a:xfrm>
            <a:off x="0" y="0"/>
            <a:ext cx="9144000" cy="5142557"/>
          </a:xfrm>
          <a:prstGeom prst="rect">
            <a:avLst/>
          </a:prstGeom>
          <a:noFill/>
          <a:ln>
            <a:noFill/>
          </a:ln>
        </p:spPr>
      </p:pic>
      <p:sp>
        <p:nvSpPr>
          <p:cNvPr id="123" name="Google Shape;123;p27"/>
          <p:cNvSpPr/>
          <p:nvPr/>
        </p:nvSpPr>
        <p:spPr>
          <a:xfrm>
            <a:off x="4419700" y="1000"/>
            <a:ext cx="4725900" cy="514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7"/>
          <p:cNvSpPr/>
          <p:nvPr/>
        </p:nvSpPr>
        <p:spPr>
          <a:xfrm>
            <a:off x="4410175" y="129175"/>
            <a:ext cx="4608300" cy="48861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5" name="Google Shape;125;p27"/>
          <p:cNvPicPr preferRelativeResize="0"/>
          <p:nvPr/>
        </p:nvPicPr>
        <p:blipFill>
          <a:blip r:embed="rId4">
            <a:alphaModFix/>
          </a:blip>
          <a:stretch>
            <a:fillRect/>
          </a:stretch>
        </p:blipFill>
        <p:spPr>
          <a:xfrm>
            <a:off x="4706200" y="1562650"/>
            <a:ext cx="4038600" cy="2019300"/>
          </a:xfrm>
          <a:prstGeom prst="rect">
            <a:avLst/>
          </a:prstGeom>
          <a:noFill/>
          <a:ln>
            <a:noFill/>
          </a:ln>
        </p:spPr>
      </p:pic>
      <p:sp>
        <p:nvSpPr>
          <p:cNvPr id="126" name="Google Shape;126;p27"/>
          <p:cNvSpPr txBox="1"/>
          <p:nvPr/>
        </p:nvSpPr>
        <p:spPr>
          <a:xfrm>
            <a:off x="1066900" y="2141975"/>
            <a:ext cx="2733600" cy="858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3600">
                <a:solidFill>
                  <a:srgbClr val="FFFFFF"/>
                </a:solidFill>
                <a:latin typeface="Lato"/>
                <a:ea typeface="Lato"/>
                <a:cs typeface="Lato"/>
                <a:sym typeface="Lato"/>
              </a:rPr>
              <a:t>Vembu</a:t>
            </a:r>
            <a:endParaRPr b="1" sz="3600">
              <a:solidFill>
                <a:srgbClr val="FFFFFF"/>
              </a:solidFill>
              <a:latin typeface="Lato"/>
              <a:ea typeface="Lato"/>
              <a:cs typeface="Lato"/>
              <a:sym typeface="Lato"/>
            </a:endParaRPr>
          </a:p>
          <a:p>
            <a:pPr indent="0" lvl="0" marL="0" rtl="0" algn="l">
              <a:lnSpc>
                <a:spcPct val="100000"/>
              </a:lnSpc>
              <a:spcBef>
                <a:spcPts val="0"/>
              </a:spcBef>
              <a:spcAft>
                <a:spcPts val="0"/>
              </a:spcAft>
              <a:buNone/>
            </a:pPr>
            <a:r>
              <a:rPr lang="en" sz="3600">
                <a:solidFill>
                  <a:srgbClr val="FFFFFF"/>
                </a:solidFill>
                <a:latin typeface="Lato Light"/>
                <a:ea typeface="Lato Light"/>
                <a:cs typeface="Lato Light"/>
                <a:sym typeface="Lato Light"/>
              </a:rPr>
              <a:t>Technology Partner</a:t>
            </a:r>
            <a:endParaRPr sz="3600">
              <a:solidFill>
                <a:srgbClr val="FFFFFF"/>
              </a:solidFill>
              <a:latin typeface="Lato Light"/>
              <a:ea typeface="Lato Light"/>
              <a:cs typeface="Lato Light"/>
              <a:sym typeface="Lato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28"/>
          <p:cNvPicPr preferRelativeResize="0"/>
          <p:nvPr/>
        </p:nvPicPr>
        <p:blipFill>
          <a:blip r:embed="rId3">
            <a:alphaModFix/>
          </a:blip>
          <a:stretch>
            <a:fillRect/>
          </a:stretch>
        </p:blipFill>
        <p:spPr>
          <a:xfrm>
            <a:off x="0" y="0"/>
            <a:ext cx="9144005" cy="5143151"/>
          </a:xfrm>
          <a:prstGeom prst="rect">
            <a:avLst/>
          </a:prstGeom>
          <a:noFill/>
          <a:ln>
            <a:noFill/>
          </a:ln>
        </p:spPr>
      </p:pic>
      <p:sp>
        <p:nvSpPr>
          <p:cNvPr id="132" name="Google Shape;132;p28"/>
          <p:cNvSpPr txBox="1"/>
          <p:nvPr/>
        </p:nvSpPr>
        <p:spPr>
          <a:xfrm>
            <a:off x="2238453" y="2142276"/>
            <a:ext cx="4667100" cy="858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3600">
                <a:solidFill>
                  <a:srgbClr val="FFFFFF"/>
                </a:solidFill>
                <a:latin typeface="Lato"/>
                <a:ea typeface="Lato"/>
                <a:cs typeface="Lato"/>
                <a:sym typeface="Lato"/>
              </a:rPr>
              <a:t>Vembu</a:t>
            </a:r>
            <a:r>
              <a:rPr b="1" lang="en" sz="3600">
                <a:solidFill>
                  <a:srgbClr val="FFFFFF"/>
                </a:solidFill>
                <a:latin typeface="Lato"/>
                <a:ea typeface="Lato"/>
                <a:cs typeface="Lato"/>
                <a:sym typeface="Lato"/>
              </a:rPr>
              <a:t> BDR Suite</a:t>
            </a:r>
            <a:endParaRPr b="1" sz="3600">
              <a:solidFill>
                <a:srgbClr val="FFFFFF"/>
              </a:solidFill>
              <a:latin typeface="Lato"/>
              <a:ea typeface="Lato"/>
              <a:cs typeface="Lato"/>
              <a:sym typeface="Lato"/>
            </a:endParaRPr>
          </a:p>
          <a:p>
            <a:pPr indent="0" lvl="0" marL="0" rtl="0" algn="ctr">
              <a:lnSpc>
                <a:spcPct val="100000"/>
              </a:lnSpc>
              <a:spcBef>
                <a:spcPts val="0"/>
              </a:spcBef>
              <a:spcAft>
                <a:spcPts val="0"/>
              </a:spcAft>
              <a:buNone/>
            </a:pPr>
            <a:r>
              <a:rPr lang="en" sz="3600">
                <a:solidFill>
                  <a:srgbClr val="FFFFFF"/>
                </a:solidFill>
                <a:latin typeface="Lato Light"/>
                <a:ea typeface="Lato Light"/>
                <a:cs typeface="Lato Light"/>
                <a:sym typeface="Lato Light"/>
              </a:rPr>
              <a:t> Product Overview</a:t>
            </a:r>
            <a:endParaRPr sz="3600">
              <a:solidFill>
                <a:srgbClr val="FFFFFF"/>
              </a:solidFill>
              <a:latin typeface="Lato Light"/>
              <a:ea typeface="Lato Light"/>
              <a:cs typeface="Lato Light"/>
              <a:sym typeface="Lato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6" name="Shape 136"/>
        <p:cNvGrpSpPr/>
        <p:nvPr/>
      </p:nvGrpSpPr>
      <p:grpSpPr>
        <a:xfrm>
          <a:off x="0" y="0"/>
          <a:ext cx="0" cy="0"/>
          <a:chOff x="0" y="0"/>
          <a:chExt cx="0" cy="0"/>
        </a:xfrm>
      </p:grpSpPr>
      <p:pic>
        <p:nvPicPr>
          <p:cNvPr id="137" name="Google Shape;137;p29"/>
          <p:cNvPicPr preferRelativeResize="0"/>
          <p:nvPr/>
        </p:nvPicPr>
        <p:blipFill>
          <a:blip r:embed="rId3">
            <a:alphaModFix/>
          </a:blip>
          <a:stretch>
            <a:fillRect/>
          </a:stretch>
        </p:blipFill>
        <p:spPr>
          <a:xfrm>
            <a:off x="0" y="0"/>
            <a:ext cx="9144005" cy="5143151"/>
          </a:xfrm>
          <a:prstGeom prst="rect">
            <a:avLst/>
          </a:prstGeom>
          <a:noFill/>
          <a:ln>
            <a:noFill/>
          </a:ln>
        </p:spPr>
      </p:pic>
      <p:sp>
        <p:nvSpPr>
          <p:cNvPr id="138" name="Google Shape;138;p29"/>
          <p:cNvSpPr/>
          <p:nvPr/>
        </p:nvSpPr>
        <p:spPr>
          <a:xfrm>
            <a:off x="1600" y="2586625"/>
            <a:ext cx="9144000" cy="2556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9"/>
          <p:cNvSpPr/>
          <p:nvPr/>
        </p:nvSpPr>
        <p:spPr>
          <a:xfrm>
            <a:off x="133350" y="2586625"/>
            <a:ext cx="8885100" cy="24288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9"/>
          <p:cNvSpPr txBox="1"/>
          <p:nvPr/>
        </p:nvSpPr>
        <p:spPr>
          <a:xfrm>
            <a:off x="2690925" y="565200"/>
            <a:ext cx="3762300" cy="602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3600">
                <a:solidFill>
                  <a:srgbClr val="FFFFFF"/>
                </a:solidFill>
                <a:latin typeface="Lato"/>
                <a:ea typeface="Lato"/>
                <a:cs typeface="Lato"/>
                <a:sym typeface="Lato"/>
              </a:rPr>
              <a:t>Vembu  </a:t>
            </a:r>
            <a:r>
              <a:rPr lang="en" sz="3600">
                <a:solidFill>
                  <a:srgbClr val="FFFFFF"/>
                </a:solidFill>
                <a:latin typeface="Lato Light"/>
                <a:ea typeface="Lato Light"/>
                <a:cs typeface="Lato Light"/>
                <a:sym typeface="Lato Light"/>
              </a:rPr>
              <a:t>BDR Suite</a:t>
            </a:r>
            <a:endParaRPr sz="3600">
              <a:solidFill>
                <a:srgbClr val="FFFFFF"/>
              </a:solidFill>
              <a:latin typeface="Lato Light"/>
              <a:ea typeface="Lato Light"/>
              <a:cs typeface="Lato Light"/>
              <a:sym typeface="Lato Light"/>
            </a:endParaRPr>
          </a:p>
        </p:txBody>
      </p:sp>
      <p:sp>
        <p:nvSpPr>
          <p:cNvPr id="141" name="Google Shape;141;p29"/>
          <p:cNvSpPr txBox="1"/>
          <p:nvPr/>
        </p:nvSpPr>
        <p:spPr>
          <a:xfrm>
            <a:off x="75" y="1255613"/>
            <a:ext cx="9144000" cy="495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1000"/>
              </a:spcBef>
              <a:spcAft>
                <a:spcPts val="0"/>
              </a:spcAft>
              <a:buNone/>
            </a:pPr>
            <a:r>
              <a:rPr i="1" lang="en" sz="1200">
                <a:solidFill>
                  <a:srgbClr val="FFFFFF"/>
                </a:solidFill>
                <a:latin typeface="Lato Light"/>
                <a:ea typeface="Lato Light"/>
                <a:cs typeface="Lato Light"/>
                <a:sym typeface="Lato Light"/>
              </a:rPr>
              <a:t>Vembu BDR Suite is a portfolio of products designed to backup multiple environments from</a:t>
            </a:r>
            <a:endParaRPr i="1" sz="1200">
              <a:solidFill>
                <a:srgbClr val="FFFFFF"/>
              </a:solidFill>
              <a:latin typeface="Lato Light"/>
              <a:ea typeface="Lato Light"/>
              <a:cs typeface="Lato Light"/>
              <a:sym typeface="Lato Light"/>
            </a:endParaRPr>
          </a:p>
          <a:p>
            <a:pPr indent="0" lvl="0" marL="0" rtl="0" algn="ctr">
              <a:lnSpc>
                <a:spcPct val="100000"/>
              </a:lnSpc>
              <a:spcBef>
                <a:spcPts val="300"/>
              </a:spcBef>
              <a:spcAft>
                <a:spcPts val="0"/>
              </a:spcAft>
              <a:buNone/>
            </a:pPr>
            <a:r>
              <a:rPr i="1" lang="en" sz="1200">
                <a:solidFill>
                  <a:srgbClr val="FFFFFF"/>
                </a:solidFill>
                <a:latin typeface="Lato Light"/>
                <a:ea typeface="Lato Light"/>
                <a:cs typeface="Lato Light"/>
                <a:sym typeface="Lato Light"/>
              </a:rPr>
              <a:t>virtual to physical to cloud while addressing diverse and advanced use cases</a:t>
            </a:r>
            <a:endParaRPr sz="1200">
              <a:solidFill>
                <a:srgbClr val="FFFFFF"/>
              </a:solidFill>
              <a:latin typeface="Lato Light"/>
              <a:ea typeface="Lato Light"/>
              <a:cs typeface="Lato Light"/>
              <a:sym typeface="Lato Light"/>
            </a:endParaRPr>
          </a:p>
        </p:txBody>
      </p:sp>
      <p:cxnSp>
        <p:nvCxnSpPr>
          <p:cNvPr id="142" name="Google Shape;142;p29"/>
          <p:cNvCxnSpPr/>
          <p:nvPr/>
        </p:nvCxnSpPr>
        <p:spPr>
          <a:xfrm>
            <a:off x="2457525" y="1195975"/>
            <a:ext cx="4229100" cy="0"/>
          </a:xfrm>
          <a:prstGeom prst="straightConnector1">
            <a:avLst/>
          </a:prstGeom>
          <a:noFill/>
          <a:ln cap="flat" cmpd="sng" w="9525">
            <a:solidFill>
              <a:srgbClr val="FF6A00"/>
            </a:solidFill>
            <a:prstDash val="solid"/>
            <a:round/>
            <a:headEnd len="med" w="med" type="none"/>
            <a:tailEnd len="med" w="med" type="none"/>
          </a:ln>
        </p:spPr>
      </p:cxnSp>
      <p:sp>
        <p:nvSpPr>
          <p:cNvPr id="143" name="Google Shape;143;p29"/>
          <p:cNvSpPr txBox="1"/>
          <p:nvPr/>
        </p:nvSpPr>
        <p:spPr>
          <a:xfrm>
            <a:off x="406363" y="3059300"/>
            <a:ext cx="1707000" cy="455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&amp; Replication for </a:t>
            </a:r>
            <a:r>
              <a:rPr b="1" lang="en" sz="1100">
                <a:solidFill>
                  <a:srgbClr val="CC0000"/>
                </a:solidFill>
                <a:latin typeface="Lato"/>
                <a:ea typeface="Lato"/>
                <a:cs typeface="Lato"/>
                <a:sym typeface="Lato"/>
              </a:rPr>
              <a:t>VMware</a:t>
            </a:r>
            <a:endParaRPr sz="1100">
              <a:latin typeface="Lato"/>
              <a:ea typeface="Lato"/>
              <a:cs typeface="Lato"/>
              <a:sym typeface="Lato"/>
            </a:endParaRPr>
          </a:p>
        </p:txBody>
      </p:sp>
      <p:sp>
        <p:nvSpPr>
          <p:cNvPr id="144" name="Google Shape;144;p29"/>
          <p:cNvSpPr txBox="1"/>
          <p:nvPr/>
        </p:nvSpPr>
        <p:spPr>
          <a:xfrm>
            <a:off x="2150993" y="3059300"/>
            <a:ext cx="17070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 </a:t>
            </a:r>
            <a:r>
              <a:rPr lang="en" sz="1100">
                <a:latin typeface="Lato"/>
                <a:ea typeface="Lato"/>
                <a:cs typeface="Lato"/>
                <a:sym typeface="Lato"/>
              </a:rPr>
              <a:t>&amp; Replication for </a:t>
            </a:r>
            <a:r>
              <a:rPr b="1" lang="en" sz="1100">
                <a:solidFill>
                  <a:srgbClr val="CC0000"/>
                </a:solidFill>
                <a:latin typeface="Lato"/>
                <a:ea typeface="Lato"/>
                <a:cs typeface="Lato"/>
                <a:sym typeface="Lato"/>
              </a:rPr>
              <a:t>Hyper-V</a:t>
            </a:r>
            <a:endParaRPr sz="1100">
              <a:latin typeface="Lato Light"/>
              <a:ea typeface="Lato Light"/>
              <a:cs typeface="Lato Light"/>
              <a:sym typeface="Lato Light"/>
            </a:endParaRPr>
          </a:p>
        </p:txBody>
      </p:sp>
      <p:sp>
        <p:nvSpPr>
          <p:cNvPr id="145" name="Google Shape;145;p29"/>
          <p:cNvSpPr txBox="1"/>
          <p:nvPr/>
        </p:nvSpPr>
        <p:spPr>
          <a:xfrm>
            <a:off x="3872393" y="3059300"/>
            <a:ext cx="15432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for </a:t>
            </a:r>
            <a:endParaRPr sz="1100">
              <a:latin typeface="Lato"/>
              <a:ea typeface="Lato"/>
              <a:cs typeface="Lato"/>
              <a:sym typeface="Lato"/>
            </a:endParaRPr>
          </a:p>
          <a:p>
            <a:pPr indent="0" lvl="0" marL="0" rtl="0" algn="ctr">
              <a:spcBef>
                <a:spcPts val="0"/>
              </a:spcBef>
              <a:spcAft>
                <a:spcPts val="0"/>
              </a:spcAft>
              <a:buNone/>
            </a:pPr>
            <a:r>
              <a:rPr b="1" lang="en" sz="1100">
                <a:solidFill>
                  <a:srgbClr val="CC0000"/>
                </a:solidFill>
                <a:latin typeface="Lato"/>
                <a:ea typeface="Lato"/>
                <a:cs typeface="Lato"/>
                <a:sym typeface="Lato"/>
              </a:rPr>
              <a:t>Microsoft </a:t>
            </a:r>
            <a:r>
              <a:rPr lang="en" sz="1100">
                <a:latin typeface="Lato"/>
                <a:ea typeface="Lato"/>
                <a:cs typeface="Lato"/>
                <a:sym typeface="Lato"/>
              </a:rPr>
              <a:t> </a:t>
            </a:r>
            <a:r>
              <a:rPr b="1" lang="en" sz="1100">
                <a:solidFill>
                  <a:srgbClr val="CC0000"/>
                </a:solidFill>
                <a:latin typeface="Lato"/>
                <a:ea typeface="Lato"/>
                <a:cs typeface="Lato"/>
                <a:sym typeface="Lato"/>
              </a:rPr>
              <a:t>Windows</a:t>
            </a:r>
            <a:endParaRPr sz="1100">
              <a:latin typeface="Lato Light"/>
              <a:ea typeface="Lato Light"/>
              <a:cs typeface="Lato Light"/>
              <a:sym typeface="Lato Light"/>
            </a:endParaRPr>
          </a:p>
        </p:txBody>
      </p:sp>
      <p:sp>
        <p:nvSpPr>
          <p:cNvPr id="146" name="Google Shape;146;p29"/>
          <p:cNvSpPr txBox="1"/>
          <p:nvPr/>
        </p:nvSpPr>
        <p:spPr>
          <a:xfrm>
            <a:off x="5539355" y="3059300"/>
            <a:ext cx="15432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for </a:t>
            </a:r>
            <a:r>
              <a:rPr b="1" lang="en" sz="1100">
                <a:solidFill>
                  <a:srgbClr val="CC0000"/>
                </a:solidFill>
                <a:latin typeface="Lato"/>
                <a:ea typeface="Lato"/>
                <a:cs typeface="Lato"/>
                <a:sym typeface="Lato"/>
              </a:rPr>
              <a:t>AWS</a:t>
            </a:r>
            <a:endParaRPr b="1" sz="1100">
              <a:latin typeface="Lato"/>
              <a:ea typeface="Lato"/>
              <a:cs typeface="Lato"/>
              <a:sym typeface="Lato"/>
            </a:endParaRPr>
          </a:p>
        </p:txBody>
      </p:sp>
      <p:sp>
        <p:nvSpPr>
          <p:cNvPr id="147" name="Google Shape;147;p29"/>
          <p:cNvSpPr txBox="1"/>
          <p:nvPr/>
        </p:nvSpPr>
        <p:spPr>
          <a:xfrm>
            <a:off x="7138817" y="3059300"/>
            <a:ext cx="16452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for </a:t>
            </a:r>
            <a:endParaRPr sz="1100">
              <a:latin typeface="Lato"/>
              <a:ea typeface="Lato"/>
              <a:cs typeface="Lato"/>
              <a:sym typeface="Lato"/>
            </a:endParaRPr>
          </a:p>
          <a:p>
            <a:pPr indent="0" lvl="0" marL="0" rtl="0" algn="ctr">
              <a:spcBef>
                <a:spcPts val="0"/>
              </a:spcBef>
              <a:spcAft>
                <a:spcPts val="0"/>
              </a:spcAft>
              <a:buNone/>
            </a:pPr>
            <a:r>
              <a:rPr b="1" lang="en" sz="1100">
                <a:solidFill>
                  <a:srgbClr val="CC0000"/>
                </a:solidFill>
                <a:latin typeface="Lato"/>
                <a:ea typeface="Lato"/>
                <a:cs typeface="Lato"/>
                <a:sym typeface="Lato"/>
              </a:rPr>
              <a:t>Microsoft 365</a:t>
            </a:r>
            <a:endParaRPr b="1" sz="1100">
              <a:latin typeface="Lato"/>
              <a:ea typeface="Lato"/>
              <a:cs typeface="Lato"/>
              <a:sym typeface="Lato"/>
            </a:endParaRPr>
          </a:p>
        </p:txBody>
      </p:sp>
      <p:grpSp>
        <p:nvGrpSpPr>
          <p:cNvPr id="148" name="Google Shape;148;p29"/>
          <p:cNvGrpSpPr/>
          <p:nvPr/>
        </p:nvGrpSpPr>
        <p:grpSpPr>
          <a:xfrm>
            <a:off x="817603" y="2201120"/>
            <a:ext cx="802876" cy="799249"/>
            <a:chOff x="827970" y="2201120"/>
            <a:chExt cx="802876" cy="799249"/>
          </a:xfrm>
        </p:grpSpPr>
        <p:pic>
          <p:nvPicPr>
            <p:cNvPr id="149" name="Google Shape;149;p29"/>
            <p:cNvPicPr preferRelativeResize="0"/>
            <p:nvPr/>
          </p:nvPicPr>
          <p:blipFill rotWithShape="1">
            <a:blip r:embed="rId4">
              <a:alphaModFix/>
            </a:blip>
            <a:srcRect b="219" l="0" r="0" t="228"/>
            <a:stretch/>
          </p:blipFill>
          <p:spPr>
            <a:xfrm>
              <a:off x="827970" y="2201120"/>
              <a:ext cx="802876" cy="799249"/>
            </a:xfrm>
            <a:prstGeom prst="rect">
              <a:avLst/>
            </a:prstGeom>
            <a:noFill/>
            <a:ln>
              <a:noFill/>
            </a:ln>
          </p:spPr>
        </p:pic>
        <p:pic>
          <p:nvPicPr>
            <p:cNvPr id="150" name="Google Shape;150;p29"/>
            <p:cNvPicPr preferRelativeResize="0"/>
            <p:nvPr/>
          </p:nvPicPr>
          <p:blipFill rotWithShape="1">
            <a:blip r:embed="rId5">
              <a:alphaModFix/>
            </a:blip>
            <a:srcRect b="228" l="0" r="0" t="228"/>
            <a:stretch/>
          </p:blipFill>
          <p:spPr>
            <a:xfrm>
              <a:off x="903158" y="2275994"/>
              <a:ext cx="652500" cy="649500"/>
            </a:xfrm>
            <a:prstGeom prst="rect">
              <a:avLst/>
            </a:prstGeom>
            <a:noFill/>
            <a:ln>
              <a:noFill/>
            </a:ln>
          </p:spPr>
        </p:pic>
      </p:grpSp>
      <p:grpSp>
        <p:nvGrpSpPr>
          <p:cNvPr id="151" name="Google Shape;151;p29"/>
          <p:cNvGrpSpPr/>
          <p:nvPr/>
        </p:nvGrpSpPr>
        <p:grpSpPr>
          <a:xfrm>
            <a:off x="4168381" y="2201120"/>
            <a:ext cx="802875" cy="799249"/>
            <a:chOff x="4170565" y="2201120"/>
            <a:chExt cx="802875" cy="799249"/>
          </a:xfrm>
        </p:grpSpPr>
        <p:pic>
          <p:nvPicPr>
            <p:cNvPr id="152" name="Google Shape;152;p29"/>
            <p:cNvPicPr preferRelativeResize="0"/>
            <p:nvPr/>
          </p:nvPicPr>
          <p:blipFill rotWithShape="1">
            <a:blip r:embed="rId4">
              <a:alphaModFix/>
            </a:blip>
            <a:srcRect b="219" l="0" r="0" t="228"/>
            <a:stretch/>
          </p:blipFill>
          <p:spPr>
            <a:xfrm>
              <a:off x="4170565" y="2201120"/>
              <a:ext cx="802875" cy="799249"/>
            </a:xfrm>
            <a:prstGeom prst="rect">
              <a:avLst/>
            </a:prstGeom>
            <a:noFill/>
            <a:ln>
              <a:noFill/>
            </a:ln>
          </p:spPr>
        </p:pic>
        <p:pic>
          <p:nvPicPr>
            <p:cNvPr id="153" name="Google Shape;153;p29"/>
            <p:cNvPicPr preferRelativeResize="0"/>
            <p:nvPr/>
          </p:nvPicPr>
          <p:blipFill rotWithShape="1">
            <a:blip r:embed="rId6">
              <a:alphaModFix/>
            </a:blip>
            <a:srcRect b="228" l="0" r="0" t="228"/>
            <a:stretch/>
          </p:blipFill>
          <p:spPr>
            <a:xfrm>
              <a:off x="4312768" y="2312627"/>
              <a:ext cx="542950" cy="540474"/>
            </a:xfrm>
            <a:prstGeom prst="rect">
              <a:avLst/>
            </a:prstGeom>
            <a:noFill/>
            <a:ln>
              <a:noFill/>
            </a:ln>
          </p:spPr>
        </p:pic>
      </p:grpSp>
      <p:grpSp>
        <p:nvGrpSpPr>
          <p:cNvPr id="154" name="Google Shape;154;p29"/>
          <p:cNvGrpSpPr/>
          <p:nvPr/>
        </p:nvGrpSpPr>
        <p:grpSpPr>
          <a:xfrm>
            <a:off x="2498095" y="2201120"/>
            <a:ext cx="802875" cy="799249"/>
            <a:chOff x="2499267" y="2201120"/>
            <a:chExt cx="802875" cy="799249"/>
          </a:xfrm>
        </p:grpSpPr>
        <p:pic>
          <p:nvPicPr>
            <p:cNvPr id="155" name="Google Shape;155;p29"/>
            <p:cNvPicPr preferRelativeResize="0"/>
            <p:nvPr/>
          </p:nvPicPr>
          <p:blipFill rotWithShape="1">
            <a:blip r:embed="rId4">
              <a:alphaModFix/>
            </a:blip>
            <a:srcRect b="219" l="0" r="0" t="228"/>
            <a:stretch/>
          </p:blipFill>
          <p:spPr>
            <a:xfrm>
              <a:off x="2499267" y="2201120"/>
              <a:ext cx="802875" cy="799249"/>
            </a:xfrm>
            <a:prstGeom prst="rect">
              <a:avLst/>
            </a:prstGeom>
            <a:noFill/>
            <a:ln>
              <a:noFill/>
            </a:ln>
          </p:spPr>
        </p:pic>
        <p:pic>
          <p:nvPicPr>
            <p:cNvPr id="156" name="Google Shape;156;p29"/>
            <p:cNvPicPr preferRelativeResize="0"/>
            <p:nvPr/>
          </p:nvPicPr>
          <p:blipFill rotWithShape="1">
            <a:blip r:embed="rId7">
              <a:alphaModFix/>
            </a:blip>
            <a:srcRect b="228" l="0" r="0" t="228"/>
            <a:stretch/>
          </p:blipFill>
          <p:spPr>
            <a:xfrm>
              <a:off x="2612717" y="2314069"/>
              <a:ext cx="575976" cy="573351"/>
            </a:xfrm>
            <a:prstGeom prst="rect">
              <a:avLst/>
            </a:prstGeom>
            <a:noFill/>
            <a:ln>
              <a:noFill/>
            </a:ln>
          </p:spPr>
        </p:pic>
      </p:grpSp>
      <p:grpSp>
        <p:nvGrpSpPr>
          <p:cNvPr id="157" name="Google Shape;157;p29"/>
          <p:cNvGrpSpPr/>
          <p:nvPr/>
        </p:nvGrpSpPr>
        <p:grpSpPr>
          <a:xfrm>
            <a:off x="5848872" y="2201120"/>
            <a:ext cx="802876" cy="799249"/>
            <a:chOff x="5841862" y="2201120"/>
            <a:chExt cx="802876" cy="799249"/>
          </a:xfrm>
        </p:grpSpPr>
        <p:pic>
          <p:nvPicPr>
            <p:cNvPr id="158" name="Google Shape;158;p29"/>
            <p:cNvPicPr preferRelativeResize="0"/>
            <p:nvPr/>
          </p:nvPicPr>
          <p:blipFill rotWithShape="1">
            <a:blip r:embed="rId4">
              <a:alphaModFix/>
            </a:blip>
            <a:srcRect b="219" l="0" r="0" t="228"/>
            <a:stretch/>
          </p:blipFill>
          <p:spPr>
            <a:xfrm>
              <a:off x="5841862" y="2201120"/>
              <a:ext cx="802876" cy="799249"/>
            </a:xfrm>
            <a:prstGeom prst="rect">
              <a:avLst/>
            </a:prstGeom>
            <a:noFill/>
            <a:ln>
              <a:noFill/>
            </a:ln>
          </p:spPr>
        </p:pic>
        <p:pic>
          <p:nvPicPr>
            <p:cNvPr id="159" name="Google Shape;159;p29"/>
            <p:cNvPicPr preferRelativeResize="0"/>
            <p:nvPr/>
          </p:nvPicPr>
          <p:blipFill rotWithShape="1">
            <a:blip r:embed="rId8">
              <a:alphaModFix/>
            </a:blip>
            <a:srcRect b="228" l="0" r="0" t="228"/>
            <a:stretch/>
          </p:blipFill>
          <p:spPr>
            <a:xfrm>
              <a:off x="5933026" y="2292390"/>
              <a:ext cx="624626" cy="621775"/>
            </a:xfrm>
            <a:prstGeom prst="rect">
              <a:avLst/>
            </a:prstGeom>
            <a:noFill/>
            <a:ln>
              <a:noFill/>
            </a:ln>
          </p:spPr>
        </p:pic>
      </p:grpSp>
      <p:grpSp>
        <p:nvGrpSpPr>
          <p:cNvPr id="160" name="Google Shape;160;p29"/>
          <p:cNvGrpSpPr/>
          <p:nvPr/>
        </p:nvGrpSpPr>
        <p:grpSpPr>
          <a:xfrm>
            <a:off x="7519158" y="2201120"/>
            <a:ext cx="802876" cy="799249"/>
            <a:chOff x="7513159" y="2201120"/>
            <a:chExt cx="802876" cy="799249"/>
          </a:xfrm>
        </p:grpSpPr>
        <p:pic>
          <p:nvPicPr>
            <p:cNvPr id="161" name="Google Shape;161;p29"/>
            <p:cNvPicPr preferRelativeResize="0"/>
            <p:nvPr/>
          </p:nvPicPr>
          <p:blipFill rotWithShape="1">
            <a:blip r:embed="rId4">
              <a:alphaModFix/>
            </a:blip>
            <a:srcRect b="219" l="0" r="0" t="228"/>
            <a:stretch/>
          </p:blipFill>
          <p:spPr>
            <a:xfrm>
              <a:off x="7513159" y="2201120"/>
              <a:ext cx="802876" cy="799249"/>
            </a:xfrm>
            <a:prstGeom prst="rect">
              <a:avLst/>
            </a:prstGeom>
            <a:noFill/>
            <a:ln>
              <a:noFill/>
            </a:ln>
          </p:spPr>
        </p:pic>
        <p:pic>
          <p:nvPicPr>
            <p:cNvPr id="162" name="Google Shape;162;p29"/>
            <p:cNvPicPr preferRelativeResize="0"/>
            <p:nvPr/>
          </p:nvPicPr>
          <p:blipFill rotWithShape="1">
            <a:blip r:embed="rId9">
              <a:alphaModFix/>
            </a:blip>
            <a:srcRect b="228" l="0" r="0" t="228"/>
            <a:stretch/>
          </p:blipFill>
          <p:spPr>
            <a:xfrm>
              <a:off x="7594118" y="2271980"/>
              <a:ext cx="624626" cy="621775"/>
            </a:xfrm>
            <a:prstGeom prst="rect">
              <a:avLst/>
            </a:prstGeom>
            <a:noFill/>
            <a:ln>
              <a:noFill/>
            </a:ln>
          </p:spPr>
        </p:pic>
      </p:grpSp>
      <p:grpSp>
        <p:nvGrpSpPr>
          <p:cNvPr id="163" name="Google Shape;163;p29"/>
          <p:cNvGrpSpPr/>
          <p:nvPr/>
        </p:nvGrpSpPr>
        <p:grpSpPr>
          <a:xfrm>
            <a:off x="1656666" y="3638714"/>
            <a:ext cx="802876" cy="799250"/>
            <a:chOff x="1742370" y="3648920"/>
            <a:chExt cx="802876" cy="799250"/>
          </a:xfrm>
        </p:grpSpPr>
        <p:pic>
          <p:nvPicPr>
            <p:cNvPr id="164" name="Google Shape;164;p29"/>
            <p:cNvPicPr preferRelativeResize="0"/>
            <p:nvPr/>
          </p:nvPicPr>
          <p:blipFill rotWithShape="1">
            <a:blip r:embed="rId4">
              <a:alphaModFix/>
            </a:blip>
            <a:srcRect b="219" l="0" r="0" t="228"/>
            <a:stretch/>
          </p:blipFill>
          <p:spPr>
            <a:xfrm>
              <a:off x="1742370" y="3648920"/>
              <a:ext cx="802876" cy="799250"/>
            </a:xfrm>
            <a:prstGeom prst="rect">
              <a:avLst/>
            </a:prstGeom>
            <a:noFill/>
            <a:ln>
              <a:noFill/>
            </a:ln>
          </p:spPr>
        </p:pic>
        <p:pic>
          <p:nvPicPr>
            <p:cNvPr id="165" name="Google Shape;165;p29"/>
            <p:cNvPicPr preferRelativeResize="0"/>
            <p:nvPr/>
          </p:nvPicPr>
          <p:blipFill rotWithShape="1">
            <a:blip r:embed="rId10">
              <a:alphaModFix/>
            </a:blip>
            <a:srcRect b="228" l="0" r="0" t="228"/>
            <a:stretch/>
          </p:blipFill>
          <p:spPr>
            <a:xfrm>
              <a:off x="1798121" y="3704544"/>
              <a:ext cx="685774" cy="682600"/>
            </a:xfrm>
            <a:prstGeom prst="rect">
              <a:avLst/>
            </a:prstGeom>
            <a:noFill/>
            <a:ln>
              <a:noFill/>
            </a:ln>
          </p:spPr>
        </p:pic>
      </p:grpSp>
      <p:grpSp>
        <p:nvGrpSpPr>
          <p:cNvPr id="166" name="Google Shape;166;p29"/>
          <p:cNvGrpSpPr/>
          <p:nvPr/>
        </p:nvGrpSpPr>
        <p:grpSpPr>
          <a:xfrm>
            <a:off x="4999177" y="3638714"/>
            <a:ext cx="802875" cy="799250"/>
            <a:chOff x="5084965" y="3648920"/>
            <a:chExt cx="802875" cy="799250"/>
          </a:xfrm>
        </p:grpSpPr>
        <p:pic>
          <p:nvPicPr>
            <p:cNvPr id="167" name="Google Shape;167;p29"/>
            <p:cNvPicPr preferRelativeResize="0"/>
            <p:nvPr/>
          </p:nvPicPr>
          <p:blipFill rotWithShape="1">
            <a:blip r:embed="rId4">
              <a:alphaModFix/>
            </a:blip>
            <a:srcRect b="219" l="0" r="0" t="228"/>
            <a:stretch/>
          </p:blipFill>
          <p:spPr>
            <a:xfrm>
              <a:off x="5084965" y="3648920"/>
              <a:ext cx="802875" cy="799250"/>
            </a:xfrm>
            <a:prstGeom prst="rect">
              <a:avLst/>
            </a:prstGeom>
            <a:noFill/>
            <a:ln>
              <a:noFill/>
            </a:ln>
          </p:spPr>
        </p:pic>
        <p:pic>
          <p:nvPicPr>
            <p:cNvPr id="168" name="Google Shape;168;p29"/>
            <p:cNvPicPr preferRelativeResize="0"/>
            <p:nvPr/>
          </p:nvPicPr>
          <p:blipFill rotWithShape="1">
            <a:blip r:embed="rId11">
              <a:alphaModFix/>
            </a:blip>
            <a:srcRect b="228" l="0" r="0" t="228"/>
            <a:stretch/>
          </p:blipFill>
          <p:spPr>
            <a:xfrm>
              <a:off x="5184216" y="3755561"/>
              <a:ext cx="593724" cy="591026"/>
            </a:xfrm>
            <a:prstGeom prst="rect">
              <a:avLst/>
            </a:prstGeom>
            <a:noFill/>
            <a:ln>
              <a:noFill/>
            </a:ln>
          </p:spPr>
        </p:pic>
      </p:grpSp>
      <p:grpSp>
        <p:nvGrpSpPr>
          <p:cNvPr id="169" name="Google Shape;169;p29"/>
          <p:cNvGrpSpPr/>
          <p:nvPr/>
        </p:nvGrpSpPr>
        <p:grpSpPr>
          <a:xfrm>
            <a:off x="3328247" y="3638714"/>
            <a:ext cx="802875" cy="799250"/>
            <a:chOff x="3413667" y="3648920"/>
            <a:chExt cx="802875" cy="799250"/>
          </a:xfrm>
        </p:grpSpPr>
        <p:pic>
          <p:nvPicPr>
            <p:cNvPr id="170" name="Google Shape;170;p29"/>
            <p:cNvPicPr preferRelativeResize="0"/>
            <p:nvPr/>
          </p:nvPicPr>
          <p:blipFill rotWithShape="1">
            <a:blip r:embed="rId4">
              <a:alphaModFix/>
            </a:blip>
            <a:srcRect b="219" l="0" r="0" t="228"/>
            <a:stretch/>
          </p:blipFill>
          <p:spPr>
            <a:xfrm>
              <a:off x="3413667" y="3648920"/>
              <a:ext cx="802875" cy="799250"/>
            </a:xfrm>
            <a:prstGeom prst="rect">
              <a:avLst/>
            </a:prstGeom>
            <a:noFill/>
            <a:ln>
              <a:noFill/>
            </a:ln>
          </p:spPr>
        </p:pic>
        <p:pic>
          <p:nvPicPr>
            <p:cNvPr id="171" name="Google Shape;171;p29"/>
            <p:cNvPicPr preferRelativeResize="0"/>
            <p:nvPr/>
          </p:nvPicPr>
          <p:blipFill rotWithShape="1">
            <a:blip r:embed="rId12">
              <a:alphaModFix/>
            </a:blip>
            <a:srcRect b="228" l="0" r="0" t="228"/>
            <a:stretch/>
          </p:blipFill>
          <p:spPr>
            <a:xfrm>
              <a:off x="3500225" y="3724950"/>
              <a:ext cx="650176" cy="647201"/>
            </a:xfrm>
            <a:prstGeom prst="rect">
              <a:avLst/>
            </a:prstGeom>
            <a:noFill/>
            <a:ln>
              <a:noFill/>
            </a:ln>
          </p:spPr>
        </p:pic>
      </p:grpSp>
      <p:grpSp>
        <p:nvGrpSpPr>
          <p:cNvPr id="172" name="Google Shape;172;p29"/>
          <p:cNvGrpSpPr/>
          <p:nvPr/>
        </p:nvGrpSpPr>
        <p:grpSpPr>
          <a:xfrm>
            <a:off x="6689912" y="3638714"/>
            <a:ext cx="802876" cy="799250"/>
            <a:chOff x="6756262" y="3648920"/>
            <a:chExt cx="802876" cy="799250"/>
          </a:xfrm>
        </p:grpSpPr>
        <p:pic>
          <p:nvPicPr>
            <p:cNvPr id="173" name="Google Shape;173;p29"/>
            <p:cNvPicPr preferRelativeResize="0"/>
            <p:nvPr/>
          </p:nvPicPr>
          <p:blipFill rotWithShape="1">
            <a:blip r:embed="rId4">
              <a:alphaModFix/>
            </a:blip>
            <a:srcRect b="219" l="0" r="0" t="228"/>
            <a:stretch/>
          </p:blipFill>
          <p:spPr>
            <a:xfrm>
              <a:off x="6756262" y="3648920"/>
              <a:ext cx="802876" cy="799250"/>
            </a:xfrm>
            <a:prstGeom prst="rect">
              <a:avLst/>
            </a:prstGeom>
            <a:noFill/>
            <a:ln>
              <a:noFill/>
            </a:ln>
          </p:spPr>
        </p:pic>
        <p:pic>
          <p:nvPicPr>
            <p:cNvPr id="174" name="Google Shape;174;p29"/>
            <p:cNvPicPr preferRelativeResize="0"/>
            <p:nvPr/>
          </p:nvPicPr>
          <p:blipFill rotWithShape="1">
            <a:blip r:embed="rId13">
              <a:alphaModFix/>
            </a:blip>
            <a:srcRect b="228" l="0" r="0" t="228"/>
            <a:stretch/>
          </p:blipFill>
          <p:spPr>
            <a:xfrm>
              <a:off x="6855200" y="3750396"/>
              <a:ext cx="624626" cy="621775"/>
            </a:xfrm>
            <a:prstGeom prst="rect">
              <a:avLst/>
            </a:prstGeom>
            <a:noFill/>
            <a:ln>
              <a:noFill/>
            </a:ln>
          </p:spPr>
        </p:pic>
      </p:grpSp>
      <p:sp>
        <p:nvSpPr>
          <p:cNvPr id="175" name="Google Shape;175;p29"/>
          <p:cNvSpPr txBox="1"/>
          <p:nvPr/>
        </p:nvSpPr>
        <p:spPr>
          <a:xfrm>
            <a:off x="1360604" y="4502246"/>
            <a:ext cx="13950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for </a:t>
            </a:r>
            <a:endParaRPr sz="1100">
              <a:latin typeface="Lato"/>
              <a:ea typeface="Lato"/>
              <a:cs typeface="Lato"/>
              <a:sym typeface="Lato"/>
            </a:endParaRPr>
          </a:p>
          <a:p>
            <a:pPr indent="0" lvl="0" marL="0" rtl="0" algn="ctr">
              <a:spcBef>
                <a:spcPts val="0"/>
              </a:spcBef>
              <a:spcAft>
                <a:spcPts val="0"/>
              </a:spcAft>
              <a:buNone/>
            </a:pPr>
            <a:r>
              <a:rPr b="1" lang="en" sz="1100">
                <a:solidFill>
                  <a:srgbClr val="CC0000"/>
                </a:solidFill>
                <a:latin typeface="Lato"/>
                <a:ea typeface="Lato"/>
                <a:cs typeface="Lato"/>
                <a:sym typeface="Lato"/>
              </a:rPr>
              <a:t>Google Workspace</a:t>
            </a:r>
            <a:endParaRPr b="1" sz="1100">
              <a:latin typeface="Lato"/>
              <a:ea typeface="Lato"/>
              <a:cs typeface="Lato"/>
              <a:sym typeface="Lato"/>
            </a:endParaRPr>
          </a:p>
        </p:txBody>
      </p:sp>
      <p:sp>
        <p:nvSpPr>
          <p:cNvPr id="176" name="Google Shape;176;p29"/>
          <p:cNvSpPr txBox="1"/>
          <p:nvPr/>
        </p:nvSpPr>
        <p:spPr>
          <a:xfrm>
            <a:off x="3239034" y="4502246"/>
            <a:ext cx="9813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for</a:t>
            </a:r>
            <a:endParaRPr sz="1100">
              <a:latin typeface="Lato"/>
              <a:ea typeface="Lato"/>
              <a:cs typeface="Lato"/>
              <a:sym typeface="Lato"/>
            </a:endParaRPr>
          </a:p>
          <a:p>
            <a:pPr indent="0" lvl="0" marL="0" rtl="0" algn="ctr">
              <a:spcBef>
                <a:spcPts val="0"/>
              </a:spcBef>
              <a:spcAft>
                <a:spcPts val="0"/>
              </a:spcAft>
              <a:buNone/>
            </a:pPr>
            <a:r>
              <a:rPr b="1" lang="en" sz="1100">
                <a:solidFill>
                  <a:srgbClr val="CC0000"/>
                </a:solidFill>
                <a:latin typeface="Lato"/>
                <a:ea typeface="Lato"/>
                <a:cs typeface="Lato"/>
                <a:sym typeface="Lato"/>
              </a:rPr>
              <a:t>File Servers</a:t>
            </a:r>
            <a:endParaRPr b="1" sz="1100">
              <a:latin typeface="Lato"/>
              <a:ea typeface="Lato"/>
              <a:cs typeface="Lato"/>
              <a:sym typeface="Lato"/>
            </a:endParaRPr>
          </a:p>
        </p:txBody>
      </p:sp>
      <p:sp>
        <p:nvSpPr>
          <p:cNvPr id="177" name="Google Shape;177;p29"/>
          <p:cNvSpPr txBox="1"/>
          <p:nvPr/>
        </p:nvSpPr>
        <p:spPr>
          <a:xfrm>
            <a:off x="4650165" y="4502246"/>
            <a:ext cx="15009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for </a:t>
            </a:r>
            <a:r>
              <a:rPr b="1" lang="en" sz="1100">
                <a:solidFill>
                  <a:srgbClr val="CC0000"/>
                </a:solidFill>
                <a:latin typeface="Lato"/>
                <a:ea typeface="Lato"/>
                <a:cs typeface="Lato"/>
                <a:sym typeface="Lato"/>
              </a:rPr>
              <a:t>Endpoints</a:t>
            </a:r>
            <a:endParaRPr b="1" sz="1100">
              <a:solidFill>
                <a:srgbClr val="CC0000"/>
              </a:solidFill>
              <a:latin typeface="Lato"/>
              <a:ea typeface="Lato"/>
              <a:cs typeface="Lato"/>
              <a:sym typeface="Lato"/>
            </a:endParaRPr>
          </a:p>
        </p:txBody>
      </p:sp>
      <p:sp>
        <p:nvSpPr>
          <p:cNvPr id="178" name="Google Shape;178;p29"/>
          <p:cNvSpPr txBox="1"/>
          <p:nvPr/>
        </p:nvSpPr>
        <p:spPr>
          <a:xfrm>
            <a:off x="6600699" y="4502246"/>
            <a:ext cx="9813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for</a:t>
            </a:r>
            <a:endParaRPr sz="1100">
              <a:latin typeface="Lato"/>
              <a:ea typeface="Lato"/>
              <a:cs typeface="Lato"/>
              <a:sym typeface="Lato"/>
            </a:endParaRPr>
          </a:p>
          <a:p>
            <a:pPr indent="0" lvl="0" marL="0" rtl="0" algn="ctr">
              <a:spcBef>
                <a:spcPts val="0"/>
              </a:spcBef>
              <a:spcAft>
                <a:spcPts val="0"/>
              </a:spcAft>
              <a:buNone/>
            </a:pPr>
            <a:r>
              <a:rPr b="1" lang="en" sz="1100">
                <a:solidFill>
                  <a:srgbClr val="CC0000"/>
                </a:solidFill>
                <a:latin typeface="Lato"/>
                <a:ea typeface="Lato"/>
                <a:cs typeface="Lato"/>
                <a:sym typeface="Lato"/>
              </a:rPr>
              <a:t>Applications</a:t>
            </a:r>
            <a:endParaRPr b="1" sz="1100">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30"/>
          <p:cNvPicPr preferRelativeResize="0"/>
          <p:nvPr/>
        </p:nvPicPr>
        <p:blipFill>
          <a:blip r:embed="rId3">
            <a:alphaModFix/>
          </a:blip>
          <a:stretch>
            <a:fillRect/>
          </a:stretch>
        </p:blipFill>
        <p:spPr>
          <a:xfrm>
            <a:off x="0" y="0"/>
            <a:ext cx="9144005" cy="5143151"/>
          </a:xfrm>
          <a:prstGeom prst="rect">
            <a:avLst/>
          </a:prstGeom>
          <a:noFill/>
          <a:ln>
            <a:noFill/>
          </a:ln>
        </p:spPr>
      </p:pic>
      <p:sp>
        <p:nvSpPr>
          <p:cNvPr id="184" name="Google Shape;184;p30"/>
          <p:cNvSpPr txBox="1"/>
          <p:nvPr/>
        </p:nvSpPr>
        <p:spPr>
          <a:xfrm>
            <a:off x="320075" y="1729975"/>
            <a:ext cx="8504100" cy="1683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3600">
                <a:solidFill>
                  <a:srgbClr val="FFFFFF"/>
                </a:solidFill>
                <a:latin typeface="Lato"/>
                <a:ea typeface="Lato"/>
                <a:cs typeface="Lato"/>
                <a:sym typeface="Lato"/>
              </a:rPr>
              <a:t>Vembu Backup </a:t>
            </a:r>
            <a:r>
              <a:rPr lang="en" sz="3600">
                <a:solidFill>
                  <a:srgbClr val="FFFFFF"/>
                </a:solidFill>
                <a:latin typeface="Lato"/>
                <a:ea typeface="Lato"/>
                <a:cs typeface="Lato"/>
                <a:sym typeface="Lato"/>
              </a:rPr>
              <a:t>for</a:t>
            </a:r>
            <a:r>
              <a:rPr lang="en" sz="3600">
                <a:solidFill>
                  <a:srgbClr val="FFFFFF"/>
                </a:solidFill>
                <a:latin typeface="Lato"/>
                <a:ea typeface="Lato"/>
                <a:cs typeface="Lato"/>
                <a:sym typeface="Lato"/>
              </a:rPr>
              <a:t> AWS</a:t>
            </a:r>
            <a:endParaRPr sz="3600">
              <a:solidFill>
                <a:srgbClr val="FFFFFF"/>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8" name="Shape 188"/>
        <p:cNvGrpSpPr/>
        <p:nvPr/>
      </p:nvGrpSpPr>
      <p:grpSpPr>
        <a:xfrm>
          <a:off x="0" y="0"/>
          <a:ext cx="0" cy="0"/>
          <a:chOff x="0" y="0"/>
          <a:chExt cx="0" cy="0"/>
        </a:xfrm>
      </p:grpSpPr>
      <p:grpSp>
        <p:nvGrpSpPr>
          <p:cNvPr id="189" name="Google Shape;189;p31"/>
          <p:cNvGrpSpPr/>
          <p:nvPr/>
        </p:nvGrpSpPr>
        <p:grpSpPr>
          <a:xfrm>
            <a:off x="0" y="0"/>
            <a:ext cx="9145500" cy="5143600"/>
            <a:chOff x="0" y="0"/>
            <a:chExt cx="9145500" cy="5143600"/>
          </a:xfrm>
        </p:grpSpPr>
        <p:pic>
          <p:nvPicPr>
            <p:cNvPr id="190" name="Google Shape;190;p31"/>
            <p:cNvPicPr preferRelativeResize="0"/>
            <p:nvPr/>
          </p:nvPicPr>
          <p:blipFill>
            <a:blip r:embed="rId3">
              <a:alphaModFix/>
            </a:blip>
            <a:stretch>
              <a:fillRect/>
            </a:stretch>
          </p:blipFill>
          <p:spPr>
            <a:xfrm>
              <a:off x="0" y="0"/>
              <a:ext cx="9144000" cy="5142557"/>
            </a:xfrm>
            <a:prstGeom prst="rect">
              <a:avLst/>
            </a:prstGeom>
            <a:noFill/>
            <a:ln>
              <a:noFill/>
            </a:ln>
          </p:spPr>
        </p:pic>
        <p:sp>
          <p:nvSpPr>
            <p:cNvPr id="191" name="Google Shape;191;p31"/>
            <p:cNvSpPr/>
            <p:nvPr/>
          </p:nvSpPr>
          <p:spPr>
            <a:xfrm>
              <a:off x="2339700" y="1000"/>
              <a:ext cx="6805800" cy="514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2" name="Google Shape;192;p31"/>
          <p:cNvSpPr/>
          <p:nvPr/>
        </p:nvSpPr>
        <p:spPr>
          <a:xfrm>
            <a:off x="2339700" y="128750"/>
            <a:ext cx="6683700" cy="48861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31"/>
          <p:cNvSpPr txBox="1"/>
          <p:nvPr/>
        </p:nvSpPr>
        <p:spPr>
          <a:xfrm>
            <a:off x="240561" y="4779475"/>
            <a:ext cx="1866000" cy="23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FF9900"/>
                </a:solidFill>
                <a:latin typeface="Lato Hairline"/>
                <a:ea typeface="Lato Hairline"/>
                <a:cs typeface="Lato Hairline"/>
                <a:sym typeface="Lato Hairline"/>
              </a:rPr>
              <a:t>Backup &amp; Disaster Recovery</a:t>
            </a:r>
            <a:endParaRPr sz="1100">
              <a:latin typeface="Lato Hairline"/>
              <a:ea typeface="Lato Hairline"/>
              <a:cs typeface="Lato Hairline"/>
              <a:sym typeface="Lato Hairline"/>
            </a:endParaRPr>
          </a:p>
        </p:txBody>
      </p:sp>
      <p:grpSp>
        <p:nvGrpSpPr>
          <p:cNvPr id="194" name="Google Shape;194;p31"/>
          <p:cNvGrpSpPr/>
          <p:nvPr/>
        </p:nvGrpSpPr>
        <p:grpSpPr>
          <a:xfrm>
            <a:off x="360466" y="1752689"/>
            <a:ext cx="2554339" cy="1638223"/>
            <a:chOff x="360466" y="1960482"/>
            <a:chExt cx="2554339" cy="1638223"/>
          </a:xfrm>
        </p:grpSpPr>
        <p:sp>
          <p:nvSpPr>
            <p:cNvPr id="195" name="Google Shape;195;p31"/>
            <p:cNvSpPr/>
            <p:nvPr/>
          </p:nvSpPr>
          <p:spPr>
            <a:xfrm>
              <a:off x="447904" y="2084905"/>
              <a:ext cx="2466900" cy="1513800"/>
            </a:xfrm>
            <a:prstGeom prst="rect">
              <a:avLst/>
            </a:prstGeom>
            <a:noFill/>
            <a:ln cap="flat" cmpd="sng" w="9525">
              <a:solidFill>
                <a:srgbClr val="F201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6" name="Google Shape;196;p31"/>
            <p:cNvPicPr preferRelativeResize="0"/>
            <p:nvPr/>
          </p:nvPicPr>
          <p:blipFill rotWithShape="1">
            <a:blip r:embed="rId3">
              <a:alphaModFix/>
            </a:blip>
            <a:srcRect b="28748" l="15018" r="53791" t="28743"/>
            <a:stretch/>
          </p:blipFill>
          <p:spPr>
            <a:xfrm>
              <a:off x="360466" y="1960482"/>
              <a:ext cx="2467050" cy="1562938"/>
            </a:xfrm>
            <a:prstGeom prst="rect">
              <a:avLst/>
            </a:prstGeom>
            <a:noFill/>
            <a:ln>
              <a:noFill/>
            </a:ln>
            <a:effectLst>
              <a:outerShdw blurRad="285750" rotWithShape="0" algn="bl" dir="12600000" dist="152400">
                <a:srgbClr val="000000">
                  <a:alpha val="30000"/>
                </a:srgbClr>
              </a:outerShdw>
            </a:effectLst>
          </p:spPr>
        </p:pic>
      </p:grpSp>
      <p:sp>
        <p:nvSpPr>
          <p:cNvPr id="197" name="Google Shape;197;p31"/>
          <p:cNvSpPr txBox="1"/>
          <p:nvPr/>
        </p:nvSpPr>
        <p:spPr>
          <a:xfrm>
            <a:off x="3302550" y="1515450"/>
            <a:ext cx="5282100" cy="21126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rgbClr val="434343"/>
                </a:solidFill>
                <a:latin typeface="Lato"/>
                <a:ea typeface="Lato"/>
                <a:cs typeface="Lato"/>
                <a:sym typeface="Lato"/>
              </a:rPr>
              <a:t>Vembu Backup for AWS ensures agentless backup and restores of any </a:t>
            </a:r>
            <a:r>
              <a:rPr lang="en" sz="1000">
                <a:solidFill>
                  <a:srgbClr val="434343"/>
                </a:solidFill>
                <a:latin typeface="Lato"/>
                <a:ea typeface="Lato"/>
                <a:cs typeface="Lato"/>
                <a:sym typeface="Lato"/>
              </a:rPr>
              <a:t>EC2 Instances</a:t>
            </a:r>
            <a:r>
              <a:rPr lang="en" sz="1000">
                <a:solidFill>
                  <a:srgbClr val="434343"/>
                </a:solidFill>
                <a:latin typeface="Lato"/>
                <a:ea typeface="Lato"/>
                <a:cs typeface="Lato"/>
                <a:sym typeface="Lato"/>
              </a:rPr>
              <a:t> through AWS APIs, it is done by launching a Vembu BDR Backup Server instance in your AWS Account using the Vembu CloudFormation template. All the target instances’ snapshots (restore points) will be stored in the same account from which they are backed up. </a:t>
            </a:r>
            <a:endParaRPr sz="1000">
              <a:solidFill>
                <a:srgbClr val="434343"/>
              </a:solidFill>
              <a:latin typeface="Lato"/>
              <a:ea typeface="Lato"/>
              <a:cs typeface="Lato"/>
              <a:sym typeface="Lato"/>
            </a:endParaRPr>
          </a:p>
          <a:p>
            <a:pPr indent="0" lvl="0" marL="0" rtl="0" algn="l">
              <a:lnSpc>
                <a:spcPct val="150000"/>
              </a:lnSpc>
              <a:spcBef>
                <a:spcPts val="0"/>
              </a:spcBef>
              <a:spcAft>
                <a:spcPts val="0"/>
              </a:spcAft>
              <a:buNone/>
            </a:pPr>
            <a:r>
              <a:t/>
            </a:r>
            <a:endParaRPr sz="1000">
              <a:solidFill>
                <a:srgbClr val="434343"/>
              </a:solidFill>
              <a:latin typeface="Lato"/>
              <a:ea typeface="Lato"/>
              <a:cs typeface="Lato"/>
              <a:sym typeface="Lato"/>
            </a:endParaRPr>
          </a:p>
          <a:p>
            <a:pPr indent="-292100" lvl="0" marL="457200" rtl="0" algn="l">
              <a:lnSpc>
                <a:spcPct val="115000"/>
              </a:lnSpc>
              <a:spcBef>
                <a:spcPts val="0"/>
              </a:spcBef>
              <a:spcAft>
                <a:spcPts val="0"/>
              </a:spcAft>
              <a:buClr>
                <a:srgbClr val="DD222D"/>
              </a:buClr>
              <a:buSzPts val="1000"/>
              <a:buFont typeface="Lato"/>
              <a:buChar char="●"/>
            </a:pPr>
            <a:r>
              <a:rPr lang="en" sz="1000">
                <a:solidFill>
                  <a:srgbClr val="434343"/>
                </a:solidFill>
                <a:latin typeface="Lato"/>
                <a:ea typeface="Lato"/>
                <a:cs typeface="Lato"/>
                <a:sym typeface="Lato"/>
              </a:rPr>
              <a:t>Near-Continuous Data Protection with automatic scheduling</a:t>
            </a:r>
            <a:endParaRPr sz="1000">
              <a:solidFill>
                <a:srgbClr val="434343"/>
              </a:solidFill>
              <a:latin typeface="Lato"/>
              <a:ea typeface="Lato"/>
              <a:cs typeface="Lato"/>
              <a:sym typeface="Lato"/>
            </a:endParaRPr>
          </a:p>
          <a:p>
            <a:pPr indent="0" lvl="0" marL="0" rtl="0" algn="l">
              <a:lnSpc>
                <a:spcPct val="115000"/>
              </a:lnSpc>
              <a:spcBef>
                <a:spcPts val="0"/>
              </a:spcBef>
              <a:spcAft>
                <a:spcPts val="0"/>
              </a:spcAft>
              <a:buNone/>
            </a:pPr>
            <a:r>
              <a:t/>
            </a:r>
            <a:endParaRPr sz="600">
              <a:solidFill>
                <a:srgbClr val="434343"/>
              </a:solidFill>
              <a:latin typeface="Lato"/>
              <a:ea typeface="Lato"/>
              <a:cs typeface="Lato"/>
              <a:sym typeface="Lato"/>
            </a:endParaRPr>
          </a:p>
          <a:p>
            <a:pPr indent="-292100" lvl="0" marL="457200" rtl="0" algn="l">
              <a:lnSpc>
                <a:spcPct val="115000"/>
              </a:lnSpc>
              <a:spcBef>
                <a:spcPts val="0"/>
              </a:spcBef>
              <a:spcAft>
                <a:spcPts val="0"/>
              </a:spcAft>
              <a:buClr>
                <a:srgbClr val="DD222D"/>
              </a:buClr>
              <a:buSzPts val="1000"/>
              <a:buFont typeface="Lato"/>
              <a:buChar char="●"/>
            </a:pPr>
            <a:r>
              <a:rPr lang="en" sz="1000">
                <a:solidFill>
                  <a:srgbClr val="434343"/>
                </a:solidFill>
                <a:latin typeface="Lato"/>
                <a:ea typeface="Lato"/>
                <a:cs typeface="Lato"/>
                <a:sym typeface="Lato"/>
              </a:rPr>
              <a:t>Ensures Application-Aware backups</a:t>
            </a:r>
            <a:endParaRPr sz="1000">
              <a:solidFill>
                <a:srgbClr val="434343"/>
              </a:solidFill>
              <a:latin typeface="Lato"/>
              <a:ea typeface="Lato"/>
              <a:cs typeface="Lato"/>
              <a:sym typeface="Lato"/>
            </a:endParaRPr>
          </a:p>
          <a:p>
            <a:pPr indent="0" lvl="0" marL="0" rtl="0" algn="l">
              <a:lnSpc>
                <a:spcPct val="115000"/>
              </a:lnSpc>
              <a:spcBef>
                <a:spcPts val="0"/>
              </a:spcBef>
              <a:spcAft>
                <a:spcPts val="0"/>
              </a:spcAft>
              <a:buNone/>
            </a:pPr>
            <a:r>
              <a:t/>
            </a:r>
            <a:endParaRPr sz="600">
              <a:solidFill>
                <a:srgbClr val="434343"/>
              </a:solidFill>
              <a:latin typeface="Lato"/>
              <a:ea typeface="Lato"/>
              <a:cs typeface="Lato"/>
              <a:sym typeface="Lato"/>
            </a:endParaRPr>
          </a:p>
          <a:p>
            <a:pPr indent="-292100" lvl="0" marL="457200" rtl="0" algn="l">
              <a:lnSpc>
                <a:spcPct val="115000"/>
              </a:lnSpc>
              <a:spcBef>
                <a:spcPts val="0"/>
              </a:spcBef>
              <a:spcAft>
                <a:spcPts val="0"/>
              </a:spcAft>
              <a:buClr>
                <a:srgbClr val="DD222D"/>
              </a:buClr>
              <a:buSzPts val="1000"/>
              <a:buFont typeface="Lato"/>
              <a:buChar char="●"/>
            </a:pPr>
            <a:r>
              <a:rPr lang="en" sz="1000">
                <a:solidFill>
                  <a:srgbClr val="434343"/>
                </a:solidFill>
                <a:latin typeface="Lato"/>
                <a:ea typeface="Lato"/>
                <a:cs typeface="Lato"/>
                <a:sym typeface="Lato"/>
              </a:rPr>
              <a:t>Instance and Volume-level recovery</a:t>
            </a:r>
            <a:endParaRPr sz="1000">
              <a:latin typeface="Lato"/>
              <a:ea typeface="Lato"/>
              <a:cs typeface="Lato"/>
              <a:sym typeface="Lato"/>
            </a:endParaRPr>
          </a:p>
        </p:txBody>
      </p:sp>
      <p:sp>
        <p:nvSpPr>
          <p:cNvPr id="198" name="Google Shape;198;p31"/>
          <p:cNvSpPr txBox="1"/>
          <p:nvPr/>
        </p:nvSpPr>
        <p:spPr>
          <a:xfrm>
            <a:off x="158600" y="2061958"/>
            <a:ext cx="2727300" cy="85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Lato Light"/>
                <a:ea typeface="Lato Light"/>
                <a:cs typeface="Lato Light"/>
                <a:sym typeface="Lato Light"/>
              </a:rPr>
              <a:t>Backup for </a:t>
            </a:r>
            <a:endParaRPr sz="1800">
              <a:solidFill>
                <a:schemeClr val="dk1"/>
              </a:solidFill>
              <a:latin typeface="Lato Light"/>
              <a:ea typeface="Lato Light"/>
              <a:cs typeface="Lato Light"/>
              <a:sym typeface="Lato Light"/>
            </a:endParaRPr>
          </a:p>
          <a:p>
            <a:pPr indent="0" lvl="0" marL="0" rtl="0" algn="ctr">
              <a:spcBef>
                <a:spcPts val="0"/>
              </a:spcBef>
              <a:spcAft>
                <a:spcPts val="0"/>
              </a:spcAft>
              <a:buNone/>
            </a:pPr>
            <a:r>
              <a:rPr b="1" lang="en" sz="1800">
                <a:solidFill>
                  <a:schemeClr val="dk1"/>
                </a:solidFill>
                <a:latin typeface="Lato"/>
                <a:ea typeface="Lato"/>
                <a:cs typeface="Lato"/>
                <a:sym typeface="Lato"/>
              </a:rPr>
              <a:t>AWS</a:t>
            </a:r>
            <a:endParaRPr sz="1500">
              <a:solidFill>
                <a:schemeClr val="dk1"/>
              </a:solidFill>
              <a:latin typeface="Lato"/>
              <a:ea typeface="Lato"/>
              <a:cs typeface="Lato"/>
              <a:sym typeface="Lato"/>
            </a:endParaRPr>
          </a:p>
        </p:txBody>
      </p:sp>
      <p:pic>
        <p:nvPicPr>
          <p:cNvPr id="199" name="Google Shape;199;p31"/>
          <p:cNvPicPr preferRelativeResize="0"/>
          <p:nvPr/>
        </p:nvPicPr>
        <p:blipFill>
          <a:blip r:embed="rId4">
            <a:alphaModFix/>
          </a:blip>
          <a:stretch>
            <a:fillRect/>
          </a:stretch>
        </p:blipFill>
        <p:spPr>
          <a:xfrm>
            <a:off x="7389347" y="3779575"/>
            <a:ext cx="1285504" cy="856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32"/>
          <p:cNvPicPr preferRelativeResize="0"/>
          <p:nvPr/>
        </p:nvPicPr>
        <p:blipFill>
          <a:blip r:embed="rId3">
            <a:alphaModFix/>
          </a:blip>
          <a:stretch>
            <a:fillRect/>
          </a:stretch>
        </p:blipFill>
        <p:spPr>
          <a:xfrm>
            <a:off x="0" y="0"/>
            <a:ext cx="9144005" cy="5143151"/>
          </a:xfrm>
          <a:prstGeom prst="rect">
            <a:avLst/>
          </a:prstGeom>
          <a:noFill/>
          <a:ln>
            <a:noFill/>
          </a:ln>
        </p:spPr>
      </p:pic>
      <p:sp>
        <p:nvSpPr>
          <p:cNvPr id="205" name="Google Shape;205;p32"/>
          <p:cNvSpPr txBox="1"/>
          <p:nvPr/>
        </p:nvSpPr>
        <p:spPr>
          <a:xfrm>
            <a:off x="2238453" y="2142276"/>
            <a:ext cx="4667100" cy="858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3600">
                <a:solidFill>
                  <a:srgbClr val="FFFFFF"/>
                </a:solidFill>
                <a:latin typeface="Lato"/>
                <a:ea typeface="Lato"/>
                <a:cs typeface="Lato"/>
                <a:sym typeface="Lato"/>
              </a:rPr>
              <a:t>Vembu</a:t>
            </a:r>
            <a:r>
              <a:rPr b="1" lang="en" sz="3600">
                <a:solidFill>
                  <a:srgbClr val="FFFFFF"/>
                </a:solidFill>
                <a:latin typeface="Lato"/>
                <a:ea typeface="Lato"/>
                <a:cs typeface="Lato"/>
                <a:sym typeface="Lato"/>
              </a:rPr>
              <a:t> BDR Suite</a:t>
            </a:r>
            <a:endParaRPr b="1" sz="3600">
              <a:solidFill>
                <a:srgbClr val="FFFFFF"/>
              </a:solidFill>
              <a:latin typeface="Lato"/>
              <a:ea typeface="Lato"/>
              <a:cs typeface="Lato"/>
              <a:sym typeface="Lato"/>
            </a:endParaRPr>
          </a:p>
          <a:p>
            <a:pPr indent="0" lvl="0" marL="0" rtl="0" algn="ctr">
              <a:lnSpc>
                <a:spcPct val="100000"/>
              </a:lnSpc>
              <a:spcBef>
                <a:spcPts val="0"/>
              </a:spcBef>
              <a:spcAft>
                <a:spcPts val="0"/>
              </a:spcAft>
              <a:buNone/>
            </a:pPr>
            <a:r>
              <a:rPr lang="en" sz="3600">
                <a:solidFill>
                  <a:srgbClr val="FFFFFF"/>
                </a:solidFill>
                <a:latin typeface="Lato Light"/>
                <a:ea typeface="Lato Light"/>
                <a:cs typeface="Lato Light"/>
                <a:sym typeface="Lato Light"/>
              </a:rPr>
              <a:t>Deployment</a:t>
            </a:r>
            <a:endParaRPr sz="3600">
              <a:solidFill>
                <a:srgbClr val="FFFFFF"/>
              </a:solidFill>
              <a:latin typeface="Lato Light"/>
              <a:ea typeface="Lato Light"/>
              <a:cs typeface="Lato Light"/>
              <a:sym typeface="Lato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9" name="Shape 209"/>
        <p:cNvGrpSpPr/>
        <p:nvPr/>
      </p:nvGrpSpPr>
      <p:grpSpPr>
        <a:xfrm>
          <a:off x="0" y="0"/>
          <a:ext cx="0" cy="0"/>
          <a:chOff x="0" y="0"/>
          <a:chExt cx="0" cy="0"/>
        </a:xfrm>
      </p:grpSpPr>
      <p:grpSp>
        <p:nvGrpSpPr>
          <p:cNvPr id="210" name="Google Shape;210;p33"/>
          <p:cNvGrpSpPr/>
          <p:nvPr/>
        </p:nvGrpSpPr>
        <p:grpSpPr>
          <a:xfrm>
            <a:off x="0" y="0"/>
            <a:ext cx="9145500" cy="5143600"/>
            <a:chOff x="0" y="0"/>
            <a:chExt cx="9145500" cy="5143600"/>
          </a:xfrm>
        </p:grpSpPr>
        <p:pic>
          <p:nvPicPr>
            <p:cNvPr id="211" name="Google Shape;211;p33"/>
            <p:cNvPicPr preferRelativeResize="0"/>
            <p:nvPr/>
          </p:nvPicPr>
          <p:blipFill>
            <a:blip r:embed="rId3">
              <a:alphaModFix/>
            </a:blip>
            <a:stretch>
              <a:fillRect/>
            </a:stretch>
          </p:blipFill>
          <p:spPr>
            <a:xfrm>
              <a:off x="0" y="0"/>
              <a:ext cx="9144000" cy="5142557"/>
            </a:xfrm>
            <a:prstGeom prst="rect">
              <a:avLst/>
            </a:prstGeom>
            <a:noFill/>
            <a:ln>
              <a:noFill/>
            </a:ln>
          </p:spPr>
        </p:pic>
        <p:sp>
          <p:nvSpPr>
            <p:cNvPr id="212" name="Google Shape;212;p33"/>
            <p:cNvSpPr/>
            <p:nvPr/>
          </p:nvSpPr>
          <p:spPr>
            <a:xfrm>
              <a:off x="2339700" y="1000"/>
              <a:ext cx="6805800" cy="514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3" name="Google Shape;213;p33"/>
          <p:cNvSpPr/>
          <p:nvPr/>
        </p:nvSpPr>
        <p:spPr>
          <a:xfrm>
            <a:off x="2339700" y="128750"/>
            <a:ext cx="6683700" cy="48861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3"/>
          <p:cNvSpPr txBox="1"/>
          <p:nvPr/>
        </p:nvSpPr>
        <p:spPr>
          <a:xfrm>
            <a:off x="240561" y="4779475"/>
            <a:ext cx="1866000" cy="23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FF9900"/>
                </a:solidFill>
                <a:latin typeface="Lato Hairline"/>
                <a:ea typeface="Lato Hairline"/>
                <a:cs typeface="Lato Hairline"/>
                <a:sym typeface="Lato Hairline"/>
              </a:rPr>
              <a:t>Backup &amp; Disaster Recovery</a:t>
            </a:r>
            <a:endParaRPr sz="1100">
              <a:latin typeface="Lato Hairline"/>
              <a:ea typeface="Lato Hairline"/>
              <a:cs typeface="Lato Hairline"/>
              <a:sym typeface="Lato Hairline"/>
            </a:endParaRPr>
          </a:p>
        </p:txBody>
      </p:sp>
      <p:grpSp>
        <p:nvGrpSpPr>
          <p:cNvPr id="215" name="Google Shape;215;p33"/>
          <p:cNvGrpSpPr/>
          <p:nvPr/>
        </p:nvGrpSpPr>
        <p:grpSpPr>
          <a:xfrm>
            <a:off x="360466" y="1752689"/>
            <a:ext cx="2554339" cy="1638223"/>
            <a:chOff x="360466" y="1960482"/>
            <a:chExt cx="2554339" cy="1638223"/>
          </a:xfrm>
        </p:grpSpPr>
        <p:sp>
          <p:nvSpPr>
            <p:cNvPr id="216" name="Google Shape;216;p33"/>
            <p:cNvSpPr/>
            <p:nvPr/>
          </p:nvSpPr>
          <p:spPr>
            <a:xfrm>
              <a:off x="447904" y="2084905"/>
              <a:ext cx="2466900" cy="1513800"/>
            </a:xfrm>
            <a:prstGeom prst="rect">
              <a:avLst/>
            </a:prstGeom>
            <a:noFill/>
            <a:ln cap="flat" cmpd="sng" w="9525">
              <a:solidFill>
                <a:srgbClr val="F201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7" name="Google Shape;217;p33"/>
            <p:cNvPicPr preferRelativeResize="0"/>
            <p:nvPr/>
          </p:nvPicPr>
          <p:blipFill rotWithShape="1">
            <a:blip r:embed="rId3">
              <a:alphaModFix/>
            </a:blip>
            <a:srcRect b="28748" l="15018" r="53791" t="28743"/>
            <a:stretch/>
          </p:blipFill>
          <p:spPr>
            <a:xfrm>
              <a:off x="360466" y="1960482"/>
              <a:ext cx="2467050" cy="1562938"/>
            </a:xfrm>
            <a:prstGeom prst="rect">
              <a:avLst/>
            </a:prstGeom>
            <a:noFill/>
            <a:ln>
              <a:noFill/>
            </a:ln>
            <a:effectLst>
              <a:outerShdw blurRad="285750" rotWithShape="0" algn="bl" dir="12600000" dist="152400">
                <a:srgbClr val="000000">
                  <a:alpha val="30000"/>
                </a:srgbClr>
              </a:outerShdw>
            </a:effectLst>
          </p:spPr>
        </p:pic>
      </p:grpSp>
      <p:sp>
        <p:nvSpPr>
          <p:cNvPr id="218" name="Google Shape;218;p33"/>
          <p:cNvSpPr txBox="1"/>
          <p:nvPr/>
        </p:nvSpPr>
        <p:spPr>
          <a:xfrm>
            <a:off x="3222525" y="716900"/>
            <a:ext cx="4863600" cy="1839300"/>
          </a:xfrm>
          <a:prstGeom prst="rect">
            <a:avLst/>
          </a:prstGeom>
          <a:noFill/>
          <a:ln>
            <a:noFill/>
          </a:ln>
        </p:spPr>
        <p:txBody>
          <a:bodyPr anchorCtr="0" anchor="ctr" bIns="91425" lIns="91425" spcFirstLastPara="1" rIns="91425" wrap="square" tIns="91425">
            <a:noAutofit/>
          </a:bodyPr>
          <a:lstStyle/>
          <a:p>
            <a:pPr indent="-292100" lvl="0" marL="457200" rtl="0" algn="l">
              <a:lnSpc>
                <a:spcPct val="115000"/>
              </a:lnSpc>
              <a:spcBef>
                <a:spcPts val="0"/>
              </a:spcBef>
              <a:spcAft>
                <a:spcPts val="0"/>
              </a:spcAft>
              <a:buClr>
                <a:srgbClr val="B52C33"/>
              </a:buClr>
              <a:buSzPts val="1000"/>
              <a:buFont typeface="Lato"/>
              <a:buChar char="●"/>
            </a:pPr>
            <a:r>
              <a:rPr lang="en" sz="1000">
                <a:solidFill>
                  <a:srgbClr val="434343"/>
                </a:solidFill>
                <a:latin typeface="Lato"/>
                <a:ea typeface="Lato"/>
                <a:cs typeface="Lato"/>
                <a:sym typeface="Lato"/>
              </a:rPr>
              <a:t>Ideal setup for businesses looking to manage backups for their premises either it may be a large one or a small environment.</a:t>
            </a:r>
            <a:endParaRPr sz="1000">
              <a:solidFill>
                <a:srgbClr val="434343"/>
              </a:solidFill>
              <a:latin typeface="Lato"/>
              <a:ea typeface="Lato"/>
              <a:cs typeface="Lato"/>
              <a:sym typeface="Lato"/>
            </a:endParaRPr>
          </a:p>
          <a:p>
            <a:pPr indent="0" lvl="0" marL="457200" rtl="0" algn="l">
              <a:lnSpc>
                <a:spcPct val="115000"/>
              </a:lnSpc>
              <a:spcBef>
                <a:spcPts val="0"/>
              </a:spcBef>
              <a:spcAft>
                <a:spcPts val="0"/>
              </a:spcAft>
              <a:buNone/>
            </a:pPr>
            <a:r>
              <a:t/>
            </a:r>
            <a:endParaRPr sz="600">
              <a:solidFill>
                <a:srgbClr val="434343"/>
              </a:solidFill>
              <a:latin typeface="Lato"/>
              <a:ea typeface="Lato"/>
              <a:cs typeface="Lato"/>
              <a:sym typeface="Lato"/>
            </a:endParaRPr>
          </a:p>
          <a:p>
            <a:pPr indent="-292100" lvl="0" marL="457200" rtl="0" algn="l">
              <a:lnSpc>
                <a:spcPct val="115000"/>
              </a:lnSpc>
              <a:spcBef>
                <a:spcPts val="0"/>
              </a:spcBef>
              <a:spcAft>
                <a:spcPts val="0"/>
              </a:spcAft>
              <a:buClr>
                <a:srgbClr val="B52C33"/>
              </a:buClr>
              <a:buSzPts val="1000"/>
              <a:buFont typeface="Lato"/>
              <a:buChar char="●"/>
            </a:pPr>
            <a:r>
              <a:rPr lang="en" sz="1000">
                <a:solidFill>
                  <a:srgbClr val="434343"/>
                </a:solidFill>
                <a:latin typeface="Lato"/>
                <a:ea typeface="Lato"/>
                <a:cs typeface="Lato"/>
                <a:sym typeface="Lato"/>
              </a:rPr>
              <a:t>Setup BDR Backup Server in your local environment and backup via WAN</a:t>
            </a:r>
            <a:endParaRPr sz="1000">
              <a:solidFill>
                <a:srgbClr val="434343"/>
              </a:solidFill>
              <a:latin typeface="Lato"/>
              <a:ea typeface="Lato"/>
              <a:cs typeface="Lato"/>
              <a:sym typeface="Lato"/>
            </a:endParaRPr>
          </a:p>
          <a:p>
            <a:pPr indent="0" lvl="0" marL="0" rtl="0" algn="l">
              <a:lnSpc>
                <a:spcPct val="115000"/>
              </a:lnSpc>
              <a:spcBef>
                <a:spcPts val="0"/>
              </a:spcBef>
              <a:spcAft>
                <a:spcPts val="0"/>
              </a:spcAft>
              <a:buNone/>
            </a:pPr>
            <a:r>
              <a:t/>
            </a:r>
            <a:endParaRPr sz="600">
              <a:solidFill>
                <a:srgbClr val="434343"/>
              </a:solidFill>
              <a:latin typeface="Lato"/>
              <a:ea typeface="Lato"/>
              <a:cs typeface="Lato"/>
              <a:sym typeface="Lato"/>
            </a:endParaRPr>
          </a:p>
          <a:p>
            <a:pPr indent="-292100" lvl="0" marL="457200" rtl="0" algn="l">
              <a:lnSpc>
                <a:spcPct val="115000"/>
              </a:lnSpc>
              <a:spcBef>
                <a:spcPts val="0"/>
              </a:spcBef>
              <a:spcAft>
                <a:spcPts val="0"/>
              </a:spcAft>
              <a:buClr>
                <a:srgbClr val="B52C33"/>
              </a:buClr>
              <a:buSzPts val="1000"/>
              <a:buFont typeface="Lato"/>
              <a:buChar char="●"/>
            </a:pPr>
            <a:r>
              <a:rPr lang="en" sz="1000">
                <a:solidFill>
                  <a:srgbClr val="434343"/>
                </a:solidFill>
                <a:latin typeface="Lato"/>
                <a:ea typeface="Lato"/>
                <a:cs typeface="Lato"/>
                <a:sym typeface="Lato"/>
              </a:rPr>
              <a:t>Configure and manage backup jobs from BDR Backup Server GUI</a:t>
            </a:r>
            <a:endParaRPr sz="1000">
              <a:solidFill>
                <a:srgbClr val="434343"/>
              </a:solidFill>
              <a:latin typeface="Lato"/>
              <a:ea typeface="Lato"/>
              <a:cs typeface="Lato"/>
              <a:sym typeface="Lato"/>
            </a:endParaRPr>
          </a:p>
          <a:p>
            <a:pPr indent="0" lvl="0" marL="0" rtl="0" algn="l">
              <a:lnSpc>
                <a:spcPct val="115000"/>
              </a:lnSpc>
              <a:spcBef>
                <a:spcPts val="0"/>
              </a:spcBef>
              <a:spcAft>
                <a:spcPts val="0"/>
              </a:spcAft>
              <a:buNone/>
            </a:pPr>
            <a:r>
              <a:t/>
            </a:r>
            <a:endParaRPr sz="600">
              <a:solidFill>
                <a:srgbClr val="434343"/>
              </a:solidFill>
              <a:latin typeface="Lato"/>
              <a:ea typeface="Lato"/>
              <a:cs typeface="Lato"/>
              <a:sym typeface="Lato"/>
            </a:endParaRPr>
          </a:p>
          <a:p>
            <a:pPr indent="-292100" lvl="0" marL="457200" rtl="0" algn="l">
              <a:lnSpc>
                <a:spcPct val="115000"/>
              </a:lnSpc>
              <a:spcBef>
                <a:spcPts val="0"/>
              </a:spcBef>
              <a:spcAft>
                <a:spcPts val="0"/>
              </a:spcAft>
              <a:buClr>
                <a:srgbClr val="B52C33"/>
              </a:buClr>
              <a:buSzPts val="1000"/>
              <a:buFont typeface="Lato"/>
              <a:buChar char="●"/>
            </a:pPr>
            <a:r>
              <a:rPr lang="en" sz="1000">
                <a:solidFill>
                  <a:srgbClr val="434343"/>
                </a:solidFill>
                <a:latin typeface="Lato"/>
                <a:ea typeface="Lato"/>
                <a:cs typeface="Lato"/>
                <a:sym typeface="Lato"/>
              </a:rPr>
              <a:t>All the target instances’ snapshots (restore points) will be stored in the same account from which they are backed up.</a:t>
            </a:r>
            <a:endParaRPr sz="1000">
              <a:latin typeface="Lato"/>
              <a:ea typeface="Lato"/>
              <a:cs typeface="Lato"/>
              <a:sym typeface="Lato"/>
            </a:endParaRPr>
          </a:p>
        </p:txBody>
      </p:sp>
      <p:sp>
        <p:nvSpPr>
          <p:cNvPr id="219" name="Google Shape;219;p33"/>
          <p:cNvSpPr txBox="1"/>
          <p:nvPr/>
        </p:nvSpPr>
        <p:spPr>
          <a:xfrm>
            <a:off x="378270" y="2002148"/>
            <a:ext cx="2554200" cy="769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2000">
                <a:solidFill>
                  <a:srgbClr val="FFFFFF"/>
                </a:solidFill>
                <a:latin typeface="Lato"/>
                <a:ea typeface="Lato"/>
                <a:cs typeface="Lato"/>
                <a:sym typeface="Lato"/>
              </a:rPr>
              <a:t>On-premise</a:t>
            </a:r>
            <a:r>
              <a:rPr b="1" lang="en" sz="3600">
                <a:solidFill>
                  <a:srgbClr val="FFFFFF"/>
                </a:solidFill>
                <a:latin typeface="Lato"/>
                <a:ea typeface="Lato"/>
                <a:cs typeface="Lato"/>
                <a:sym typeface="Lato"/>
              </a:rPr>
              <a:t> </a:t>
            </a:r>
            <a:r>
              <a:rPr lang="en" sz="1800">
                <a:solidFill>
                  <a:srgbClr val="FFFFFF"/>
                </a:solidFill>
                <a:latin typeface="Lato"/>
                <a:ea typeface="Lato"/>
                <a:cs typeface="Lato"/>
                <a:sym typeface="Lato"/>
              </a:rPr>
              <a:t> </a:t>
            </a:r>
            <a:r>
              <a:rPr lang="en" sz="1500">
                <a:solidFill>
                  <a:srgbClr val="FFFFFF"/>
                </a:solidFill>
                <a:latin typeface="Lato"/>
                <a:ea typeface="Lato"/>
                <a:cs typeface="Lato"/>
                <a:sym typeface="Lato"/>
              </a:rPr>
              <a:t>Deployment - Simple</a:t>
            </a:r>
            <a:endParaRPr sz="1500">
              <a:solidFill>
                <a:srgbClr val="FFFFFF"/>
              </a:solidFill>
              <a:latin typeface="Lato"/>
              <a:ea typeface="Lato"/>
              <a:cs typeface="Lato"/>
              <a:sym typeface="Lato"/>
            </a:endParaRPr>
          </a:p>
        </p:txBody>
      </p:sp>
      <p:pic>
        <p:nvPicPr>
          <p:cNvPr id="220" name="Google Shape;220;p33"/>
          <p:cNvPicPr preferRelativeResize="0"/>
          <p:nvPr/>
        </p:nvPicPr>
        <p:blipFill rotWithShape="1">
          <a:blip r:embed="rId4">
            <a:alphaModFix/>
          </a:blip>
          <a:srcRect b="26014" l="29956" r="29952" t="26014"/>
          <a:stretch/>
        </p:blipFill>
        <p:spPr>
          <a:xfrm>
            <a:off x="4620850" y="2810100"/>
            <a:ext cx="2521876" cy="1707700"/>
          </a:xfrm>
          <a:prstGeom prst="rect">
            <a:avLst/>
          </a:prstGeom>
          <a:noFill/>
          <a:ln>
            <a:noFill/>
          </a:ln>
        </p:spPr>
      </p:pic>
      <p:sp>
        <p:nvSpPr>
          <p:cNvPr id="221" name="Google Shape;221;p33"/>
          <p:cNvSpPr/>
          <p:nvPr/>
        </p:nvSpPr>
        <p:spPr>
          <a:xfrm>
            <a:off x="6017999" y="4207975"/>
            <a:ext cx="1100700" cy="1494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3"/>
          <p:cNvSpPr txBox="1"/>
          <p:nvPr/>
        </p:nvSpPr>
        <p:spPr>
          <a:xfrm>
            <a:off x="6017999" y="4207975"/>
            <a:ext cx="1100700" cy="149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AWS EC2 instance</a:t>
            </a:r>
            <a:endParaRPr b="1" sz="800">
              <a:solidFill>
                <a:srgbClr val="980000"/>
              </a:solidFill>
              <a:latin typeface="Lato"/>
              <a:ea typeface="Lato"/>
              <a:cs typeface="Lato"/>
              <a:sym typeface="Lato"/>
            </a:endParaRPr>
          </a:p>
        </p:txBody>
      </p:sp>
      <p:grpSp>
        <p:nvGrpSpPr>
          <p:cNvPr id="223" name="Google Shape;223;p33"/>
          <p:cNvGrpSpPr/>
          <p:nvPr/>
        </p:nvGrpSpPr>
        <p:grpSpPr>
          <a:xfrm>
            <a:off x="4476607" y="3199663"/>
            <a:ext cx="1474800" cy="782460"/>
            <a:chOff x="4476607" y="3199663"/>
            <a:chExt cx="1474800" cy="782460"/>
          </a:xfrm>
        </p:grpSpPr>
        <p:sp>
          <p:nvSpPr>
            <p:cNvPr id="224" name="Google Shape;224;p33"/>
            <p:cNvSpPr/>
            <p:nvPr/>
          </p:nvSpPr>
          <p:spPr>
            <a:xfrm>
              <a:off x="4503757" y="3832723"/>
              <a:ext cx="1420500" cy="1494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3"/>
            <p:cNvSpPr txBox="1"/>
            <p:nvPr/>
          </p:nvSpPr>
          <p:spPr>
            <a:xfrm>
              <a:off x="4476607" y="3832723"/>
              <a:ext cx="1474800" cy="149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Vembu BDR Backup Server</a:t>
              </a:r>
              <a:endParaRPr b="1" sz="800">
                <a:solidFill>
                  <a:srgbClr val="980000"/>
                </a:solidFill>
                <a:latin typeface="Lato"/>
                <a:ea typeface="Lato"/>
                <a:cs typeface="Lato"/>
                <a:sym typeface="Lato"/>
              </a:endParaRPr>
            </a:p>
          </p:txBody>
        </p:sp>
        <p:grpSp>
          <p:nvGrpSpPr>
            <p:cNvPr id="226" name="Google Shape;226;p33"/>
            <p:cNvGrpSpPr/>
            <p:nvPr/>
          </p:nvGrpSpPr>
          <p:grpSpPr>
            <a:xfrm>
              <a:off x="4801525" y="3223252"/>
              <a:ext cx="813600" cy="585648"/>
              <a:chOff x="4801525" y="3223252"/>
              <a:chExt cx="813600" cy="585648"/>
            </a:xfrm>
          </p:grpSpPr>
          <p:sp>
            <p:nvSpPr>
              <p:cNvPr id="227" name="Google Shape;227;p33"/>
              <p:cNvSpPr/>
              <p:nvPr/>
            </p:nvSpPr>
            <p:spPr>
              <a:xfrm>
                <a:off x="5001824" y="3223252"/>
                <a:ext cx="395700" cy="395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3"/>
              <p:cNvSpPr/>
              <p:nvPr/>
            </p:nvSpPr>
            <p:spPr>
              <a:xfrm>
                <a:off x="4801525" y="3573100"/>
                <a:ext cx="813600" cy="235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pic>
          <p:nvPicPr>
            <p:cNvPr id="229" name="Google Shape;229;p33"/>
            <p:cNvPicPr preferRelativeResize="0"/>
            <p:nvPr/>
          </p:nvPicPr>
          <p:blipFill>
            <a:blip r:embed="rId5">
              <a:alphaModFix/>
            </a:blip>
            <a:stretch>
              <a:fillRect/>
            </a:stretch>
          </p:blipFill>
          <p:spPr>
            <a:xfrm>
              <a:off x="4873100" y="3199663"/>
              <a:ext cx="659700" cy="659700"/>
            </a:xfrm>
            <a:prstGeom prst="rect">
              <a:avLst/>
            </a:prstGeom>
            <a:noFill/>
            <a:ln>
              <a:noFill/>
            </a:ln>
          </p:spPr>
        </p:pic>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