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Lato"/>
      <p:regular r:id="rId30"/>
      <p:bold r:id="rId31"/>
      <p:italic r:id="rId32"/>
      <p:boldItalic r:id="rId33"/>
    </p:embeddedFont>
    <p:embeddedFont>
      <p:font typeface="Lato Light"/>
      <p:regular r:id="rId34"/>
      <p:bold r:id="rId35"/>
      <p:italic r:id="rId36"/>
      <p:boldItalic r:id="rId37"/>
    </p:embeddedFont>
    <p:embeddedFont>
      <p:font typeface="Lato Hairline"/>
      <p:regular r:id="rId38"/>
      <p:bold r:id="rId39"/>
      <p:italic r:id="rId40"/>
      <p:boldItalic r:id="rId41"/>
    </p:embeddedFont>
    <p:embeddedFont>
      <p:font typeface="Open Sans Light"/>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atoHairline-italic.fntdata"/><Relationship Id="rId20" Type="http://schemas.openxmlformats.org/officeDocument/2006/relationships/slide" Target="slides/slide15.xml"/><Relationship Id="rId42" Type="http://schemas.openxmlformats.org/officeDocument/2006/relationships/font" Target="fonts/OpenSansLight-regular.fntdata"/><Relationship Id="rId41" Type="http://schemas.openxmlformats.org/officeDocument/2006/relationships/font" Target="fonts/LatoHairline-boldItalic.fntdata"/><Relationship Id="rId22" Type="http://schemas.openxmlformats.org/officeDocument/2006/relationships/slide" Target="slides/slide17.xml"/><Relationship Id="rId44" Type="http://schemas.openxmlformats.org/officeDocument/2006/relationships/font" Target="fonts/OpenSansLight-italic.fntdata"/><Relationship Id="rId21" Type="http://schemas.openxmlformats.org/officeDocument/2006/relationships/slide" Target="slides/slide16.xml"/><Relationship Id="rId43" Type="http://schemas.openxmlformats.org/officeDocument/2006/relationships/font" Target="fonts/OpenSansLight-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OpenSansLight-bold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6.xml"/><Relationship Id="rId33" Type="http://schemas.openxmlformats.org/officeDocument/2006/relationships/font" Target="fonts/Lato-boldItalic.fntdata"/><Relationship Id="rId10" Type="http://schemas.openxmlformats.org/officeDocument/2006/relationships/slide" Target="slides/slide5.xml"/><Relationship Id="rId32" Type="http://schemas.openxmlformats.org/officeDocument/2006/relationships/font" Target="fonts/Lato-italic.fntdata"/><Relationship Id="rId13" Type="http://schemas.openxmlformats.org/officeDocument/2006/relationships/slide" Target="slides/slide8.xml"/><Relationship Id="rId35" Type="http://schemas.openxmlformats.org/officeDocument/2006/relationships/font" Target="fonts/LatoLight-bold.fntdata"/><Relationship Id="rId12" Type="http://schemas.openxmlformats.org/officeDocument/2006/relationships/slide" Target="slides/slide7.xml"/><Relationship Id="rId34" Type="http://schemas.openxmlformats.org/officeDocument/2006/relationships/font" Target="fonts/LatoLight-regular.fntdata"/><Relationship Id="rId15" Type="http://schemas.openxmlformats.org/officeDocument/2006/relationships/slide" Target="slides/slide10.xml"/><Relationship Id="rId37" Type="http://schemas.openxmlformats.org/officeDocument/2006/relationships/font" Target="fonts/LatoLight-boldItalic.fntdata"/><Relationship Id="rId14" Type="http://schemas.openxmlformats.org/officeDocument/2006/relationships/slide" Target="slides/slide9.xml"/><Relationship Id="rId36" Type="http://schemas.openxmlformats.org/officeDocument/2006/relationships/font" Target="fonts/LatoLight-italic.fntdata"/><Relationship Id="rId17" Type="http://schemas.openxmlformats.org/officeDocument/2006/relationships/slide" Target="slides/slide12.xml"/><Relationship Id="rId39" Type="http://schemas.openxmlformats.org/officeDocument/2006/relationships/font" Target="fonts/LatoHairline-bold.fntdata"/><Relationship Id="rId16" Type="http://schemas.openxmlformats.org/officeDocument/2006/relationships/slide" Target="slides/slide11.xml"/><Relationship Id="rId38" Type="http://schemas.openxmlformats.org/officeDocument/2006/relationships/font" Target="fonts/LatoHairline-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eb231a1160_0_1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eb231a1160_0_1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ed6cbe5ecb_0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ed6cbe5ecb_0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ed6cbe5ecb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ed6cbe5ecb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ed6cbe5ecb_0_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ed6cbe5ecb_0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ed6cbe5ecb_0_6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ed6cbe5ecb_0_6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ed6cbe5ecb_0_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ed6cbe5ecb_0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ed6cbe5ecb_0_7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ed6cbe5ecb_0_7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ed6cbe5ecb_0_7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ed6cbe5ecb_0_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ed6cbe5ecb_0_7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ed6cbe5ecb_0_7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ed6cbe5ecb_0_8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ed6cbe5ecb_0_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ed6cbe5ecb_0_8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ed6cbe5ecb_0_8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00556aa6c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00556aa6c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ed6cbe5ecb_0_8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ed6cbe5ecb_0_8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100556aa6c1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100556aa6c1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ed566c1fab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ed566c1fab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ec1e138df6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ec1e138df6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eb231a1160_0_2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eb231a1160_0_2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eb231a1160_0_1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eb231a1160_0_1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ec1972e7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ec1972e7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eb55b4f4bd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eb55b4f4bd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eb231a1160_0_1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eb231a1160_0_1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eb231a1160_0_1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eb231a1160_0_1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ec1972e72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ec1972e72f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ed6cbe5ecb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ed6cbe5ecb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1600"/>
              </a:spcBef>
              <a:spcAft>
                <a:spcPts val="0"/>
              </a:spcAft>
              <a:buClr>
                <a:schemeClr val="lt2"/>
              </a:buClr>
              <a:buSzPts val="1400"/>
              <a:buChar char="○"/>
              <a:defRPr>
                <a:solidFill>
                  <a:schemeClr val="lt2"/>
                </a:solidFill>
              </a:defRPr>
            </a:lvl2pPr>
            <a:lvl3pPr indent="-317500" lvl="2" marL="1371600" rtl="0">
              <a:lnSpc>
                <a:spcPct val="115000"/>
              </a:lnSpc>
              <a:spcBef>
                <a:spcPts val="1600"/>
              </a:spcBef>
              <a:spcAft>
                <a:spcPts val="0"/>
              </a:spcAft>
              <a:buClr>
                <a:schemeClr val="lt2"/>
              </a:buClr>
              <a:buSzPts val="1400"/>
              <a:buChar char="■"/>
              <a:defRPr>
                <a:solidFill>
                  <a:schemeClr val="lt2"/>
                </a:solidFill>
              </a:defRPr>
            </a:lvl3pPr>
            <a:lvl4pPr indent="-317500" lvl="3" marL="1828800" rtl="0">
              <a:lnSpc>
                <a:spcPct val="115000"/>
              </a:lnSpc>
              <a:spcBef>
                <a:spcPts val="1600"/>
              </a:spcBef>
              <a:spcAft>
                <a:spcPts val="0"/>
              </a:spcAft>
              <a:buClr>
                <a:schemeClr val="lt2"/>
              </a:buClr>
              <a:buSzPts val="1400"/>
              <a:buChar char="●"/>
              <a:defRPr>
                <a:solidFill>
                  <a:schemeClr val="lt2"/>
                </a:solidFill>
              </a:defRPr>
            </a:lvl4pPr>
            <a:lvl5pPr indent="-317500" lvl="4" marL="2286000" rtl="0">
              <a:lnSpc>
                <a:spcPct val="115000"/>
              </a:lnSpc>
              <a:spcBef>
                <a:spcPts val="1600"/>
              </a:spcBef>
              <a:spcAft>
                <a:spcPts val="0"/>
              </a:spcAft>
              <a:buClr>
                <a:schemeClr val="lt2"/>
              </a:buClr>
              <a:buSzPts val="1400"/>
              <a:buChar char="○"/>
              <a:defRPr>
                <a:solidFill>
                  <a:schemeClr val="lt2"/>
                </a:solidFill>
              </a:defRPr>
            </a:lvl5pPr>
            <a:lvl6pPr indent="-317500" lvl="5" marL="2743200" rtl="0">
              <a:lnSpc>
                <a:spcPct val="115000"/>
              </a:lnSpc>
              <a:spcBef>
                <a:spcPts val="1600"/>
              </a:spcBef>
              <a:spcAft>
                <a:spcPts val="0"/>
              </a:spcAft>
              <a:buClr>
                <a:schemeClr val="lt2"/>
              </a:buClr>
              <a:buSzPts val="1400"/>
              <a:buChar char="■"/>
              <a:defRPr>
                <a:solidFill>
                  <a:schemeClr val="lt2"/>
                </a:solidFill>
              </a:defRPr>
            </a:lvl6pPr>
            <a:lvl7pPr indent="-317500" lvl="6" marL="3200400" rtl="0">
              <a:lnSpc>
                <a:spcPct val="115000"/>
              </a:lnSpc>
              <a:spcBef>
                <a:spcPts val="1600"/>
              </a:spcBef>
              <a:spcAft>
                <a:spcPts val="0"/>
              </a:spcAft>
              <a:buClr>
                <a:schemeClr val="lt2"/>
              </a:buClr>
              <a:buSzPts val="1400"/>
              <a:buChar char="●"/>
              <a:defRPr>
                <a:solidFill>
                  <a:schemeClr val="lt2"/>
                </a:solidFill>
              </a:defRPr>
            </a:lvl7pPr>
            <a:lvl8pPr indent="-317500" lvl="7" marL="3657600" rtl="0">
              <a:lnSpc>
                <a:spcPct val="115000"/>
              </a:lnSpc>
              <a:spcBef>
                <a:spcPts val="1600"/>
              </a:spcBef>
              <a:spcAft>
                <a:spcPts val="0"/>
              </a:spcAft>
              <a:buClr>
                <a:schemeClr val="lt2"/>
              </a:buClr>
              <a:buSzPts val="1400"/>
              <a:buChar char="○"/>
              <a:defRPr>
                <a:solidFill>
                  <a:schemeClr val="lt2"/>
                </a:solidFill>
              </a:defRPr>
            </a:lvl8pPr>
            <a:lvl9pPr indent="-317500" lvl="8" marL="4114800" rtl="0">
              <a:lnSpc>
                <a:spcPct val="115000"/>
              </a:lnSpc>
              <a:spcBef>
                <a:spcPts val="1600"/>
              </a:spcBef>
              <a:spcAft>
                <a:spcPts val="1600"/>
              </a:spcAft>
              <a:buClr>
                <a:schemeClr val="lt2"/>
              </a:buClr>
              <a:buSzPts val="1400"/>
              <a:buChar char="■"/>
              <a:defRPr>
                <a:solidFill>
                  <a:schemeClr val="lt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50.png"/><Relationship Id="rId9" Type="http://schemas.openxmlformats.org/officeDocument/2006/relationships/image" Target="../media/image35.png"/><Relationship Id="rId5" Type="http://schemas.openxmlformats.org/officeDocument/2006/relationships/image" Target="../media/image25.png"/><Relationship Id="rId6" Type="http://schemas.openxmlformats.org/officeDocument/2006/relationships/image" Target="../media/image27.png"/><Relationship Id="rId7" Type="http://schemas.openxmlformats.org/officeDocument/2006/relationships/image" Target="../media/image32.png"/><Relationship Id="rId8" Type="http://schemas.openxmlformats.org/officeDocument/2006/relationships/image" Target="../media/image33.png"/></Relationships>
</file>

<file path=ppt/slides/_rels/slide11.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35.png"/><Relationship Id="rId5" Type="http://schemas.openxmlformats.org/officeDocument/2006/relationships/image" Target="../media/image58.png"/><Relationship Id="rId6" Type="http://schemas.openxmlformats.org/officeDocument/2006/relationships/image" Target="../media/image27.png"/><Relationship Id="rId7" Type="http://schemas.openxmlformats.org/officeDocument/2006/relationships/image" Target="../media/image32.png"/><Relationship Id="rId8" Type="http://schemas.openxmlformats.org/officeDocument/2006/relationships/image" Target="../media/image33.png"/></Relationships>
</file>

<file path=ppt/slides/_rels/slide12.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35.png"/><Relationship Id="rId12" Type="http://schemas.openxmlformats.org/officeDocument/2006/relationships/image" Target="../media/image36.png"/><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33.png"/><Relationship Id="rId5" Type="http://schemas.openxmlformats.org/officeDocument/2006/relationships/image" Target="../media/image50.png"/><Relationship Id="rId6" Type="http://schemas.openxmlformats.org/officeDocument/2006/relationships/image" Target="../media/image34.png"/><Relationship Id="rId7" Type="http://schemas.openxmlformats.org/officeDocument/2006/relationships/image" Target="../media/image27.png"/><Relationship Id="rId8" Type="http://schemas.openxmlformats.org/officeDocument/2006/relationships/image" Target="../media/image32.png"/></Relationships>
</file>

<file path=ppt/slides/_rels/slide13.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50.png"/><Relationship Id="rId9" Type="http://schemas.openxmlformats.org/officeDocument/2006/relationships/image" Target="../media/image35.png"/><Relationship Id="rId5" Type="http://schemas.openxmlformats.org/officeDocument/2006/relationships/image" Target="../media/image25.png"/><Relationship Id="rId6" Type="http://schemas.openxmlformats.org/officeDocument/2006/relationships/image" Target="../media/image27.png"/><Relationship Id="rId7" Type="http://schemas.openxmlformats.org/officeDocument/2006/relationships/image" Target="../media/image32.png"/><Relationship Id="rId8" Type="http://schemas.openxmlformats.org/officeDocument/2006/relationships/image" Target="../media/image33.png"/></Relationships>
</file>

<file path=ppt/slides/_rels/slide14.xml.rels><?xml version="1.0" encoding="UTF-8" standalone="yes"?><Relationships xmlns="http://schemas.openxmlformats.org/package/2006/relationships"><Relationship Id="rId10" Type="http://schemas.openxmlformats.org/officeDocument/2006/relationships/image" Target="../media/image36.png"/><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9.png"/></Relationships>
</file>

<file path=ppt/slides/_rels/slide16.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1.png"/><Relationship Id="rId4" Type="http://schemas.openxmlformats.org/officeDocument/2006/relationships/image" Target="../media/image43.png"/><Relationship Id="rId9" Type="http://schemas.openxmlformats.org/officeDocument/2006/relationships/hyperlink" Target="https://www.google.com/imgres?imgurl=https%3A%2F%2Fst4.depositphotos.com%2F2927609%2F19670%2Fv%2F1600%2Fdepositphotos_196709206-stock-illustration-wire-plug-socket-vector-illustration.jpg&amp;imgrefurl=https%3A%2F%2Fdepositphotos.com%2F196709206%2Fstock-illustration-wire-plug-socket-vector-illustration.html&amp;tbnid=IVMJXY5sUmX1BM&amp;vet=12ahUKEwj709DYvZvxAhXFBisKHYJDCOUQMygJegUIARDmAQ..i&amp;docid=d1Xq1lgCw-EHYM&amp;w=1600&amp;h=1700&amp;q=plug%20socket%20vector%20image&amp;safe=strict&amp;ved=2ahUKEwj709DYvZvxAhXFBisKHYJDCOUQMygJegUIARDmAQ" TargetMode="External"/><Relationship Id="rId5" Type="http://schemas.openxmlformats.org/officeDocument/2006/relationships/image" Target="../media/image41.png"/><Relationship Id="rId6" Type="http://schemas.openxmlformats.org/officeDocument/2006/relationships/image" Target="../media/image38.png"/><Relationship Id="rId7" Type="http://schemas.openxmlformats.org/officeDocument/2006/relationships/image" Target="../media/image37.png"/><Relationship Id="rId8" Type="http://schemas.openxmlformats.org/officeDocument/2006/relationships/image" Target="../media/image40.png"/></Relationships>
</file>

<file path=ppt/slides/_rels/slide17.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1.png"/><Relationship Id="rId4" Type="http://schemas.openxmlformats.org/officeDocument/2006/relationships/image" Target="../media/image43.png"/><Relationship Id="rId9" Type="http://schemas.openxmlformats.org/officeDocument/2006/relationships/image" Target="../media/image44.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45.png"/><Relationship Id="rId8" Type="http://schemas.openxmlformats.org/officeDocument/2006/relationships/hyperlink" Target="https://www.google.com/imgres?imgurl=https%3A%2F%2Fst4.depositphotos.com%2F2927609%2F19670%2Fv%2F1600%2Fdepositphotos_196709206-stock-illustration-wire-plug-socket-vector-illustration.jpg&amp;imgrefurl=https%3A%2F%2Fdepositphotos.com%2F196709206%2Fstock-illustration-wire-plug-socket-vector-illustration.html&amp;tbnid=IVMJXY5sUmX1BM&amp;vet=12ahUKEwj709DYvZvxAhXFBisKHYJDCOUQMygJegUIARDmAQ..i&amp;docid=d1Xq1lgCw-EHYM&amp;w=1600&amp;h=1700&amp;q=plug%20socket%20vector%20image&amp;safe=strict&amp;ved=2ahUKEwj709DYvZvxAhXFBisKHYJDCOUQMygJegUIARDmAQ" TargetMode="External"/></Relationships>
</file>

<file path=ppt/slides/_rels/slide18.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1.png"/><Relationship Id="rId4" Type="http://schemas.openxmlformats.org/officeDocument/2006/relationships/image" Target="../media/image43.png"/><Relationship Id="rId9" Type="http://schemas.openxmlformats.org/officeDocument/2006/relationships/image" Target="../media/image51.png"/><Relationship Id="rId5" Type="http://schemas.openxmlformats.org/officeDocument/2006/relationships/image" Target="../media/image64.png"/><Relationship Id="rId6" Type="http://schemas.openxmlformats.org/officeDocument/2006/relationships/image" Target="../media/image60.png"/><Relationship Id="rId7" Type="http://schemas.openxmlformats.org/officeDocument/2006/relationships/image" Target="../media/image63.png"/><Relationship Id="rId8" Type="http://schemas.openxmlformats.org/officeDocument/2006/relationships/hyperlink" Target="https://www.google.com/imgres?imgurl=https%3A%2F%2Fst4.depositphotos.com%2F2927609%2F19670%2Fv%2F1600%2Fdepositphotos_196709206-stock-illustration-wire-plug-socket-vector-illustration.jpg&amp;imgrefurl=https%3A%2F%2Fdepositphotos.com%2F196709206%2Fstock-illustration-wire-plug-socket-vector-illustration.html&amp;tbnid=IVMJXY5sUmX1BM&amp;vet=12ahUKEwj709DYvZvxAhXFBisKHYJDCOUQMygJegUIARDmAQ..i&amp;docid=d1Xq1lgCw-EHYM&amp;w=1600&amp;h=1700&amp;q=plug%20socket%20vector%20image&amp;safe=strict&amp;ved=2ahUKEwj709DYvZvxAhXFBisKHYJDCOUQMygJegUIARDmAQ"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16.png"/><Relationship Id="rId5" Type="http://schemas.openxmlformats.org/officeDocument/2006/relationships/image" Target="../media/image29.png"/><Relationship Id="rId6" Type="http://schemas.openxmlformats.org/officeDocument/2006/relationships/image" Target="../media/image28.png"/><Relationship Id="rId7" Type="http://schemas.openxmlformats.org/officeDocument/2006/relationships/image" Target="../media/image3.png"/></Relationships>
</file>

<file path=ppt/slides/_rels/slide20.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35.png"/><Relationship Id="rId13" Type="http://schemas.openxmlformats.org/officeDocument/2006/relationships/image" Target="../media/image54.png"/><Relationship Id="rId12" Type="http://schemas.openxmlformats.org/officeDocument/2006/relationships/image" Target="../media/image36.png"/><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33.png"/><Relationship Id="rId14" Type="http://schemas.openxmlformats.org/officeDocument/2006/relationships/image" Target="../media/image55.png"/><Relationship Id="rId5" Type="http://schemas.openxmlformats.org/officeDocument/2006/relationships/image" Target="../media/image25.png"/><Relationship Id="rId6" Type="http://schemas.openxmlformats.org/officeDocument/2006/relationships/image" Target="../media/image52.png"/><Relationship Id="rId7" Type="http://schemas.openxmlformats.org/officeDocument/2006/relationships/image" Target="../media/image27.png"/><Relationship Id="rId8"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6.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6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65.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7.png"/><Relationship Id="rId4" Type="http://schemas.openxmlformats.org/officeDocument/2006/relationships/hyperlink" Target="mailto:vembu-support@vembu.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0.png"/></Relationships>
</file>

<file path=ppt/slides/_rels/slide5.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13.png"/><Relationship Id="rId13" Type="http://schemas.openxmlformats.org/officeDocument/2006/relationships/image" Target="../media/image10.png"/><Relationship Id="rId12"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6.png"/><Relationship Id="rId8"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0.png"/></Relationships>
</file>

<file path=ppt/slides/_rels/slide9.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35.png"/><Relationship Id="rId5" Type="http://schemas.openxmlformats.org/officeDocument/2006/relationships/image" Target="../media/image25.png"/><Relationship Id="rId6" Type="http://schemas.openxmlformats.org/officeDocument/2006/relationships/image" Target="../media/image27.png"/><Relationship Id="rId7" Type="http://schemas.openxmlformats.org/officeDocument/2006/relationships/image" Target="../media/image32.png"/><Relationship Id="rId8"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0" y="0"/>
            <a:ext cx="9144005" cy="5143151"/>
          </a:xfrm>
          <a:prstGeom prst="rect">
            <a:avLst/>
          </a:prstGeom>
          <a:noFill/>
          <a:ln>
            <a:noFill/>
          </a:ln>
        </p:spPr>
      </p:pic>
      <p:pic>
        <p:nvPicPr>
          <p:cNvPr id="100" name="Google Shape;100;p25"/>
          <p:cNvPicPr preferRelativeResize="0"/>
          <p:nvPr/>
        </p:nvPicPr>
        <p:blipFill rotWithShape="1">
          <a:blip r:embed="rId4">
            <a:alphaModFix/>
          </a:blip>
          <a:srcRect b="0" l="0" r="0" t="0"/>
          <a:stretch/>
        </p:blipFill>
        <p:spPr>
          <a:xfrm>
            <a:off x="0" y="457"/>
            <a:ext cx="9144000" cy="51425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9" name="Shape 249"/>
        <p:cNvGrpSpPr/>
        <p:nvPr/>
      </p:nvGrpSpPr>
      <p:grpSpPr>
        <a:xfrm>
          <a:off x="0" y="0"/>
          <a:ext cx="0" cy="0"/>
          <a:chOff x="0" y="0"/>
          <a:chExt cx="0" cy="0"/>
        </a:xfrm>
      </p:grpSpPr>
      <p:grpSp>
        <p:nvGrpSpPr>
          <p:cNvPr id="250" name="Google Shape;250;p34"/>
          <p:cNvGrpSpPr/>
          <p:nvPr/>
        </p:nvGrpSpPr>
        <p:grpSpPr>
          <a:xfrm>
            <a:off x="0" y="0"/>
            <a:ext cx="9145500" cy="5143600"/>
            <a:chOff x="0" y="0"/>
            <a:chExt cx="9145500" cy="5143600"/>
          </a:xfrm>
        </p:grpSpPr>
        <p:pic>
          <p:nvPicPr>
            <p:cNvPr id="251" name="Google Shape;251;p34"/>
            <p:cNvPicPr preferRelativeResize="0"/>
            <p:nvPr/>
          </p:nvPicPr>
          <p:blipFill>
            <a:blip r:embed="rId3">
              <a:alphaModFix/>
            </a:blip>
            <a:stretch>
              <a:fillRect/>
            </a:stretch>
          </p:blipFill>
          <p:spPr>
            <a:xfrm>
              <a:off x="0" y="0"/>
              <a:ext cx="9144000" cy="5142557"/>
            </a:xfrm>
            <a:prstGeom prst="rect">
              <a:avLst/>
            </a:prstGeom>
            <a:noFill/>
            <a:ln>
              <a:noFill/>
            </a:ln>
          </p:spPr>
        </p:pic>
        <p:sp>
          <p:nvSpPr>
            <p:cNvPr id="252" name="Google Shape;252;p34"/>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3" name="Google Shape;253;p34"/>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9900"/>
                </a:solidFill>
                <a:latin typeface="Lato Hairline"/>
                <a:ea typeface="Lato Hairline"/>
                <a:cs typeface="Lato Hairline"/>
                <a:sym typeface="Lato Hairline"/>
              </a:rPr>
              <a:t>Backup &amp; Disaster Recovery</a:t>
            </a:r>
            <a:endParaRPr sz="1100">
              <a:latin typeface="Lato Hairline"/>
              <a:ea typeface="Lato Hairline"/>
              <a:cs typeface="Lato Hairline"/>
              <a:sym typeface="Lato Hairline"/>
            </a:endParaRPr>
          </a:p>
        </p:txBody>
      </p:sp>
      <p:sp>
        <p:nvSpPr>
          <p:cNvPr id="254" name="Google Shape;254;p34"/>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4"/>
          <p:cNvSpPr txBox="1"/>
          <p:nvPr/>
        </p:nvSpPr>
        <p:spPr>
          <a:xfrm>
            <a:off x="3222525" y="716905"/>
            <a:ext cx="5108400" cy="1839300"/>
          </a:xfrm>
          <a:prstGeom prst="rect">
            <a:avLst/>
          </a:prstGeom>
          <a:noFill/>
          <a:ln>
            <a:noFill/>
          </a:ln>
        </p:spPr>
        <p:txBody>
          <a:bodyPr anchorCtr="0" anchor="ctr" bIns="91425" lIns="91425" spcFirstLastPara="1" rIns="91425" wrap="square" tIns="91425">
            <a:noAutofit/>
          </a:bodyPr>
          <a:lstStyle/>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This deployment is recommended for large environments</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Setup BDR Backup Server in your local environment and backup via LAN </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Send a  copy of backup data to your secondary datacenter via LAN/WAN</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Ensure a disaster-resistant environment by installing the Vembu Offsite DR Server in your secondary datacenter</a:t>
            </a:r>
            <a:endParaRPr sz="1000">
              <a:latin typeface="Lato"/>
              <a:ea typeface="Lato"/>
              <a:cs typeface="Lato"/>
              <a:sym typeface="Lato"/>
            </a:endParaRPr>
          </a:p>
        </p:txBody>
      </p:sp>
      <p:grpSp>
        <p:nvGrpSpPr>
          <p:cNvPr id="256" name="Google Shape;256;p34"/>
          <p:cNvGrpSpPr/>
          <p:nvPr/>
        </p:nvGrpSpPr>
        <p:grpSpPr>
          <a:xfrm>
            <a:off x="360466" y="1752689"/>
            <a:ext cx="2554339" cy="1638223"/>
            <a:chOff x="360466" y="1960482"/>
            <a:chExt cx="2554339" cy="1638223"/>
          </a:xfrm>
        </p:grpSpPr>
        <p:sp>
          <p:nvSpPr>
            <p:cNvPr id="257" name="Google Shape;257;p34"/>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8" name="Google Shape;258;p34"/>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grpSp>
      <p:sp>
        <p:nvSpPr>
          <p:cNvPr id="259" name="Google Shape;259;p34"/>
          <p:cNvSpPr txBox="1"/>
          <p:nvPr/>
        </p:nvSpPr>
        <p:spPr>
          <a:xfrm>
            <a:off x="141154" y="383373"/>
            <a:ext cx="2554200" cy="769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500">
              <a:solidFill>
                <a:srgbClr val="FFFFFF"/>
              </a:solidFill>
              <a:latin typeface="Lato"/>
              <a:ea typeface="Lato"/>
              <a:cs typeface="Lato"/>
              <a:sym typeface="Lato"/>
            </a:endParaRPr>
          </a:p>
        </p:txBody>
      </p:sp>
      <p:sp>
        <p:nvSpPr>
          <p:cNvPr id="260" name="Google Shape;260;p34"/>
          <p:cNvSpPr txBox="1"/>
          <p:nvPr/>
        </p:nvSpPr>
        <p:spPr>
          <a:xfrm>
            <a:off x="378270" y="2002148"/>
            <a:ext cx="2554200" cy="769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000">
                <a:solidFill>
                  <a:schemeClr val="dk1"/>
                </a:solidFill>
                <a:latin typeface="Lato"/>
                <a:ea typeface="Lato"/>
                <a:cs typeface="Lato"/>
                <a:sym typeface="Lato"/>
              </a:rPr>
              <a:t>Hybrid Deployment</a:t>
            </a:r>
            <a:r>
              <a:rPr b="1" lang="en" sz="3600">
                <a:solidFill>
                  <a:srgbClr val="FFFFFF"/>
                </a:solidFill>
                <a:latin typeface="Lato"/>
                <a:ea typeface="Lato"/>
                <a:cs typeface="Lato"/>
                <a:sym typeface="Lato"/>
              </a:rPr>
              <a:t> </a:t>
            </a:r>
            <a:r>
              <a:rPr lang="en" sz="1800">
                <a:solidFill>
                  <a:srgbClr val="FFFFFF"/>
                </a:solidFill>
                <a:latin typeface="Lato"/>
                <a:ea typeface="Lato"/>
                <a:cs typeface="Lato"/>
                <a:sym typeface="Lato"/>
              </a:rPr>
              <a:t> </a:t>
            </a:r>
            <a:r>
              <a:rPr lang="en" sz="1500">
                <a:solidFill>
                  <a:schemeClr val="dk1"/>
                </a:solidFill>
                <a:latin typeface="Lato"/>
                <a:ea typeface="Lato"/>
                <a:cs typeface="Lato"/>
                <a:sym typeface="Lato"/>
              </a:rPr>
              <a:t>Scenario 1 (Offsite DR)</a:t>
            </a:r>
            <a:endParaRPr sz="1500">
              <a:solidFill>
                <a:srgbClr val="FFFFFF"/>
              </a:solidFill>
              <a:latin typeface="Lato"/>
              <a:ea typeface="Lato"/>
              <a:cs typeface="Lato"/>
              <a:sym typeface="Lato"/>
            </a:endParaRPr>
          </a:p>
        </p:txBody>
      </p:sp>
      <p:pic>
        <p:nvPicPr>
          <p:cNvPr id="261" name="Google Shape;261;p34"/>
          <p:cNvPicPr preferRelativeResize="0"/>
          <p:nvPr/>
        </p:nvPicPr>
        <p:blipFill rotWithShape="1">
          <a:blip r:embed="rId4">
            <a:alphaModFix/>
          </a:blip>
          <a:srcRect b="15227" l="16275" r="16275" t="15241"/>
          <a:stretch/>
        </p:blipFill>
        <p:spPr>
          <a:xfrm>
            <a:off x="7475499" y="3090451"/>
            <a:ext cx="659700" cy="680038"/>
          </a:xfrm>
          <a:prstGeom prst="rect">
            <a:avLst/>
          </a:prstGeom>
          <a:noFill/>
          <a:ln>
            <a:noFill/>
          </a:ln>
        </p:spPr>
      </p:pic>
      <p:sp>
        <p:nvSpPr>
          <p:cNvPr id="262" name="Google Shape;262;p34"/>
          <p:cNvSpPr txBox="1"/>
          <p:nvPr/>
        </p:nvSpPr>
        <p:spPr>
          <a:xfrm>
            <a:off x="6450227" y="3358075"/>
            <a:ext cx="7860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LAN/ WAN</a:t>
            </a:r>
            <a:endParaRPr b="1" sz="800">
              <a:solidFill>
                <a:srgbClr val="980000"/>
              </a:solidFill>
              <a:latin typeface="Lato"/>
              <a:ea typeface="Lato"/>
              <a:cs typeface="Lato"/>
              <a:sym typeface="Lato"/>
            </a:endParaRPr>
          </a:p>
        </p:txBody>
      </p:sp>
      <p:grpSp>
        <p:nvGrpSpPr>
          <p:cNvPr id="263" name="Google Shape;263;p34"/>
          <p:cNvGrpSpPr/>
          <p:nvPr/>
        </p:nvGrpSpPr>
        <p:grpSpPr>
          <a:xfrm rot="-5400000">
            <a:off x="6898642" y="3035064"/>
            <a:ext cx="66444" cy="1051227"/>
            <a:chOff x="7655291" y="3616656"/>
            <a:chExt cx="72300" cy="672140"/>
          </a:xfrm>
        </p:grpSpPr>
        <p:cxnSp>
          <p:nvCxnSpPr>
            <p:cNvPr id="264" name="Google Shape;264;p34"/>
            <p:cNvCxnSpPr/>
            <p:nvPr/>
          </p:nvCxnSpPr>
          <p:spPr>
            <a:xfrm rot="5400000">
              <a:off x="7356245" y="3951156"/>
              <a:ext cx="669000" cy="0"/>
            </a:xfrm>
            <a:prstGeom prst="straightConnector1">
              <a:avLst/>
            </a:prstGeom>
            <a:noFill/>
            <a:ln cap="flat" cmpd="sng" w="9525">
              <a:solidFill>
                <a:schemeClr val="dk2"/>
              </a:solidFill>
              <a:prstDash val="dot"/>
              <a:round/>
              <a:headEnd len="med" w="med" type="none"/>
              <a:tailEnd len="med" w="med" type="none"/>
            </a:ln>
          </p:spPr>
        </p:cxnSp>
        <p:sp>
          <p:nvSpPr>
            <p:cNvPr id="265" name="Google Shape;265;p34"/>
            <p:cNvSpPr/>
            <p:nvPr/>
          </p:nvSpPr>
          <p:spPr>
            <a:xfrm flipH="1" rot="10800000">
              <a:off x="7655291" y="4235696"/>
              <a:ext cx="72300" cy="53100"/>
            </a:xfrm>
            <a:prstGeom prst="triangle">
              <a:avLst>
                <a:gd fmla="val 50000" name="adj"/>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6" name="Google Shape;266;p34"/>
          <p:cNvGrpSpPr/>
          <p:nvPr/>
        </p:nvGrpSpPr>
        <p:grpSpPr>
          <a:xfrm>
            <a:off x="5242705" y="3053134"/>
            <a:ext cx="1475400" cy="904710"/>
            <a:chOff x="6420225" y="3053134"/>
            <a:chExt cx="1475400" cy="904710"/>
          </a:xfrm>
        </p:grpSpPr>
        <p:pic>
          <p:nvPicPr>
            <p:cNvPr id="267" name="Google Shape;267;p34"/>
            <p:cNvPicPr preferRelativeResize="0"/>
            <p:nvPr/>
          </p:nvPicPr>
          <p:blipFill>
            <a:blip r:embed="rId5">
              <a:alphaModFix/>
            </a:blip>
            <a:stretch>
              <a:fillRect/>
            </a:stretch>
          </p:blipFill>
          <p:spPr>
            <a:xfrm>
              <a:off x="6828075" y="3053134"/>
              <a:ext cx="659700" cy="659700"/>
            </a:xfrm>
            <a:prstGeom prst="rect">
              <a:avLst/>
            </a:prstGeom>
            <a:noFill/>
            <a:ln>
              <a:noFill/>
            </a:ln>
          </p:spPr>
        </p:pic>
        <p:sp>
          <p:nvSpPr>
            <p:cNvPr id="268" name="Google Shape;268;p34"/>
            <p:cNvSpPr txBox="1"/>
            <p:nvPr/>
          </p:nvSpPr>
          <p:spPr>
            <a:xfrm>
              <a:off x="6420225" y="3809045"/>
              <a:ext cx="14754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BDR Backup Server</a:t>
              </a:r>
              <a:endParaRPr b="1" sz="800">
                <a:solidFill>
                  <a:srgbClr val="980000"/>
                </a:solidFill>
                <a:latin typeface="Lato"/>
                <a:ea typeface="Lato"/>
                <a:cs typeface="Lato"/>
                <a:sym typeface="Lato"/>
              </a:endParaRPr>
            </a:p>
          </p:txBody>
        </p:sp>
      </p:grpSp>
      <p:sp>
        <p:nvSpPr>
          <p:cNvPr id="269" name="Google Shape;269;p34"/>
          <p:cNvSpPr txBox="1"/>
          <p:nvPr/>
        </p:nvSpPr>
        <p:spPr>
          <a:xfrm>
            <a:off x="7067655" y="3809045"/>
            <a:ext cx="14754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Offsite DR Server</a:t>
            </a:r>
            <a:endParaRPr b="1" sz="800">
              <a:solidFill>
                <a:srgbClr val="980000"/>
              </a:solidFill>
              <a:latin typeface="Lato"/>
              <a:ea typeface="Lato"/>
              <a:cs typeface="Lato"/>
              <a:sym typeface="Lato"/>
            </a:endParaRPr>
          </a:p>
        </p:txBody>
      </p:sp>
      <p:grpSp>
        <p:nvGrpSpPr>
          <p:cNvPr id="270" name="Google Shape;270;p34"/>
          <p:cNvGrpSpPr/>
          <p:nvPr/>
        </p:nvGrpSpPr>
        <p:grpSpPr>
          <a:xfrm>
            <a:off x="3161172" y="3042114"/>
            <a:ext cx="1534687" cy="1037128"/>
            <a:chOff x="2932572" y="3106807"/>
            <a:chExt cx="1534687" cy="1037128"/>
          </a:xfrm>
        </p:grpSpPr>
        <p:grpSp>
          <p:nvGrpSpPr>
            <p:cNvPr id="271" name="Google Shape;271;p34"/>
            <p:cNvGrpSpPr/>
            <p:nvPr/>
          </p:nvGrpSpPr>
          <p:grpSpPr>
            <a:xfrm>
              <a:off x="2932572" y="3106807"/>
              <a:ext cx="1534687" cy="1037128"/>
              <a:chOff x="7590900" y="3358075"/>
              <a:chExt cx="1899600" cy="1290602"/>
            </a:xfrm>
          </p:grpSpPr>
          <p:sp>
            <p:nvSpPr>
              <p:cNvPr id="272" name="Google Shape;272;p34"/>
              <p:cNvSpPr/>
              <p:nvPr/>
            </p:nvSpPr>
            <p:spPr>
              <a:xfrm>
                <a:off x="7590900" y="3358077"/>
                <a:ext cx="1899600" cy="12906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4"/>
              <p:cNvSpPr/>
              <p:nvPr/>
            </p:nvSpPr>
            <p:spPr>
              <a:xfrm>
                <a:off x="7590900" y="3358075"/>
                <a:ext cx="1899600" cy="1290600"/>
              </a:xfrm>
              <a:prstGeom prst="rect">
                <a:avLst/>
              </a:prstGeom>
              <a:noFill/>
              <a:ln cap="flat" cmpd="sng" w="9525">
                <a:solidFill>
                  <a:srgbClr val="595959"/>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4" name="Google Shape;274;p34"/>
            <p:cNvGrpSpPr/>
            <p:nvPr/>
          </p:nvGrpSpPr>
          <p:grpSpPr>
            <a:xfrm>
              <a:off x="2999625" y="3163353"/>
              <a:ext cx="1400391" cy="923891"/>
              <a:chOff x="3766896" y="3503772"/>
              <a:chExt cx="1400391" cy="923891"/>
            </a:xfrm>
          </p:grpSpPr>
          <p:pic>
            <p:nvPicPr>
              <p:cNvPr id="275" name="Google Shape;275;p34"/>
              <p:cNvPicPr preferRelativeResize="0"/>
              <p:nvPr/>
            </p:nvPicPr>
            <p:blipFill>
              <a:blip r:embed="rId6">
                <a:alphaModFix/>
              </a:blip>
              <a:stretch>
                <a:fillRect/>
              </a:stretch>
            </p:blipFill>
            <p:spPr>
              <a:xfrm>
                <a:off x="3766896" y="3503784"/>
                <a:ext cx="548638" cy="548638"/>
              </a:xfrm>
              <a:prstGeom prst="rect">
                <a:avLst/>
              </a:prstGeom>
              <a:noFill/>
              <a:ln>
                <a:noFill/>
              </a:ln>
            </p:spPr>
          </p:pic>
          <p:pic>
            <p:nvPicPr>
              <p:cNvPr id="276" name="Google Shape;276;p34"/>
              <p:cNvPicPr preferRelativeResize="0"/>
              <p:nvPr/>
            </p:nvPicPr>
            <p:blipFill>
              <a:blip r:embed="rId7">
                <a:alphaModFix/>
              </a:blip>
              <a:stretch>
                <a:fillRect/>
              </a:stretch>
            </p:blipFill>
            <p:spPr>
              <a:xfrm>
                <a:off x="4192773" y="3522198"/>
                <a:ext cx="548638" cy="548638"/>
              </a:xfrm>
              <a:prstGeom prst="rect">
                <a:avLst/>
              </a:prstGeom>
              <a:noFill/>
              <a:ln>
                <a:noFill/>
              </a:ln>
            </p:spPr>
          </p:pic>
          <p:pic>
            <p:nvPicPr>
              <p:cNvPr id="277" name="Google Shape;277;p34"/>
              <p:cNvPicPr preferRelativeResize="0"/>
              <p:nvPr/>
            </p:nvPicPr>
            <p:blipFill>
              <a:blip r:embed="rId8">
                <a:alphaModFix/>
              </a:blip>
              <a:stretch>
                <a:fillRect/>
              </a:stretch>
            </p:blipFill>
            <p:spPr>
              <a:xfrm>
                <a:off x="4618650" y="3879025"/>
                <a:ext cx="548638" cy="548638"/>
              </a:xfrm>
              <a:prstGeom prst="rect">
                <a:avLst/>
              </a:prstGeom>
              <a:noFill/>
              <a:ln>
                <a:noFill/>
              </a:ln>
            </p:spPr>
          </p:pic>
          <p:pic>
            <p:nvPicPr>
              <p:cNvPr id="278" name="Google Shape;278;p34"/>
              <p:cNvPicPr preferRelativeResize="0"/>
              <p:nvPr/>
            </p:nvPicPr>
            <p:blipFill>
              <a:blip r:embed="rId9">
                <a:alphaModFix/>
              </a:blip>
              <a:stretch>
                <a:fillRect/>
              </a:stretch>
            </p:blipFill>
            <p:spPr>
              <a:xfrm>
                <a:off x="4618650" y="3503772"/>
                <a:ext cx="548638" cy="548638"/>
              </a:xfrm>
              <a:prstGeom prst="rect">
                <a:avLst/>
              </a:prstGeom>
              <a:noFill/>
              <a:ln>
                <a:noFill/>
              </a:ln>
            </p:spPr>
          </p:pic>
          <p:pic>
            <p:nvPicPr>
              <p:cNvPr id="279" name="Google Shape;279;p34"/>
              <p:cNvPicPr preferRelativeResize="0"/>
              <p:nvPr/>
            </p:nvPicPr>
            <p:blipFill>
              <a:blip r:embed="rId10">
                <a:alphaModFix/>
              </a:blip>
              <a:stretch>
                <a:fillRect/>
              </a:stretch>
            </p:blipFill>
            <p:spPr>
              <a:xfrm>
                <a:off x="3766896" y="3879025"/>
                <a:ext cx="548638" cy="548638"/>
              </a:xfrm>
              <a:prstGeom prst="rect">
                <a:avLst/>
              </a:prstGeom>
              <a:noFill/>
              <a:ln>
                <a:noFill/>
              </a:ln>
            </p:spPr>
          </p:pic>
          <p:pic>
            <p:nvPicPr>
              <p:cNvPr id="280" name="Google Shape;280;p34"/>
              <p:cNvPicPr preferRelativeResize="0"/>
              <p:nvPr/>
            </p:nvPicPr>
            <p:blipFill>
              <a:blip r:embed="rId11">
                <a:alphaModFix/>
              </a:blip>
              <a:stretch>
                <a:fillRect/>
              </a:stretch>
            </p:blipFill>
            <p:spPr>
              <a:xfrm>
                <a:off x="4192773" y="3879025"/>
                <a:ext cx="548638" cy="548638"/>
              </a:xfrm>
              <a:prstGeom prst="rect">
                <a:avLst/>
              </a:prstGeom>
              <a:noFill/>
              <a:ln>
                <a:noFill/>
              </a:ln>
            </p:spPr>
          </p:pic>
        </p:grpSp>
      </p:grpSp>
      <p:grpSp>
        <p:nvGrpSpPr>
          <p:cNvPr id="281" name="Google Shape;281;p34"/>
          <p:cNvGrpSpPr/>
          <p:nvPr/>
        </p:nvGrpSpPr>
        <p:grpSpPr>
          <a:xfrm rot="-5400000">
            <a:off x="5116806" y="3162800"/>
            <a:ext cx="66444" cy="795756"/>
            <a:chOff x="7655291" y="3926164"/>
            <a:chExt cx="72300" cy="508796"/>
          </a:xfrm>
        </p:grpSpPr>
        <p:cxnSp>
          <p:nvCxnSpPr>
            <p:cNvPr id="282" name="Google Shape;282;p34"/>
            <p:cNvCxnSpPr/>
            <p:nvPr/>
          </p:nvCxnSpPr>
          <p:spPr>
            <a:xfrm rot="5400000">
              <a:off x="7438063" y="4178764"/>
              <a:ext cx="505200" cy="0"/>
            </a:xfrm>
            <a:prstGeom prst="straightConnector1">
              <a:avLst/>
            </a:prstGeom>
            <a:noFill/>
            <a:ln cap="flat" cmpd="sng" w="9525">
              <a:solidFill>
                <a:schemeClr val="dk2"/>
              </a:solidFill>
              <a:prstDash val="dot"/>
              <a:round/>
              <a:headEnd len="med" w="med" type="none"/>
              <a:tailEnd len="med" w="med" type="none"/>
            </a:ln>
          </p:spPr>
        </p:cxnSp>
        <p:sp>
          <p:nvSpPr>
            <p:cNvPr id="283" name="Google Shape;283;p34"/>
            <p:cNvSpPr/>
            <p:nvPr/>
          </p:nvSpPr>
          <p:spPr>
            <a:xfrm flipH="1" rot="10800000">
              <a:off x="7655291" y="4381860"/>
              <a:ext cx="72300" cy="53100"/>
            </a:xfrm>
            <a:prstGeom prst="triangle">
              <a:avLst>
                <a:gd fmla="val 50000" name="adj"/>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4" name="Google Shape;284;p34"/>
          <p:cNvSpPr txBox="1"/>
          <p:nvPr/>
        </p:nvSpPr>
        <p:spPr>
          <a:xfrm>
            <a:off x="4707359" y="3358075"/>
            <a:ext cx="7860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LAN/ WAN</a:t>
            </a:r>
            <a:endParaRPr b="1" sz="800">
              <a:solidFill>
                <a:srgbClr val="980000"/>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8" name="Shape 288"/>
        <p:cNvGrpSpPr/>
        <p:nvPr/>
      </p:nvGrpSpPr>
      <p:grpSpPr>
        <a:xfrm>
          <a:off x="0" y="0"/>
          <a:ext cx="0" cy="0"/>
          <a:chOff x="0" y="0"/>
          <a:chExt cx="0" cy="0"/>
        </a:xfrm>
      </p:grpSpPr>
      <p:grpSp>
        <p:nvGrpSpPr>
          <p:cNvPr id="289" name="Google Shape;289;p35"/>
          <p:cNvGrpSpPr/>
          <p:nvPr/>
        </p:nvGrpSpPr>
        <p:grpSpPr>
          <a:xfrm>
            <a:off x="0" y="0"/>
            <a:ext cx="9145500" cy="5143600"/>
            <a:chOff x="0" y="0"/>
            <a:chExt cx="9145500" cy="5143600"/>
          </a:xfrm>
        </p:grpSpPr>
        <p:pic>
          <p:nvPicPr>
            <p:cNvPr id="290" name="Google Shape;290;p35"/>
            <p:cNvPicPr preferRelativeResize="0"/>
            <p:nvPr/>
          </p:nvPicPr>
          <p:blipFill>
            <a:blip r:embed="rId3">
              <a:alphaModFix/>
            </a:blip>
            <a:stretch>
              <a:fillRect/>
            </a:stretch>
          </p:blipFill>
          <p:spPr>
            <a:xfrm>
              <a:off x="0" y="0"/>
              <a:ext cx="9144000" cy="5142557"/>
            </a:xfrm>
            <a:prstGeom prst="rect">
              <a:avLst/>
            </a:prstGeom>
            <a:noFill/>
            <a:ln>
              <a:noFill/>
            </a:ln>
          </p:spPr>
        </p:pic>
        <p:sp>
          <p:nvSpPr>
            <p:cNvPr id="291" name="Google Shape;291;p35"/>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2" name="Google Shape;292;p35"/>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9900"/>
                </a:solidFill>
                <a:latin typeface="Lato Hairline"/>
                <a:ea typeface="Lato Hairline"/>
                <a:cs typeface="Lato Hairline"/>
                <a:sym typeface="Lato Hairline"/>
              </a:rPr>
              <a:t>Backup &amp; Disaster Recovery</a:t>
            </a:r>
            <a:endParaRPr sz="1100">
              <a:latin typeface="Lato Hairline"/>
              <a:ea typeface="Lato Hairline"/>
              <a:cs typeface="Lato Hairline"/>
              <a:sym typeface="Lato Hairline"/>
            </a:endParaRPr>
          </a:p>
        </p:txBody>
      </p:sp>
      <p:sp>
        <p:nvSpPr>
          <p:cNvPr id="293" name="Google Shape;293;p35"/>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4" name="Google Shape;294;p35"/>
          <p:cNvGrpSpPr/>
          <p:nvPr/>
        </p:nvGrpSpPr>
        <p:grpSpPr>
          <a:xfrm>
            <a:off x="360466" y="1752689"/>
            <a:ext cx="2554339" cy="1638223"/>
            <a:chOff x="360466" y="1960482"/>
            <a:chExt cx="2554339" cy="1638223"/>
          </a:xfrm>
        </p:grpSpPr>
        <p:sp>
          <p:nvSpPr>
            <p:cNvPr id="295" name="Google Shape;295;p35"/>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6" name="Google Shape;296;p35"/>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grpSp>
      <p:sp>
        <p:nvSpPr>
          <p:cNvPr id="297" name="Google Shape;297;p35"/>
          <p:cNvSpPr txBox="1"/>
          <p:nvPr/>
        </p:nvSpPr>
        <p:spPr>
          <a:xfrm>
            <a:off x="141154" y="383373"/>
            <a:ext cx="2554200" cy="769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500">
              <a:solidFill>
                <a:srgbClr val="FFFFFF"/>
              </a:solidFill>
              <a:latin typeface="Lato"/>
              <a:ea typeface="Lato"/>
              <a:cs typeface="Lato"/>
              <a:sym typeface="Lato"/>
            </a:endParaRPr>
          </a:p>
        </p:txBody>
      </p:sp>
      <p:sp>
        <p:nvSpPr>
          <p:cNvPr id="298" name="Google Shape;298;p35"/>
          <p:cNvSpPr txBox="1"/>
          <p:nvPr/>
        </p:nvSpPr>
        <p:spPr>
          <a:xfrm>
            <a:off x="378270" y="2002148"/>
            <a:ext cx="2554200" cy="769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000">
                <a:solidFill>
                  <a:schemeClr val="dk1"/>
                </a:solidFill>
                <a:latin typeface="Lato"/>
                <a:ea typeface="Lato"/>
                <a:cs typeface="Lato"/>
                <a:sym typeface="Lato"/>
              </a:rPr>
              <a:t>Hybrid Deployment</a:t>
            </a:r>
            <a:r>
              <a:rPr b="1" lang="en" sz="3600">
                <a:solidFill>
                  <a:srgbClr val="FFFFFF"/>
                </a:solidFill>
                <a:latin typeface="Lato"/>
                <a:ea typeface="Lato"/>
                <a:cs typeface="Lato"/>
                <a:sym typeface="Lato"/>
              </a:rPr>
              <a:t> </a:t>
            </a:r>
            <a:r>
              <a:rPr lang="en" sz="1800">
                <a:solidFill>
                  <a:srgbClr val="FFFFFF"/>
                </a:solidFill>
                <a:latin typeface="Lato"/>
                <a:ea typeface="Lato"/>
                <a:cs typeface="Lato"/>
                <a:sym typeface="Lato"/>
              </a:rPr>
              <a:t> </a:t>
            </a:r>
            <a:r>
              <a:rPr lang="en" sz="1500">
                <a:solidFill>
                  <a:schemeClr val="dk1"/>
                </a:solidFill>
                <a:latin typeface="Lato"/>
                <a:ea typeface="Lato"/>
                <a:cs typeface="Lato"/>
                <a:sym typeface="Lato"/>
              </a:rPr>
              <a:t>Scenario 2 (Cloud DR)</a:t>
            </a:r>
            <a:endParaRPr sz="1500">
              <a:solidFill>
                <a:srgbClr val="FFFFFF"/>
              </a:solidFill>
              <a:latin typeface="Lato"/>
              <a:ea typeface="Lato"/>
              <a:cs typeface="Lato"/>
              <a:sym typeface="Lato"/>
            </a:endParaRPr>
          </a:p>
        </p:txBody>
      </p:sp>
      <p:sp>
        <p:nvSpPr>
          <p:cNvPr id="299" name="Google Shape;299;p35"/>
          <p:cNvSpPr txBox="1"/>
          <p:nvPr/>
        </p:nvSpPr>
        <p:spPr>
          <a:xfrm>
            <a:off x="3222525" y="716905"/>
            <a:ext cx="5108400" cy="1839300"/>
          </a:xfrm>
          <a:prstGeom prst="rect">
            <a:avLst/>
          </a:prstGeom>
          <a:noFill/>
          <a:ln>
            <a:noFill/>
          </a:ln>
        </p:spPr>
        <p:txBody>
          <a:bodyPr anchorCtr="0" anchor="ctr" bIns="91425" lIns="91425" spcFirstLastPara="1" rIns="91425" wrap="square" tIns="91425">
            <a:noAutofit/>
          </a:bodyPr>
          <a:lstStyle/>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This deployment is recommended for small and medium environments</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Setup BDR Backup Server in your local environment and backup via LAN </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Send a  copy of backup data to Vembu Cloud via WAN connection</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Ensure a disaster-resistant environment by signing up for Vembu Cloud DR</a:t>
            </a:r>
            <a:endParaRPr sz="1000">
              <a:latin typeface="Lato"/>
              <a:ea typeface="Lato"/>
              <a:cs typeface="Lato"/>
              <a:sym typeface="Lato"/>
            </a:endParaRPr>
          </a:p>
          <a:p>
            <a:pPr indent="0" lvl="0" marL="457200" rtl="0" algn="l">
              <a:lnSpc>
                <a:spcPct val="115000"/>
              </a:lnSpc>
              <a:spcBef>
                <a:spcPts val="0"/>
              </a:spcBef>
              <a:spcAft>
                <a:spcPts val="0"/>
              </a:spcAft>
              <a:buNone/>
            </a:pPr>
            <a:r>
              <a:t/>
            </a:r>
            <a:endParaRPr sz="1000">
              <a:solidFill>
                <a:srgbClr val="434343"/>
              </a:solidFill>
              <a:latin typeface="Lato"/>
              <a:ea typeface="Lato"/>
              <a:cs typeface="Lato"/>
              <a:sym typeface="Lato"/>
            </a:endParaRPr>
          </a:p>
        </p:txBody>
      </p:sp>
      <p:sp>
        <p:nvSpPr>
          <p:cNvPr id="300" name="Google Shape;300;p35"/>
          <p:cNvSpPr txBox="1"/>
          <p:nvPr/>
        </p:nvSpPr>
        <p:spPr>
          <a:xfrm>
            <a:off x="6450227" y="3358075"/>
            <a:ext cx="7860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WAN</a:t>
            </a:r>
            <a:endParaRPr b="1" sz="800">
              <a:solidFill>
                <a:srgbClr val="980000"/>
              </a:solidFill>
              <a:latin typeface="Lato"/>
              <a:ea typeface="Lato"/>
              <a:cs typeface="Lato"/>
              <a:sym typeface="Lato"/>
            </a:endParaRPr>
          </a:p>
        </p:txBody>
      </p:sp>
      <p:grpSp>
        <p:nvGrpSpPr>
          <p:cNvPr id="301" name="Google Shape;301;p35"/>
          <p:cNvGrpSpPr/>
          <p:nvPr/>
        </p:nvGrpSpPr>
        <p:grpSpPr>
          <a:xfrm rot="-5400000">
            <a:off x="6898642" y="3035064"/>
            <a:ext cx="66444" cy="1051227"/>
            <a:chOff x="7655291" y="3616656"/>
            <a:chExt cx="72300" cy="672140"/>
          </a:xfrm>
        </p:grpSpPr>
        <p:cxnSp>
          <p:nvCxnSpPr>
            <p:cNvPr id="302" name="Google Shape;302;p35"/>
            <p:cNvCxnSpPr/>
            <p:nvPr/>
          </p:nvCxnSpPr>
          <p:spPr>
            <a:xfrm rot="5400000">
              <a:off x="7356245" y="3951156"/>
              <a:ext cx="669000" cy="0"/>
            </a:xfrm>
            <a:prstGeom prst="straightConnector1">
              <a:avLst/>
            </a:prstGeom>
            <a:noFill/>
            <a:ln cap="flat" cmpd="sng" w="9525">
              <a:solidFill>
                <a:schemeClr val="dk2"/>
              </a:solidFill>
              <a:prstDash val="dot"/>
              <a:round/>
              <a:headEnd len="med" w="med" type="none"/>
              <a:tailEnd len="med" w="med" type="none"/>
            </a:ln>
          </p:spPr>
        </p:cxnSp>
        <p:sp>
          <p:nvSpPr>
            <p:cNvPr id="303" name="Google Shape;303;p35"/>
            <p:cNvSpPr/>
            <p:nvPr/>
          </p:nvSpPr>
          <p:spPr>
            <a:xfrm flipH="1" rot="10800000">
              <a:off x="7655291" y="4235696"/>
              <a:ext cx="72300" cy="53100"/>
            </a:xfrm>
            <a:prstGeom prst="triangle">
              <a:avLst>
                <a:gd fmla="val 50000" name="adj"/>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 name="Google Shape;304;p35"/>
          <p:cNvGrpSpPr/>
          <p:nvPr/>
        </p:nvGrpSpPr>
        <p:grpSpPr>
          <a:xfrm>
            <a:off x="5242705" y="3053134"/>
            <a:ext cx="1475400" cy="904710"/>
            <a:chOff x="6344025" y="3053134"/>
            <a:chExt cx="1475400" cy="904710"/>
          </a:xfrm>
        </p:grpSpPr>
        <p:pic>
          <p:nvPicPr>
            <p:cNvPr id="305" name="Google Shape;305;p35"/>
            <p:cNvPicPr preferRelativeResize="0"/>
            <p:nvPr/>
          </p:nvPicPr>
          <p:blipFill>
            <a:blip r:embed="rId4">
              <a:alphaModFix/>
            </a:blip>
            <a:stretch>
              <a:fillRect/>
            </a:stretch>
          </p:blipFill>
          <p:spPr>
            <a:xfrm>
              <a:off x="6751875" y="3053134"/>
              <a:ext cx="659700" cy="659700"/>
            </a:xfrm>
            <a:prstGeom prst="rect">
              <a:avLst/>
            </a:prstGeom>
            <a:noFill/>
            <a:ln>
              <a:noFill/>
            </a:ln>
          </p:spPr>
        </p:pic>
        <p:sp>
          <p:nvSpPr>
            <p:cNvPr id="306" name="Google Shape;306;p35"/>
            <p:cNvSpPr txBox="1"/>
            <p:nvPr/>
          </p:nvSpPr>
          <p:spPr>
            <a:xfrm>
              <a:off x="6344025" y="3809045"/>
              <a:ext cx="14754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BDR Backup Server</a:t>
              </a:r>
              <a:endParaRPr b="1" sz="800">
                <a:solidFill>
                  <a:srgbClr val="980000"/>
                </a:solidFill>
                <a:latin typeface="Lato"/>
                <a:ea typeface="Lato"/>
                <a:cs typeface="Lato"/>
                <a:sym typeface="Lato"/>
              </a:endParaRPr>
            </a:p>
          </p:txBody>
        </p:sp>
      </p:grpSp>
      <p:sp>
        <p:nvSpPr>
          <p:cNvPr id="307" name="Google Shape;307;p35"/>
          <p:cNvSpPr txBox="1"/>
          <p:nvPr/>
        </p:nvSpPr>
        <p:spPr>
          <a:xfrm>
            <a:off x="7155362" y="3809045"/>
            <a:ext cx="14754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Cloud DR Server</a:t>
            </a:r>
            <a:endParaRPr b="1" sz="800">
              <a:solidFill>
                <a:srgbClr val="980000"/>
              </a:solidFill>
              <a:latin typeface="Lato"/>
              <a:ea typeface="Lato"/>
              <a:cs typeface="Lato"/>
              <a:sym typeface="Lato"/>
            </a:endParaRPr>
          </a:p>
        </p:txBody>
      </p:sp>
      <p:pic>
        <p:nvPicPr>
          <p:cNvPr id="308" name="Google Shape;308;p35"/>
          <p:cNvPicPr preferRelativeResize="0"/>
          <p:nvPr/>
        </p:nvPicPr>
        <p:blipFill rotWithShape="1">
          <a:blip r:embed="rId5">
            <a:alphaModFix/>
          </a:blip>
          <a:srcRect b="17826" l="11796" r="11803" t="17819"/>
          <a:stretch/>
        </p:blipFill>
        <p:spPr>
          <a:xfrm>
            <a:off x="7467624" y="3139736"/>
            <a:ext cx="850875" cy="716675"/>
          </a:xfrm>
          <a:prstGeom prst="rect">
            <a:avLst/>
          </a:prstGeom>
          <a:noFill/>
          <a:ln>
            <a:noFill/>
          </a:ln>
        </p:spPr>
      </p:pic>
      <p:grpSp>
        <p:nvGrpSpPr>
          <p:cNvPr id="309" name="Google Shape;309;p35"/>
          <p:cNvGrpSpPr/>
          <p:nvPr/>
        </p:nvGrpSpPr>
        <p:grpSpPr>
          <a:xfrm>
            <a:off x="3161172" y="3042114"/>
            <a:ext cx="1534687" cy="1037128"/>
            <a:chOff x="2932572" y="3106807"/>
            <a:chExt cx="1534687" cy="1037128"/>
          </a:xfrm>
        </p:grpSpPr>
        <p:grpSp>
          <p:nvGrpSpPr>
            <p:cNvPr id="310" name="Google Shape;310;p35"/>
            <p:cNvGrpSpPr/>
            <p:nvPr/>
          </p:nvGrpSpPr>
          <p:grpSpPr>
            <a:xfrm>
              <a:off x="2932572" y="3106807"/>
              <a:ext cx="1534687" cy="1037128"/>
              <a:chOff x="7590900" y="3358075"/>
              <a:chExt cx="1899600" cy="1290602"/>
            </a:xfrm>
          </p:grpSpPr>
          <p:sp>
            <p:nvSpPr>
              <p:cNvPr id="311" name="Google Shape;311;p35"/>
              <p:cNvSpPr/>
              <p:nvPr/>
            </p:nvSpPr>
            <p:spPr>
              <a:xfrm>
                <a:off x="7590900" y="3358077"/>
                <a:ext cx="1899600" cy="12906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5"/>
              <p:cNvSpPr/>
              <p:nvPr/>
            </p:nvSpPr>
            <p:spPr>
              <a:xfrm>
                <a:off x="7590900" y="3358075"/>
                <a:ext cx="1899600" cy="1290600"/>
              </a:xfrm>
              <a:prstGeom prst="rect">
                <a:avLst/>
              </a:prstGeom>
              <a:noFill/>
              <a:ln cap="flat" cmpd="sng" w="9525">
                <a:solidFill>
                  <a:srgbClr val="595959"/>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 name="Google Shape;313;p35"/>
            <p:cNvGrpSpPr/>
            <p:nvPr/>
          </p:nvGrpSpPr>
          <p:grpSpPr>
            <a:xfrm>
              <a:off x="2999625" y="3163353"/>
              <a:ext cx="1400391" cy="923891"/>
              <a:chOff x="3766896" y="3503772"/>
              <a:chExt cx="1400391" cy="923891"/>
            </a:xfrm>
          </p:grpSpPr>
          <p:pic>
            <p:nvPicPr>
              <p:cNvPr id="314" name="Google Shape;314;p35"/>
              <p:cNvPicPr preferRelativeResize="0"/>
              <p:nvPr/>
            </p:nvPicPr>
            <p:blipFill>
              <a:blip r:embed="rId6">
                <a:alphaModFix/>
              </a:blip>
              <a:stretch>
                <a:fillRect/>
              </a:stretch>
            </p:blipFill>
            <p:spPr>
              <a:xfrm>
                <a:off x="3766896" y="3503784"/>
                <a:ext cx="548638" cy="548638"/>
              </a:xfrm>
              <a:prstGeom prst="rect">
                <a:avLst/>
              </a:prstGeom>
              <a:noFill/>
              <a:ln>
                <a:noFill/>
              </a:ln>
            </p:spPr>
          </p:pic>
          <p:pic>
            <p:nvPicPr>
              <p:cNvPr id="315" name="Google Shape;315;p35"/>
              <p:cNvPicPr preferRelativeResize="0"/>
              <p:nvPr/>
            </p:nvPicPr>
            <p:blipFill>
              <a:blip r:embed="rId7">
                <a:alphaModFix/>
              </a:blip>
              <a:stretch>
                <a:fillRect/>
              </a:stretch>
            </p:blipFill>
            <p:spPr>
              <a:xfrm>
                <a:off x="4192773" y="3522198"/>
                <a:ext cx="548638" cy="548638"/>
              </a:xfrm>
              <a:prstGeom prst="rect">
                <a:avLst/>
              </a:prstGeom>
              <a:noFill/>
              <a:ln>
                <a:noFill/>
              </a:ln>
            </p:spPr>
          </p:pic>
          <p:pic>
            <p:nvPicPr>
              <p:cNvPr id="316" name="Google Shape;316;p35"/>
              <p:cNvPicPr preferRelativeResize="0"/>
              <p:nvPr/>
            </p:nvPicPr>
            <p:blipFill>
              <a:blip r:embed="rId8">
                <a:alphaModFix/>
              </a:blip>
              <a:stretch>
                <a:fillRect/>
              </a:stretch>
            </p:blipFill>
            <p:spPr>
              <a:xfrm>
                <a:off x="4618650" y="3879025"/>
                <a:ext cx="548638" cy="548638"/>
              </a:xfrm>
              <a:prstGeom prst="rect">
                <a:avLst/>
              </a:prstGeom>
              <a:noFill/>
              <a:ln>
                <a:noFill/>
              </a:ln>
            </p:spPr>
          </p:pic>
          <p:pic>
            <p:nvPicPr>
              <p:cNvPr id="317" name="Google Shape;317;p35"/>
              <p:cNvPicPr preferRelativeResize="0"/>
              <p:nvPr/>
            </p:nvPicPr>
            <p:blipFill>
              <a:blip r:embed="rId9">
                <a:alphaModFix/>
              </a:blip>
              <a:stretch>
                <a:fillRect/>
              </a:stretch>
            </p:blipFill>
            <p:spPr>
              <a:xfrm>
                <a:off x="4618650" y="3503772"/>
                <a:ext cx="548638" cy="548638"/>
              </a:xfrm>
              <a:prstGeom prst="rect">
                <a:avLst/>
              </a:prstGeom>
              <a:noFill/>
              <a:ln>
                <a:noFill/>
              </a:ln>
            </p:spPr>
          </p:pic>
          <p:pic>
            <p:nvPicPr>
              <p:cNvPr id="318" name="Google Shape;318;p35"/>
              <p:cNvPicPr preferRelativeResize="0"/>
              <p:nvPr/>
            </p:nvPicPr>
            <p:blipFill>
              <a:blip r:embed="rId10">
                <a:alphaModFix/>
              </a:blip>
              <a:stretch>
                <a:fillRect/>
              </a:stretch>
            </p:blipFill>
            <p:spPr>
              <a:xfrm>
                <a:off x="3766896" y="3879025"/>
                <a:ext cx="548638" cy="548638"/>
              </a:xfrm>
              <a:prstGeom prst="rect">
                <a:avLst/>
              </a:prstGeom>
              <a:noFill/>
              <a:ln>
                <a:noFill/>
              </a:ln>
            </p:spPr>
          </p:pic>
          <p:pic>
            <p:nvPicPr>
              <p:cNvPr id="319" name="Google Shape;319;p35"/>
              <p:cNvPicPr preferRelativeResize="0"/>
              <p:nvPr/>
            </p:nvPicPr>
            <p:blipFill>
              <a:blip r:embed="rId11">
                <a:alphaModFix/>
              </a:blip>
              <a:stretch>
                <a:fillRect/>
              </a:stretch>
            </p:blipFill>
            <p:spPr>
              <a:xfrm>
                <a:off x="4192773" y="3879025"/>
                <a:ext cx="548638" cy="548638"/>
              </a:xfrm>
              <a:prstGeom prst="rect">
                <a:avLst/>
              </a:prstGeom>
              <a:noFill/>
              <a:ln>
                <a:noFill/>
              </a:ln>
            </p:spPr>
          </p:pic>
        </p:grpSp>
      </p:grpSp>
      <p:grpSp>
        <p:nvGrpSpPr>
          <p:cNvPr id="320" name="Google Shape;320;p35"/>
          <p:cNvGrpSpPr/>
          <p:nvPr/>
        </p:nvGrpSpPr>
        <p:grpSpPr>
          <a:xfrm rot="-5400000">
            <a:off x="5116806" y="3162800"/>
            <a:ext cx="66444" cy="795756"/>
            <a:chOff x="7655291" y="3926164"/>
            <a:chExt cx="72300" cy="508796"/>
          </a:xfrm>
        </p:grpSpPr>
        <p:cxnSp>
          <p:nvCxnSpPr>
            <p:cNvPr id="321" name="Google Shape;321;p35"/>
            <p:cNvCxnSpPr/>
            <p:nvPr/>
          </p:nvCxnSpPr>
          <p:spPr>
            <a:xfrm rot="5400000">
              <a:off x="7438063" y="4178764"/>
              <a:ext cx="505200" cy="0"/>
            </a:xfrm>
            <a:prstGeom prst="straightConnector1">
              <a:avLst/>
            </a:prstGeom>
            <a:noFill/>
            <a:ln cap="flat" cmpd="sng" w="9525">
              <a:solidFill>
                <a:schemeClr val="dk2"/>
              </a:solidFill>
              <a:prstDash val="dot"/>
              <a:round/>
              <a:headEnd len="med" w="med" type="none"/>
              <a:tailEnd len="med" w="med" type="none"/>
            </a:ln>
          </p:spPr>
        </p:cxnSp>
        <p:sp>
          <p:nvSpPr>
            <p:cNvPr id="322" name="Google Shape;322;p35"/>
            <p:cNvSpPr/>
            <p:nvPr/>
          </p:nvSpPr>
          <p:spPr>
            <a:xfrm flipH="1" rot="10800000">
              <a:off x="7655291" y="4381860"/>
              <a:ext cx="72300" cy="53100"/>
            </a:xfrm>
            <a:prstGeom prst="triangle">
              <a:avLst>
                <a:gd fmla="val 50000" name="adj"/>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3" name="Google Shape;323;p35"/>
          <p:cNvSpPr txBox="1"/>
          <p:nvPr/>
        </p:nvSpPr>
        <p:spPr>
          <a:xfrm>
            <a:off x="4707359" y="3358075"/>
            <a:ext cx="7860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LAN/ WAN</a:t>
            </a:r>
            <a:endParaRPr b="1" sz="800">
              <a:solidFill>
                <a:srgbClr val="980000"/>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7" name="Shape 327"/>
        <p:cNvGrpSpPr/>
        <p:nvPr/>
      </p:nvGrpSpPr>
      <p:grpSpPr>
        <a:xfrm>
          <a:off x="0" y="0"/>
          <a:ext cx="0" cy="0"/>
          <a:chOff x="0" y="0"/>
          <a:chExt cx="0" cy="0"/>
        </a:xfrm>
      </p:grpSpPr>
      <p:grpSp>
        <p:nvGrpSpPr>
          <p:cNvPr id="328" name="Google Shape;328;p36"/>
          <p:cNvGrpSpPr/>
          <p:nvPr/>
        </p:nvGrpSpPr>
        <p:grpSpPr>
          <a:xfrm>
            <a:off x="0" y="0"/>
            <a:ext cx="9145500" cy="5143600"/>
            <a:chOff x="0" y="0"/>
            <a:chExt cx="9145500" cy="5143600"/>
          </a:xfrm>
        </p:grpSpPr>
        <p:pic>
          <p:nvPicPr>
            <p:cNvPr id="329" name="Google Shape;329;p36"/>
            <p:cNvPicPr preferRelativeResize="0"/>
            <p:nvPr/>
          </p:nvPicPr>
          <p:blipFill>
            <a:blip r:embed="rId3">
              <a:alphaModFix/>
            </a:blip>
            <a:stretch>
              <a:fillRect/>
            </a:stretch>
          </p:blipFill>
          <p:spPr>
            <a:xfrm>
              <a:off x="0" y="0"/>
              <a:ext cx="9144000" cy="5142557"/>
            </a:xfrm>
            <a:prstGeom prst="rect">
              <a:avLst/>
            </a:prstGeom>
            <a:noFill/>
            <a:ln>
              <a:noFill/>
            </a:ln>
          </p:spPr>
        </p:pic>
        <p:sp>
          <p:nvSpPr>
            <p:cNvPr id="330" name="Google Shape;330;p36"/>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1" name="Google Shape;331;p36"/>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9900"/>
                </a:solidFill>
                <a:latin typeface="Lato Hairline"/>
                <a:ea typeface="Lato Hairline"/>
                <a:cs typeface="Lato Hairline"/>
                <a:sym typeface="Lato Hairline"/>
              </a:rPr>
              <a:t>Backup &amp; Disaster Recovery</a:t>
            </a:r>
            <a:endParaRPr sz="1100">
              <a:latin typeface="Lato Hairline"/>
              <a:ea typeface="Lato Hairline"/>
              <a:cs typeface="Lato Hairline"/>
              <a:sym typeface="Lato Hairline"/>
            </a:endParaRPr>
          </a:p>
        </p:txBody>
      </p:sp>
      <p:sp>
        <p:nvSpPr>
          <p:cNvPr id="332" name="Google Shape;332;p36"/>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6"/>
          <p:cNvSpPr txBox="1"/>
          <p:nvPr/>
        </p:nvSpPr>
        <p:spPr>
          <a:xfrm>
            <a:off x="3222525" y="910980"/>
            <a:ext cx="5108400" cy="1108800"/>
          </a:xfrm>
          <a:prstGeom prst="rect">
            <a:avLst/>
          </a:prstGeom>
          <a:noFill/>
          <a:ln>
            <a:noFill/>
          </a:ln>
        </p:spPr>
        <p:txBody>
          <a:bodyPr anchorCtr="0" anchor="ctr" bIns="91425" lIns="91425" spcFirstLastPara="1" rIns="91425" wrap="square" tIns="91425">
            <a:noAutofit/>
          </a:bodyPr>
          <a:lstStyle/>
          <a:p>
            <a:pPr indent="-292100" lvl="0" marL="457200" rtl="0" algn="l">
              <a:lnSpc>
                <a:spcPct val="150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Cloud Service Providers can host Vembu Offsite DR Server in their data center</a:t>
            </a:r>
            <a:endParaRPr sz="1000">
              <a:solidFill>
                <a:srgbClr val="434343"/>
              </a:solidFill>
              <a:latin typeface="Lato"/>
              <a:ea typeface="Lato"/>
              <a:cs typeface="Lato"/>
              <a:sym typeface="Lato"/>
            </a:endParaRPr>
          </a:p>
          <a:p>
            <a:pPr indent="0" lvl="0" marL="0" rtl="0" algn="l">
              <a:lnSpc>
                <a:spcPct val="150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50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They can have a copy of backup data from the  Vembu BDR Backup Servers to their data center over WAN</a:t>
            </a:r>
            <a:endParaRPr sz="1000">
              <a:latin typeface="Lato"/>
              <a:ea typeface="Lato"/>
              <a:cs typeface="Lato"/>
              <a:sym typeface="Lato"/>
            </a:endParaRPr>
          </a:p>
        </p:txBody>
      </p:sp>
      <p:grpSp>
        <p:nvGrpSpPr>
          <p:cNvPr id="334" name="Google Shape;334;p36"/>
          <p:cNvGrpSpPr/>
          <p:nvPr/>
        </p:nvGrpSpPr>
        <p:grpSpPr>
          <a:xfrm>
            <a:off x="360466" y="1752689"/>
            <a:ext cx="2554339" cy="1638223"/>
            <a:chOff x="360466" y="1960482"/>
            <a:chExt cx="2554339" cy="1638223"/>
          </a:xfrm>
        </p:grpSpPr>
        <p:sp>
          <p:nvSpPr>
            <p:cNvPr id="335" name="Google Shape;335;p36"/>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6" name="Google Shape;336;p36"/>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grpSp>
      <p:sp>
        <p:nvSpPr>
          <p:cNvPr id="337" name="Google Shape;337;p36"/>
          <p:cNvSpPr txBox="1"/>
          <p:nvPr/>
        </p:nvSpPr>
        <p:spPr>
          <a:xfrm>
            <a:off x="141154" y="383373"/>
            <a:ext cx="2554200" cy="769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500">
              <a:solidFill>
                <a:srgbClr val="FFFFFF"/>
              </a:solidFill>
              <a:latin typeface="Lato"/>
              <a:ea typeface="Lato"/>
              <a:cs typeface="Lato"/>
              <a:sym typeface="Lato"/>
            </a:endParaRPr>
          </a:p>
        </p:txBody>
      </p:sp>
      <p:sp>
        <p:nvSpPr>
          <p:cNvPr id="338" name="Google Shape;338;p36"/>
          <p:cNvSpPr txBox="1"/>
          <p:nvPr/>
        </p:nvSpPr>
        <p:spPr>
          <a:xfrm>
            <a:off x="378270" y="2002148"/>
            <a:ext cx="2554200" cy="769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000">
                <a:solidFill>
                  <a:schemeClr val="dk1"/>
                </a:solidFill>
                <a:latin typeface="Lato"/>
                <a:ea typeface="Lato"/>
                <a:cs typeface="Lato"/>
                <a:sym typeface="Lato"/>
              </a:rPr>
              <a:t>Offsite (or) Remote</a:t>
            </a:r>
            <a:r>
              <a:rPr b="1" lang="en" sz="3600">
                <a:solidFill>
                  <a:srgbClr val="FFFFFF"/>
                </a:solidFill>
                <a:latin typeface="Lato"/>
                <a:ea typeface="Lato"/>
                <a:cs typeface="Lato"/>
                <a:sym typeface="Lato"/>
              </a:rPr>
              <a:t> </a:t>
            </a:r>
            <a:r>
              <a:rPr lang="en" sz="1800">
                <a:solidFill>
                  <a:srgbClr val="FFFFFF"/>
                </a:solidFill>
                <a:latin typeface="Lato"/>
                <a:ea typeface="Lato"/>
                <a:cs typeface="Lato"/>
                <a:sym typeface="Lato"/>
              </a:rPr>
              <a:t> </a:t>
            </a:r>
            <a:r>
              <a:rPr lang="en" sz="1500">
                <a:solidFill>
                  <a:schemeClr val="dk1"/>
                </a:solidFill>
                <a:latin typeface="Lato"/>
                <a:ea typeface="Lato"/>
                <a:cs typeface="Lato"/>
                <a:sym typeface="Lato"/>
              </a:rPr>
              <a:t>Deployment (CSP)</a:t>
            </a:r>
            <a:endParaRPr sz="1500">
              <a:solidFill>
                <a:srgbClr val="FFFFFF"/>
              </a:solidFill>
              <a:latin typeface="Lato"/>
              <a:ea typeface="Lato"/>
              <a:cs typeface="Lato"/>
              <a:sym typeface="Lato"/>
            </a:endParaRPr>
          </a:p>
        </p:txBody>
      </p:sp>
      <p:sp>
        <p:nvSpPr>
          <p:cNvPr id="339" name="Google Shape;339;p36"/>
          <p:cNvSpPr txBox="1"/>
          <p:nvPr/>
        </p:nvSpPr>
        <p:spPr>
          <a:xfrm>
            <a:off x="5521751" y="2645525"/>
            <a:ext cx="835200" cy="276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595959"/>
                </a:solidFill>
                <a:latin typeface="Lato"/>
                <a:ea typeface="Lato"/>
                <a:cs typeface="Lato"/>
                <a:sym typeface="Lato"/>
              </a:rPr>
              <a:t>Customer Site</a:t>
            </a:r>
            <a:endParaRPr b="1" sz="800">
              <a:solidFill>
                <a:srgbClr val="595959"/>
              </a:solidFill>
              <a:latin typeface="Lato"/>
              <a:ea typeface="Lato"/>
              <a:cs typeface="Lato"/>
              <a:sym typeface="Lato"/>
            </a:endParaRPr>
          </a:p>
        </p:txBody>
      </p:sp>
      <p:sp>
        <p:nvSpPr>
          <p:cNvPr id="340" name="Google Shape;340;p36"/>
          <p:cNvSpPr txBox="1"/>
          <p:nvPr/>
        </p:nvSpPr>
        <p:spPr>
          <a:xfrm>
            <a:off x="6859829" y="2645525"/>
            <a:ext cx="1942500" cy="276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595959"/>
                </a:solidFill>
                <a:latin typeface="Lato"/>
                <a:ea typeface="Lato"/>
                <a:cs typeface="Lato"/>
                <a:sym typeface="Lato"/>
              </a:rPr>
              <a:t>Cloud Service Provider - Data Center</a:t>
            </a:r>
            <a:endParaRPr b="1" sz="800">
              <a:solidFill>
                <a:srgbClr val="595959"/>
              </a:solidFill>
              <a:latin typeface="Lato"/>
              <a:ea typeface="Lato"/>
              <a:cs typeface="Lato"/>
              <a:sym typeface="Lato"/>
            </a:endParaRPr>
          </a:p>
        </p:txBody>
      </p:sp>
      <p:sp>
        <p:nvSpPr>
          <p:cNvPr id="341" name="Google Shape;341;p36"/>
          <p:cNvSpPr txBox="1"/>
          <p:nvPr/>
        </p:nvSpPr>
        <p:spPr>
          <a:xfrm>
            <a:off x="6450227" y="3358075"/>
            <a:ext cx="7860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WAN</a:t>
            </a:r>
            <a:endParaRPr b="1" sz="800">
              <a:solidFill>
                <a:srgbClr val="980000"/>
              </a:solidFill>
              <a:latin typeface="Lato"/>
              <a:ea typeface="Lato"/>
              <a:cs typeface="Lato"/>
              <a:sym typeface="Lato"/>
            </a:endParaRPr>
          </a:p>
        </p:txBody>
      </p:sp>
      <p:grpSp>
        <p:nvGrpSpPr>
          <p:cNvPr id="342" name="Google Shape;342;p36"/>
          <p:cNvGrpSpPr/>
          <p:nvPr/>
        </p:nvGrpSpPr>
        <p:grpSpPr>
          <a:xfrm rot="-5400000">
            <a:off x="6898642" y="3035064"/>
            <a:ext cx="66444" cy="1051227"/>
            <a:chOff x="7655291" y="3616656"/>
            <a:chExt cx="72300" cy="672140"/>
          </a:xfrm>
        </p:grpSpPr>
        <p:cxnSp>
          <p:nvCxnSpPr>
            <p:cNvPr id="343" name="Google Shape;343;p36"/>
            <p:cNvCxnSpPr/>
            <p:nvPr/>
          </p:nvCxnSpPr>
          <p:spPr>
            <a:xfrm rot="5400000">
              <a:off x="7356245" y="3951156"/>
              <a:ext cx="669000" cy="0"/>
            </a:xfrm>
            <a:prstGeom prst="straightConnector1">
              <a:avLst/>
            </a:prstGeom>
            <a:noFill/>
            <a:ln cap="flat" cmpd="sng" w="9525">
              <a:solidFill>
                <a:schemeClr val="dk2"/>
              </a:solidFill>
              <a:prstDash val="dot"/>
              <a:round/>
              <a:headEnd len="med" w="med" type="none"/>
              <a:tailEnd len="med" w="med" type="none"/>
            </a:ln>
          </p:spPr>
        </p:cxnSp>
        <p:sp>
          <p:nvSpPr>
            <p:cNvPr id="344" name="Google Shape;344;p36"/>
            <p:cNvSpPr/>
            <p:nvPr/>
          </p:nvSpPr>
          <p:spPr>
            <a:xfrm flipH="1" rot="10800000">
              <a:off x="7655291" y="4235696"/>
              <a:ext cx="72300" cy="53100"/>
            </a:xfrm>
            <a:prstGeom prst="triangle">
              <a:avLst>
                <a:gd fmla="val 50000" name="adj"/>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 name="Google Shape;345;p36"/>
          <p:cNvGrpSpPr/>
          <p:nvPr/>
        </p:nvGrpSpPr>
        <p:grpSpPr>
          <a:xfrm>
            <a:off x="5242705" y="3053134"/>
            <a:ext cx="1475400" cy="904710"/>
            <a:chOff x="6344025" y="3053134"/>
            <a:chExt cx="1475400" cy="904710"/>
          </a:xfrm>
        </p:grpSpPr>
        <p:pic>
          <p:nvPicPr>
            <p:cNvPr id="346" name="Google Shape;346;p36"/>
            <p:cNvPicPr preferRelativeResize="0"/>
            <p:nvPr/>
          </p:nvPicPr>
          <p:blipFill>
            <a:blip r:embed="rId4">
              <a:alphaModFix/>
            </a:blip>
            <a:stretch>
              <a:fillRect/>
            </a:stretch>
          </p:blipFill>
          <p:spPr>
            <a:xfrm>
              <a:off x="6751875" y="3053134"/>
              <a:ext cx="659700" cy="659700"/>
            </a:xfrm>
            <a:prstGeom prst="rect">
              <a:avLst/>
            </a:prstGeom>
            <a:noFill/>
            <a:ln>
              <a:noFill/>
            </a:ln>
          </p:spPr>
        </p:pic>
        <p:sp>
          <p:nvSpPr>
            <p:cNvPr id="347" name="Google Shape;347;p36"/>
            <p:cNvSpPr txBox="1"/>
            <p:nvPr/>
          </p:nvSpPr>
          <p:spPr>
            <a:xfrm>
              <a:off x="6344025" y="3809045"/>
              <a:ext cx="14754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BDR Backup Server</a:t>
              </a:r>
              <a:endParaRPr b="1" sz="800">
                <a:solidFill>
                  <a:srgbClr val="980000"/>
                </a:solidFill>
                <a:latin typeface="Lato"/>
                <a:ea typeface="Lato"/>
                <a:cs typeface="Lato"/>
                <a:sym typeface="Lato"/>
              </a:endParaRPr>
            </a:p>
          </p:txBody>
        </p:sp>
      </p:grpSp>
      <p:pic>
        <p:nvPicPr>
          <p:cNvPr id="348" name="Google Shape;348;p36"/>
          <p:cNvPicPr preferRelativeResize="0"/>
          <p:nvPr/>
        </p:nvPicPr>
        <p:blipFill rotWithShape="1">
          <a:blip r:embed="rId5">
            <a:alphaModFix/>
          </a:blip>
          <a:srcRect b="15227" l="16275" r="16275" t="15241"/>
          <a:stretch/>
        </p:blipFill>
        <p:spPr>
          <a:xfrm>
            <a:off x="7551699" y="3090451"/>
            <a:ext cx="659700" cy="680038"/>
          </a:xfrm>
          <a:prstGeom prst="rect">
            <a:avLst/>
          </a:prstGeom>
          <a:noFill/>
          <a:ln>
            <a:noFill/>
          </a:ln>
        </p:spPr>
      </p:pic>
      <p:sp>
        <p:nvSpPr>
          <p:cNvPr id="349" name="Google Shape;349;p36"/>
          <p:cNvSpPr txBox="1"/>
          <p:nvPr/>
        </p:nvSpPr>
        <p:spPr>
          <a:xfrm>
            <a:off x="7143855" y="3809045"/>
            <a:ext cx="14754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Offsite DR Server</a:t>
            </a:r>
            <a:endParaRPr b="1" sz="800">
              <a:solidFill>
                <a:srgbClr val="980000"/>
              </a:solidFill>
              <a:latin typeface="Lato"/>
              <a:ea typeface="Lato"/>
              <a:cs typeface="Lato"/>
              <a:sym typeface="Lato"/>
            </a:endParaRPr>
          </a:p>
        </p:txBody>
      </p:sp>
      <p:pic>
        <p:nvPicPr>
          <p:cNvPr id="350" name="Google Shape;350;p36"/>
          <p:cNvPicPr preferRelativeResize="0"/>
          <p:nvPr/>
        </p:nvPicPr>
        <p:blipFill rotWithShape="1">
          <a:blip r:embed="rId6">
            <a:alphaModFix/>
          </a:blip>
          <a:srcRect b="29163" l="19621" r="32391" t="29167"/>
          <a:stretch/>
        </p:blipFill>
        <p:spPr>
          <a:xfrm>
            <a:off x="7413475" y="2934200"/>
            <a:ext cx="659702" cy="572826"/>
          </a:xfrm>
          <a:prstGeom prst="rect">
            <a:avLst/>
          </a:prstGeom>
          <a:noFill/>
          <a:ln>
            <a:noFill/>
          </a:ln>
        </p:spPr>
      </p:pic>
      <p:grpSp>
        <p:nvGrpSpPr>
          <p:cNvPr id="351" name="Google Shape;351;p36"/>
          <p:cNvGrpSpPr/>
          <p:nvPr/>
        </p:nvGrpSpPr>
        <p:grpSpPr>
          <a:xfrm>
            <a:off x="3161172" y="3042114"/>
            <a:ext cx="1534687" cy="1037128"/>
            <a:chOff x="2932572" y="3106807"/>
            <a:chExt cx="1534687" cy="1037128"/>
          </a:xfrm>
        </p:grpSpPr>
        <p:grpSp>
          <p:nvGrpSpPr>
            <p:cNvPr id="352" name="Google Shape;352;p36"/>
            <p:cNvGrpSpPr/>
            <p:nvPr/>
          </p:nvGrpSpPr>
          <p:grpSpPr>
            <a:xfrm>
              <a:off x="2932572" y="3106807"/>
              <a:ext cx="1534687" cy="1037128"/>
              <a:chOff x="7590900" y="3358075"/>
              <a:chExt cx="1899600" cy="1290602"/>
            </a:xfrm>
          </p:grpSpPr>
          <p:sp>
            <p:nvSpPr>
              <p:cNvPr id="353" name="Google Shape;353;p36"/>
              <p:cNvSpPr/>
              <p:nvPr/>
            </p:nvSpPr>
            <p:spPr>
              <a:xfrm>
                <a:off x="7590900" y="3358077"/>
                <a:ext cx="1899600" cy="12906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6"/>
              <p:cNvSpPr/>
              <p:nvPr/>
            </p:nvSpPr>
            <p:spPr>
              <a:xfrm>
                <a:off x="7590900" y="3358075"/>
                <a:ext cx="1899600" cy="1290600"/>
              </a:xfrm>
              <a:prstGeom prst="rect">
                <a:avLst/>
              </a:prstGeom>
              <a:noFill/>
              <a:ln cap="flat" cmpd="sng" w="9525">
                <a:solidFill>
                  <a:srgbClr val="595959"/>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5" name="Google Shape;355;p36"/>
            <p:cNvGrpSpPr/>
            <p:nvPr/>
          </p:nvGrpSpPr>
          <p:grpSpPr>
            <a:xfrm>
              <a:off x="2999625" y="3163353"/>
              <a:ext cx="1400391" cy="923891"/>
              <a:chOff x="3766896" y="3503772"/>
              <a:chExt cx="1400391" cy="923891"/>
            </a:xfrm>
          </p:grpSpPr>
          <p:pic>
            <p:nvPicPr>
              <p:cNvPr id="356" name="Google Shape;356;p36"/>
              <p:cNvPicPr preferRelativeResize="0"/>
              <p:nvPr/>
            </p:nvPicPr>
            <p:blipFill>
              <a:blip r:embed="rId7">
                <a:alphaModFix/>
              </a:blip>
              <a:stretch>
                <a:fillRect/>
              </a:stretch>
            </p:blipFill>
            <p:spPr>
              <a:xfrm>
                <a:off x="3766896" y="3503784"/>
                <a:ext cx="548638" cy="548638"/>
              </a:xfrm>
              <a:prstGeom prst="rect">
                <a:avLst/>
              </a:prstGeom>
              <a:noFill/>
              <a:ln>
                <a:noFill/>
              </a:ln>
            </p:spPr>
          </p:pic>
          <p:pic>
            <p:nvPicPr>
              <p:cNvPr id="357" name="Google Shape;357;p36"/>
              <p:cNvPicPr preferRelativeResize="0"/>
              <p:nvPr/>
            </p:nvPicPr>
            <p:blipFill>
              <a:blip r:embed="rId8">
                <a:alphaModFix/>
              </a:blip>
              <a:stretch>
                <a:fillRect/>
              </a:stretch>
            </p:blipFill>
            <p:spPr>
              <a:xfrm>
                <a:off x="4192773" y="3522198"/>
                <a:ext cx="548638" cy="548638"/>
              </a:xfrm>
              <a:prstGeom prst="rect">
                <a:avLst/>
              </a:prstGeom>
              <a:noFill/>
              <a:ln>
                <a:noFill/>
              </a:ln>
            </p:spPr>
          </p:pic>
          <p:pic>
            <p:nvPicPr>
              <p:cNvPr id="358" name="Google Shape;358;p36"/>
              <p:cNvPicPr preferRelativeResize="0"/>
              <p:nvPr/>
            </p:nvPicPr>
            <p:blipFill>
              <a:blip r:embed="rId9">
                <a:alphaModFix/>
              </a:blip>
              <a:stretch>
                <a:fillRect/>
              </a:stretch>
            </p:blipFill>
            <p:spPr>
              <a:xfrm>
                <a:off x="4618650" y="3879025"/>
                <a:ext cx="548638" cy="548638"/>
              </a:xfrm>
              <a:prstGeom prst="rect">
                <a:avLst/>
              </a:prstGeom>
              <a:noFill/>
              <a:ln>
                <a:noFill/>
              </a:ln>
            </p:spPr>
          </p:pic>
          <p:pic>
            <p:nvPicPr>
              <p:cNvPr id="359" name="Google Shape;359;p36"/>
              <p:cNvPicPr preferRelativeResize="0"/>
              <p:nvPr/>
            </p:nvPicPr>
            <p:blipFill>
              <a:blip r:embed="rId10">
                <a:alphaModFix/>
              </a:blip>
              <a:stretch>
                <a:fillRect/>
              </a:stretch>
            </p:blipFill>
            <p:spPr>
              <a:xfrm>
                <a:off x="4618650" y="3503772"/>
                <a:ext cx="548638" cy="548638"/>
              </a:xfrm>
              <a:prstGeom prst="rect">
                <a:avLst/>
              </a:prstGeom>
              <a:noFill/>
              <a:ln>
                <a:noFill/>
              </a:ln>
            </p:spPr>
          </p:pic>
          <p:pic>
            <p:nvPicPr>
              <p:cNvPr id="360" name="Google Shape;360;p36"/>
              <p:cNvPicPr preferRelativeResize="0"/>
              <p:nvPr/>
            </p:nvPicPr>
            <p:blipFill>
              <a:blip r:embed="rId11">
                <a:alphaModFix/>
              </a:blip>
              <a:stretch>
                <a:fillRect/>
              </a:stretch>
            </p:blipFill>
            <p:spPr>
              <a:xfrm>
                <a:off x="3766896" y="3879025"/>
                <a:ext cx="548638" cy="548638"/>
              </a:xfrm>
              <a:prstGeom prst="rect">
                <a:avLst/>
              </a:prstGeom>
              <a:noFill/>
              <a:ln>
                <a:noFill/>
              </a:ln>
            </p:spPr>
          </p:pic>
          <p:pic>
            <p:nvPicPr>
              <p:cNvPr id="361" name="Google Shape;361;p36"/>
              <p:cNvPicPr preferRelativeResize="0"/>
              <p:nvPr/>
            </p:nvPicPr>
            <p:blipFill>
              <a:blip r:embed="rId12">
                <a:alphaModFix/>
              </a:blip>
              <a:stretch>
                <a:fillRect/>
              </a:stretch>
            </p:blipFill>
            <p:spPr>
              <a:xfrm>
                <a:off x="4192773" y="3879025"/>
                <a:ext cx="548638" cy="548638"/>
              </a:xfrm>
              <a:prstGeom prst="rect">
                <a:avLst/>
              </a:prstGeom>
              <a:noFill/>
              <a:ln>
                <a:noFill/>
              </a:ln>
            </p:spPr>
          </p:pic>
        </p:grpSp>
      </p:grpSp>
      <p:grpSp>
        <p:nvGrpSpPr>
          <p:cNvPr id="362" name="Google Shape;362;p36"/>
          <p:cNvGrpSpPr/>
          <p:nvPr/>
        </p:nvGrpSpPr>
        <p:grpSpPr>
          <a:xfrm rot="-5400000">
            <a:off x="5116806" y="3162800"/>
            <a:ext cx="66444" cy="795756"/>
            <a:chOff x="7655291" y="3926164"/>
            <a:chExt cx="72300" cy="508796"/>
          </a:xfrm>
        </p:grpSpPr>
        <p:cxnSp>
          <p:nvCxnSpPr>
            <p:cNvPr id="363" name="Google Shape;363;p36"/>
            <p:cNvCxnSpPr/>
            <p:nvPr/>
          </p:nvCxnSpPr>
          <p:spPr>
            <a:xfrm rot="5400000">
              <a:off x="7438063" y="4178764"/>
              <a:ext cx="505200" cy="0"/>
            </a:xfrm>
            <a:prstGeom prst="straightConnector1">
              <a:avLst/>
            </a:prstGeom>
            <a:noFill/>
            <a:ln cap="flat" cmpd="sng" w="9525">
              <a:solidFill>
                <a:schemeClr val="dk2"/>
              </a:solidFill>
              <a:prstDash val="dot"/>
              <a:round/>
              <a:headEnd len="med" w="med" type="none"/>
              <a:tailEnd len="med" w="med" type="none"/>
            </a:ln>
          </p:spPr>
        </p:cxnSp>
        <p:sp>
          <p:nvSpPr>
            <p:cNvPr id="364" name="Google Shape;364;p36"/>
            <p:cNvSpPr/>
            <p:nvPr/>
          </p:nvSpPr>
          <p:spPr>
            <a:xfrm flipH="1" rot="10800000">
              <a:off x="7655291" y="4381860"/>
              <a:ext cx="72300" cy="53100"/>
            </a:xfrm>
            <a:prstGeom prst="triangle">
              <a:avLst>
                <a:gd fmla="val 50000" name="adj"/>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5" name="Google Shape;365;p36"/>
          <p:cNvSpPr txBox="1"/>
          <p:nvPr/>
        </p:nvSpPr>
        <p:spPr>
          <a:xfrm>
            <a:off x="4707359" y="3358075"/>
            <a:ext cx="7860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LAN/ WAN</a:t>
            </a:r>
            <a:endParaRPr b="1" sz="800">
              <a:solidFill>
                <a:srgbClr val="980000"/>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9" name="Shape 369"/>
        <p:cNvGrpSpPr/>
        <p:nvPr/>
      </p:nvGrpSpPr>
      <p:grpSpPr>
        <a:xfrm>
          <a:off x="0" y="0"/>
          <a:ext cx="0" cy="0"/>
          <a:chOff x="0" y="0"/>
          <a:chExt cx="0" cy="0"/>
        </a:xfrm>
      </p:grpSpPr>
      <p:grpSp>
        <p:nvGrpSpPr>
          <p:cNvPr id="370" name="Google Shape;370;p37"/>
          <p:cNvGrpSpPr/>
          <p:nvPr/>
        </p:nvGrpSpPr>
        <p:grpSpPr>
          <a:xfrm>
            <a:off x="0" y="0"/>
            <a:ext cx="9145500" cy="5143600"/>
            <a:chOff x="0" y="0"/>
            <a:chExt cx="9145500" cy="5143600"/>
          </a:xfrm>
        </p:grpSpPr>
        <p:pic>
          <p:nvPicPr>
            <p:cNvPr id="371" name="Google Shape;371;p37"/>
            <p:cNvPicPr preferRelativeResize="0"/>
            <p:nvPr/>
          </p:nvPicPr>
          <p:blipFill>
            <a:blip r:embed="rId3">
              <a:alphaModFix/>
            </a:blip>
            <a:stretch>
              <a:fillRect/>
            </a:stretch>
          </p:blipFill>
          <p:spPr>
            <a:xfrm>
              <a:off x="0" y="0"/>
              <a:ext cx="9144000" cy="5142557"/>
            </a:xfrm>
            <a:prstGeom prst="rect">
              <a:avLst/>
            </a:prstGeom>
            <a:noFill/>
            <a:ln>
              <a:noFill/>
            </a:ln>
          </p:spPr>
        </p:pic>
        <p:sp>
          <p:nvSpPr>
            <p:cNvPr id="372" name="Google Shape;372;p37"/>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3" name="Google Shape;373;p37"/>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9900"/>
                </a:solidFill>
                <a:latin typeface="Lato Hairline"/>
                <a:ea typeface="Lato Hairline"/>
                <a:cs typeface="Lato Hairline"/>
                <a:sym typeface="Lato Hairline"/>
              </a:rPr>
              <a:t>Backup &amp; Disaster Recovery</a:t>
            </a:r>
            <a:endParaRPr sz="1100">
              <a:latin typeface="Lato Hairline"/>
              <a:ea typeface="Lato Hairline"/>
              <a:cs typeface="Lato Hairline"/>
              <a:sym typeface="Lato Hairline"/>
            </a:endParaRPr>
          </a:p>
        </p:txBody>
      </p:sp>
      <p:sp>
        <p:nvSpPr>
          <p:cNvPr id="374" name="Google Shape;374;p37"/>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7"/>
          <p:cNvSpPr txBox="1"/>
          <p:nvPr/>
        </p:nvSpPr>
        <p:spPr>
          <a:xfrm>
            <a:off x="3222525" y="910980"/>
            <a:ext cx="5108400" cy="1108800"/>
          </a:xfrm>
          <a:prstGeom prst="rect">
            <a:avLst/>
          </a:prstGeom>
          <a:noFill/>
          <a:ln>
            <a:noFill/>
          </a:ln>
        </p:spPr>
        <p:txBody>
          <a:bodyPr anchorCtr="0" anchor="ctr" bIns="91425" lIns="91425" spcFirstLastPara="1" rIns="91425" wrap="square" tIns="91425">
            <a:noAutofit/>
          </a:bodyPr>
          <a:lstStyle/>
          <a:p>
            <a:pPr indent="-292100" lvl="0" marL="457200" rtl="0" algn="l">
              <a:lnSpc>
                <a:spcPct val="150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Setup Vembu BDR Backup Server and Vembu Offsite DR Server in remote office as well as branch office</a:t>
            </a:r>
            <a:endParaRPr sz="1000">
              <a:solidFill>
                <a:srgbClr val="434343"/>
              </a:solidFill>
              <a:latin typeface="Lato"/>
              <a:ea typeface="Lato"/>
              <a:cs typeface="Lato"/>
              <a:sym typeface="Lato"/>
            </a:endParaRPr>
          </a:p>
          <a:p>
            <a:pPr indent="0" lvl="0" marL="0" rtl="0" algn="l">
              <a:lnSpc>
                <a:spcPct val="150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50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Sync backup data between both the locations</a:t>
            </a:r>
            <a:endParaRPr sz="1000">
              <a:latin typeface="Lato"/>
              <a:ea typeface="Lato"/>
              <a:cs typeface="Lato"/>
              <a:sym typeface="Lato"/>
            </a:endParaRPr>
          </a:p>
        </p:txBody>
      </p:sp>
      <p:grpSp>
        <p:nvGrpSpPr>
          <p:cNvPr id="376" name="Google Shape;376;p37"/>
          <p:cNvGrpSpPr/>
          <p:nvPr/>
        </p:nvGrpSpPr>
        <p:grpSpPr>
          <a:xfrm>
            <a:off x="360466" y="1752689"/>
            <a:ext cx="2554339" cy="1638223"/>
            <a:chOff x="360466" y="1960482"/>
            <a:chExt cx="2554339" cy="1638223"/>
          </a:xfrm>
        </p:grpSpPr>
        <p:sp>
          <p:nvSpPr>
            <p:cNvPr id="377" name="Google Shape;377;p37"/>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8" name="Google Shape;378;p37"/>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grpSp>
      <p:sp>
        <p:nvSpPr>
          <p:cNvPr id="379" name="Google Shape;379;p37"/>
          <p:cNvSpPr txBox="1"/>
          <p:nvPr/>
        </p:nvSpPr>
        <p:spPr>
          <a:xfrm>
            <a:off x="141154" y="383373"/>
            <a:ext cx="2554200" cy="769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500">
              <a:solidFill>
                <a:srgbClr val="FFFFFF"/>
              </a:solidFill>
              <a:latin typeface="Lato"/>
              <a:ea typeface="Lato"/>
              <a:cs typeface="Lato"/>
              <a:sym typeface="Lato"/>
            </a:endParaRPr>
          </a:p>
        </p:txBody>
      </p:sp>
      <p:sp>
        <p:nvSpPr>
          <p:cNvPr id="380" name="Google Shape;380;p37"/>
          <p:cNvSpPr txBox="1"/>
          <p:nvPr/>
        </p:nvSpPr>
        <p:spPr>
          <a:xfrm>
            <a:off x="378270" y="2078348"/>
            <a:ext cx="2554200" cy="769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000">
                <a:solidFill>
                  <a:schemeClr val="dk1"/>
                </a:solidFill>
                <a:latin typeface="Lato"/>
                <a:ea typeface="Lato"/>
                <a:cs typeface="Lato"/>
                <a:sym typeface="Lato"/>
              </a:rPr>
              <a:t>Remote office</a:t>
            </a:r>
            <a:endParaRPr b="1" sz="3600">
              <a:solidFill>
                <a:srgbClr val="FFFFFF"/>
              </a:solidFill>
              <a:latin typeface="Lato"/>
              <a:ea typeface="Lato"/>
              <a:cs typeface="Lato"/>
              <a:sym typeface="Lato"/>
            </a:endParaRPr>
          </a:p>
          <a:p>
            <a:pPr indent="0" lvl="0" marL="0" rtl="0" algn="l">
              <a:lnSpc>
                <a:spcPct val="100000"/>
              </a:lnSpc>
              <a:spcBef>
                <a:spcPts val="0"/>
              </a:spcBef>
              <a:spcAft>
                <a:spcPts val="0"/>
              </a:spcAft>
              <a:buNone/>
            </a:pPr>
            <a:r>
              <a:rPr lang="en" sz="1500">
                <a:solidFill>
                  <a:schemeClr val="dk1"/>
                </a:solidFill>
                <a:latin typeface="Lato"/>
                <a:ea typeface="Lato"/>
                <a:cs typeface="Lato"/>
                <a:sym typeface="Lato"/>
              </a:rPr>
              <a:t>Branch office</a:t>
            </a:r>
            <a:endParaRPr sz="1500">
              <a:solidFill>
                <a:srgbClr val="FFFFFF"/>
              </a:solidFill>
              <a:latin typeface="Lato"/>
              <a:ea typeface="Lato"/>
              <a:cs typeface="Lato"/>
              <a:sym typeface="Lato"/>
            </a:endParaRPr>
          </a:p>
        </p:txBody>
      </p:sp>
      <p:grpSp>
        <p:nvGrpSpPr>
          <p:cNvPr id="381" name="Google Shape;381;p37"/>
          <p:cNvGrpSpPr/>
          <p:nvPr/>
        </p:nvGrpSpPr>
        <p:grpSpPr>
          <a:xfrm>
            <a:off x="5180763" y="2509684"/>
            <a:ext cx="3472458" cy="2114680"/>
            <a:chOff x="5028363" y="2585884"/>
            <a:chExt cx="3472458" cy="2114680"/>
          </a:xfrm>
        </p:grpSpPr>
        <p:pic>
          <p:nvPicPr>
            <p:cNvPr id="382" name="Google Shape;382;p37"/>
            <p:cNvPicPr preferRelativeResize="0"/>
            <p:nvPr/>
          </p:nvPicPr>
          <p:blipFill rotWithShape="1">
            <a:blip r:embed="rId4">
              <a:alphaModFix/>
            </a:blip>
            <a:srcRect b="15227" l="16275" r="16275" t="15241"/>
            <a:stretch/>
          </p:blipFill>
          <p:spPr>
            <a:xfrm>
              <a:off x="7458621" y="2873828"/>
              <a:ext cx="659700" cy="680038"/>
            </a:xfrm>
            <a:prstGeom prst="rect">
              <a:avLst/>
            </a:prstGeom>
            <a:noFill/>
            <a:ln>
              <a:noFill/>
            </a:ln>
          </p:spPr>
        </p:pic>
        <p:sp>
          <p:nvSpPr>
            <p:cNvPr id="383" name="Google Shape;383;p37"/>
            <p:cNvSpPr txBox="1"/>
            <p:nvPr/>
          </p:nvSpPr>
          <p:spPr>
            <a:xfrm>
              <a:off x="7076121" y="4409936"/>
              <a:ext cx="1424700" cy="276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Offsite DR Server</a:t>
              </a:r>
              <a:endParaRPr b="1" sz="800">
                <a:solidFill>
                  <a:srgbClr val="980000"/>
                </a:solidFill>
                <a:latin typeface="Lato"/>
                <a:ea typeface="Lato"/>
                <a:cs typeface="Lato"/>
                <a:sym typeface="Lato"/>
              </a:endParaRPr>
            </a:p>
          </p:txBody>
        </p:sp>
        <p:pic>
          <p:nvPicPr>
            <p:cNvPr id="384" name="Google Shape;384;p37"/>
            <p:cNvPicPr preferRelativeResize="0"/>
            <p:nvPr/>
          </p:nvPicPr>
          <p:blipFill rotWithShape="1">
            <a:blip r:embed="rId4">
              <a:alphaModFix/>
            </a:blip>
            <a:srcRect b="15227" l="16275" r="16275" t="15241"/>
            <a:stretch/>
          </p:blipFill>
          <p:spPr>
            <a:xfrm>
              <a:off x="7458621" y="3732023"/>
              <a:ext cx="659700" cy="680038"/>
            </a:xfrm>
            <a:prstGeom prst="rect">
              <a:avLst/>
            </a:prstGeom>
            <a:noFill/>
            <a:ln>
              <a:noFill/>
            </a:ln>
          </p:spPr>
        </p:pic>
        <p:sp>
          <p:nvSpPr>
            <p:cNvPr id="385" name="Google Shape;385;p37"/>
            <p:cNvSpPr txBox="1"/>
            <p:nvPr/>
          </p:nvSpPr>
          <p:spPr>
            <a:xfrm>
              <a:off x="7076121" y="2595871"/>
              <a:ext cx="1424700" cy="276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Offsite DR Server</a:t>
              </a:r>
              <a:endParaRPr b="1" sz="800">
                <a:solidFill>
                  <a:srgbClr val="980000"/>
                </a:solidFill>
                <a:latin typeface="Lato"/>
                <a:ea typeface="Lato"/>
                <a:cs typeface="Lato"/>
                <a:sym typeface="Lato"/>
              </a:endParaRPr>
            </a:p>
          </p:txBody>
        </p:sp>
        <p:cxnSp>
          <p:nvCxnSpPr>
            <p:cNvPr id="386" name="Google Shape;386;p37"/>
            <p:cNvCxnSpPr>
              <a:endCxn id="384" idx="1"/>
            </p:cNvCxnSpPr>
            <p:nvPr/>
          </p:nvCxnSpPr>
          <p:spPr>
            <a:xfrm>
              <a:off x="6070521" y="3184042"/>
              <a:ext cx="1388100" cy="888000"/>
            </a:xfrm>
            <a:prstGeom prst="curvedConnector3">
              <a:avLst>
                <a:gd fmla="val 50000" name="adj1"/>
              </a:avLst>
            </a:prstGeom>
            <a:noFill/>
            <a:ln cap="flat" cmpd="sng" w="9525">
              <a:solidFill>
                <a:schemeClr val="dk2"/>
              </a:solidFill>
              <a:prstDash val="dot"/>
              <a:round/>
              <a:headEnd len="med" w="med" type="none"/>
              <a:tailEnd len="med" w="med" type="none"/>
            </a:ln>
          </p:spPr>
        </p:cxnSp>
        <p:cxnSp>
          <p:nvCxnSpPr>
            <p:cNvPr id="387" name="Google Shape;387;p37"/>
            <p:cNvCxnSpPr>
              <a:stCxn id="382" idx="1"/>
              <a:endCxn id="388" idx="3"/>
            </p:cNvCxnSpPr>
            <p:nvPr/>
          </p:nvCxnSpPr>
          <p:spPr>
            <a:xfrm flipH="1">
              <a:off x="6070521" y="3213846"/>
              <a:ext cx="1388100" cy="884400"/>
            </a:xfrm>
            <a:prstGeom prst="curvedConnector3">
              <a:avLst>
                <a:gd fmla="val 50000" name="adj1"/>
              </a:avLst>
            </a:prstGeom>
            <a:noFill/>
            <a:ln cap="flat" cmpd="sng" w="9525">
              <a:solidFill>
                <a:schemeClr val="dk2"/>
              </a:solidFill>
              <a:prstDash val="dot"/>
              <a:round/>
              <a:headEnd len="med" w="med" type="none"/>
              <a:tailEnd len="med" w="med" type="none"/>
            </a:ln>
          </p:spPr>
        </p:cxnSp>
        <p:sp>
          <p:nvSpPr>
            <p:cNvPr id="389" name="Google Shape;389;p37"/>
            <p:cNvSpPr/>
            <p:nvPr/>
          </p:nvSpPr>
          <p:spPr>
            <a:xfrm flipH="1" rot="6945193">
              <a:off x="6292938" y="3210005"/>
              <a:ext cx="66284" cy="40655"/>
            </a:xfrm>
            <a:prstGeom prst="triangle">
              <a:avLst>
                <a:gd fmla="val 50000" name="adj"/>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7"/>
            <p:cNvSpPr/>
            <p:nvPr/>
          </p:nvSpPr>
          <p:spPr>
            <a:xfrm flipH="1" rot="6589688">
              <a:off x="7155617" y="3997644"/>
              <a:ext cx="66333" cy="40804"/>
            </a:xfrm>
            <a:prstGeom prst="triangle">
              <a:avLst>
                <a:gd fmla="val 50000" name="adj"/>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7"/>
            <p:cNvSpPr/>
            <p:nvPr/>
          </p:nvSpPr>
          <p:spPr>
            <a:xfrm flipH="1" rot="3568906">
              <a:off x="6351161" y="4000860"/>
              <a:ext cx="66166" cy="40749"/>
            </a:xfrm>
            <a:prstGeom prst="triangle">
              <a:avLst>
                <a:gd fmla="val 50000" name="adj"/>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7"/>
            <p:cNvSpPr/>
            <p:nvPr/>
          </p:nvSpPr>
          <p:spPr>
            <a:xfrm flipH="1" rot="3833989">
              <a:off x="7131220" y="3226484"/>
              <a:ext cx="66145" cy="40787"/>
            </a:xfrm>
            <a:prstGeom prst="triangle">
              <a:avLst>
                <a:gd fmla="val 50000" name="adj"/>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3" name="Google Shape;393;p37"/>
            <p:cNvPicPr preferRelativeResize="0"/>
            <p:nvPr/>
          </p:nvPicPr>
          <p:blipFill>
            <a:blip r:embed="rId5">
              <a:alphaModFix/>
            </a:blip>
            <a:stretch>
              <a:fillRect/>
            </a:stretch>
          </p:blipFill>
          <p:spPr>
            <a:xfrm>
              <a:off x="5410863" y="2844150"/>
              <a:ext cx="659700" cy="659700"/>
            </a:xfrm>
            <a:prstGeom prst="rect">
              <a:avLst/>
            </a:prstGeom>
            <a:noFill/>
            <a:ln>
              <a:noFill/>
            </a:ln>
          </p:spPr>
        </p:pic>
        <p:pic>
          <p:nvPicPr>
            <p:cNvPr id="394" name="Google Shape;394;p37"/>
            <p:cNvPicPr preferRelativeResize="0"/>
            <p:nvPr/>
          </p:nvPicPr>
          <p:blipFill>
            <a:blip r:embed="rId5">
              <a:alphaModFix/>
            </a:blip>
            <a:stretch>
              <a:fillRect/>
            </a:stretch>
          </p:blipFill>
          <p:spPr>
            <a:xfrm>
              <a:off x="5410863" y="3758550"/>
              <a:ext cx="659700" cy="659700"/>
            </a:xfrm>
            <a:prstGeom prst="rect">
              <a:avLst/>
            </a:prstGeom>
            <a:noFill/>
            <a:ln>
              <a:noFill/>
            </a:ln>
          </p:spPr>
        </p:pic>
        <p:sp>
          <p:nvSpPr>
            <p:cNvPr id="395" name="Google Shape;395;p37"/>
            <p:cNvSpPr txBox="1"/>
            <p:nvPr/>
          </p:nvSpPr>
          <p:spPr>
            <a:xfrm>
              <a:off x="5028363" y="4423664"/>
              <a:ext cx="1424700" cy="276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BDR Backup Server</a:t>
              </a:r>
              <a:endParaRPr b="1" sz="800">
                <a:solidFill>
                  <a:srgbClr val="980000"/>
                </a:solidFill>
                <a:latin typeface="Lato"/>
                <a:ea typeface="Lato"/>
                <a:cs typeface="Lato"/>
                <a:sym typeface="Lato"/>
              </a:endParaRPr>
            </a:p>
          </p:txBody>
        </p:sp>
        <p:sp>
          <p:nvSpPr>
            <p:cNvPr id="396" name="Google Shape;396;p37"/>
            <p:cNvSpPr txBox="1"/>
            <p:nvPr/>
          </p:nvSpPr>
          <p:spPr>
            <a:xfrm>
              <a:off x="5028363" y="2585884"/>
              <a:ext cx="1424700" cy="276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BDR Backup Server</a:t>
              </a:r>
              <a:endParaRPr b="1" sz="800">
                <a:solidFill>
                  <a:srgbClr val="980000"/>
                </a:solidFill>
                <a:latin typeface="Lato"/>
                <a:ea typeface="Lato"/>
                <a:cs typeface="Lato"/>
                <a:sym typeface="Lato"/>
              </a:endParaRPr>
            </a:p>
          </p:txBody>
        </p:sp>
      </p:grpSp>
      <p:grpSp>
        <p:nvGrpSpPr>
          <p:cNvPr id="397" name="Google Shape;397;p37"/>
          <p:cNvGrpSpPr/>
          <p:nvPr/>
        </p:nvGrpSpPr>
        <p:grpSpPr>
          <a:xfrm>
            <a:off x="3161172" y="3042114"/>
            <a:ext cx="1534687" cy="1037128"/>
            <a:chOff x="2932572" y="3106807"/>
            <a:chExt cx="1534687" cy="1037128"/>
          </a:xfrm>
        </p:grpSpPr>
        <p:grpSp>
          <p:nvGrpSpPr>
            <p:cNvPr id="398" name="Google Shape;398;p37"/>
            <p:cNvGrpSpPr/>
            <p:nvPr/>
          </p:nvGrpSpPr>
          <p:grpSpPr>
            <a:xfrm>
              <a:off x="2932572" y="3106807"/>
              <a:ext cx="1534687" cy="1037128"/>
              <a:chOff x="7590900" y="3358075"/>
              <a:chExt cx="1899600" cy="1290602"/>
            </a:xfrm>
          </p:grpSpPr>
          <p:sp>
            <p:nvSpPr>
              <p:cNvPr id="399" name="Google Shape;399;p37"/>
              <p:cNvSpPr/>
              <p:nvPr/>
            </p:nvSpPr>
            <p:spPr>
              <a:xfrm>
                <a:off x="7590900" y="3358077"/>
                <a:ext cx="1899600" cy="12906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7"/>
              <p:cNvSpPr/>
              <p:nvPr/>
            </p:nvSpPr>
            <p:spPr>
              <a:xfrm>
                <a:off x="7590900" y="3358075"/>
                <a:ext cx="1899600" cy="1290600"/>
              </a:xfrm>
              <a:prstGeom prst="rect">
                <a:avLst/>
              </a:prstGeom>
              <a:noFill/>
              <a:ln cap="flat" cmpd="sng" w="9525">
                <a:solidFill>
                  <a:srgbClr val="595959"/>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1" name="Google Shape;401;p37"/>
            <p:cNvGrpSpPr/>
            <p:nvPr/>
          </p:nvGrpSpPr>
          <p:grpSpPr>
            <a:xfrm>
              <a:off x="2999625" y="3163353"/>
              <a:ext cx="1400391" cy="923891"/>
              <a:chOff x="3766896" y="3503772"/>
              <a:chExt cx="1400391" cy="923891"/>
            </a:xfrm>
          </p:grpSpPr>
          <p:pic>
            <p:nvPicPr>
              <p:cNvPr id="402" name="Google Shape;402;p37"/>
              <p:cNvPicPr preferRelativeResize="0"/>
              <p:nvPr/>
            </p:nvPicPr>
            <p:blipFill>
              <a:blip r:embed="rId6">
                <a:alphaModFix/>
              </a:blip>
              <a:stretch>
                <a:fillRect/>
              </a:stretch>
            </p:blipFill>
            <p:spPr>
              <a:xfrm>
                <a:off x="3766896" y="3503784"/>
                <a:ext cx="548638" cy="548638"/>
              </a:xfrm>
              <a:prstGeom prst="rect">
                <a:avLst/>
              </a:prstGeom>
              <a:noFill/>
              <a:ln>
                <a:noFill/>
              </a:ln>
            </p:spPr>
          </p:pic>
          <p:pic>
            <p:nvPicPr>
              <p:cNvPr id="403" name="Google Shape;403;p37"/>
              <p:cNvPicPr preferRelativeResize="0"/>
              <p:nvPr/>
            </p:nvPicPr>
            <p:blipFill>
              <a:blip r:embed="rId7">
                <a:alphaModFix/>
              </a:blip>
              <a:stretch>
                <a:fillRect/>
              </a:stretch>
            </p:blipFill>
            <p:spPr>
              <a:xfrm>
                <a:off x="4192773" y="3522198"/>
                <a:ext cx="548638" cy="548638"/>
              </a:xfrm>
              <a:prstGeom prst="rect">
                <a:avLst/>
              </a:prstGeom>
              <a:noFill/>
              <a:ln>
                <a:noFill/>
              </a:ln>
            </p:spPr>
          </p:pic>
          <p:pic>
            <p:nvPicPr>
              <p:cNvPr id="404" name="Google Shape;404;p37"/>
              <p:cNvPicPr preferRelativeResize="0"/>
              <p:nvPr/>
            </p:nvPicPr>
            <p:blipFill>
              <a:blip r:embed="rId8">
                <a:alphaModFix/>
              </a:blip>
              <a:stretch>
                <a:fillRect/>
              </a:stretch>
            </p:blipFill>
            <p:spPr>
              <a:xfrm>
                <a:off x="4618650" y="3879025"/>
                <a:ext cx="548638" cy="548638"/>
              </a:xfrm>
              <a:prstGeom prst="rect">
                <a:avLst/>
              </a:prstGeom>
              <a:noFill/>
              <a:ln>
                <a:noFill/>
              </a:ln>
            </p:spPr>
          </p:pic>
          <p:pic>
            <p:nvPicPr>
              <p:cNvPr id="405" name="Google Shape;405;p37"/>
              <p:cNvPicPr preferRelativeResize="0"/>
              <p:nvPr/>
            </p:nvPicPr>
            <p:blipFill>
              <a:blip r:embed="rId9">
                <a:alphaModFix/>
              </a:blip>
              <a:stretch>
                <a:fillRect/>
              </a:stretch>
            </p:blipFill>
            <p:spPr>
              <a:xfrm>
                <a:off x="4618650" y="3503772"/>
                <a:ext cx="548638" cy="548638"/>
              </a:xfrm>
              <a:prstGeom prst="rect">
                <a:avLst/>
              </a:prstGeom>
              <a:noFill/>
              <a:ln>
                <a:noFill/>
              </a:ln>
            </p:spPr>
          </p:pic>
          <p:pic>
            <p:nvPicPr>
              <p:cNvPr id="406" name="Google Shape;406;p37"/>
              <p:cNvPicPr preferRelativeResize="0"/>
              <p:nvPr/>
            </p:nvPicPr>
            <p:blipFill>
              <a:blip r:embed="rId10">
                <a:alphaModFix/>
              </a:blip>
              <a:stretch>
                <a:fillRect/>
              </a:stretch>
            </p:blipFill>
            <p:spPr>
              <a:xfrm>
                <a:off x="3766896" y="3879025"/>
                <a:ext cx="548638" cy="548638"/>
              </a:xfrm>
              <a:prstGeom prst="rect">
                <a:avLst/>
              </a:prstGeom>
              <a:noFill/>
              <a:ln>
                <a:noFill/>
              </a:ln>
            </p:spPr>
          </p:pic>
          <p:pic>
            <p:nvPicPr>
              <p:cNvPr id="407" name="Google Shape;407;p37"/>
              <p:cNvPicPr preferRelativeResize="0"/>
              <p:nvPr/>
            </p:nvPicPr>
            <p:blipFill>
              <a:blip r:embed="rId11">
                <a:alphaModFix/>
              </a:blip>
              <a:stretch>
                <a:fillRect/>
              </a:stretch>
            </p:blipFill>
            <p:spPr>
              <a:xfrm>
                <a:off x="4192773" y="3879025"/>
                <a:ext cx="548638" cy="548638"/>
              </a:xfrm>
              <a:prstGeom prst="rect">
                <a:avLst/>
              </a:prstGeom>
              <a:noFill/>
              <a:ln>
                <a:noFill/>
              </a:ln>
            </p:spPr>
          </p:pic>
        </p:grpSp>
      </p:grpSp>
      <p:grpSp>
        <p:nvGrpSpPr>
          <p:cNvPr id="408" name="Google Shape;408;p37"/>
          <p:cNvGrpSpPr/>
          <p:nvPr/>
        </p:nvGrpSpPr>
        <p:grpSpPr>
          <a:xfrm rot="-5400000">
            <a:off x="5116806" y="3162800"/>
            <a:ext cx="66444" cy="795756"/>
            <a:chOff x="7655291" y="3926164"/>
            <a:chExt cx="72300" cy="508796"/>
          </a:xfrm>
        </p:grpSpPr>
        <p:cxnSp>
          <p:nvCxnSpPr>
            <p:cNvPr id="409" name="Google Shape;409;p37"/>
            <p:cNvCxnSpPr/>
            <p:nvPr/>
          </p:nvCxnSpPr>
          <p:spPr>
            <a:xfrm rot="5400000">
              <a:off x="7438063" y="4178764"/>
              <a:ext cx="505200" cy="0"/>
            </a:xfrm>
            <a:prstGeom prst="straightConnector1">
              <a:avLst/>
            </a:prstGeom>
            <a:noFill/>
            <a:ln cap="flat" cmpd="sng" w="9525">
              <a:solidFill>
                <a:schemeClr val="dk2"/>
              </a:solidFill>
              <a:prstDash val="dot"/>
              <a:round/>
              <a:headEnd len="med" w="med" type="none"/>
              <a:tailEnd len="med" w="med" type="none"/>
            </a:ln>
          </p:spPr>
        </p:cxnSp>
        <p:sp>
          <p:nvSpPr>
            <p:cNvPr id="410" name="Google Shape;410;p37"/>
            <p:cNvSpPr/>
            <p:nvPr/>
          </p:nvSpPr>
          <p:spPr>
            <a:xfrm flipH="1" rot="10800000">
              <a:off x="7655291" y="4381860"/>
              <a:ext cx="72300" cy="53100"/>
            </a:xfrm>
            <a:prstGeom prst="triangle">
              <a:avLst>
                <a:gd fmla="val 50000" name="adj"/>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1" name="Google Shape;411;p37"/>
          <p:cNvSpPr txBox="1"/>
          <p:nvPr/>
        </p:nvSpPr>
        <p:spPr>
          <a:xfrm>
            <a:off x="4707359" y="3358075"/>
            <a:ext cx="7860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LAN/ WAN</a:t>
            </a:r>
            <a:endParaRPr b="1" sz="800">
              <a:solidFill>
                <a:srgbClr val="980000"/>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5" name="Shape 415"/>
        <p:cNvGrpSpPr/>
        <p:nvPr/>
      </p:nvGrpSpPr>
      <p:grpSpPr>
        <a:xfrm>
          <a:off x="0" y="0"/>
          <a:ext cx="0" cy="0"/>
          <a:chOff x="0" y="0"/>
          <a:chExt cx="0" cy="0"/>
        </a:xfrm>
      </p:grpSpPr>
      <p:grpSp>
        <p:nvGrpSpPr>
          <p:cNvPr id="416" name="Google Shape;416;p38"/>
          <p:cNvGrpSpPr/>
          <p:nvPr/>
        </p:nvGrpSpPr>
        <p:grpSpPr>
          <a:xfrm>
            <a:off x="0" y="0"/>
            <a:ext cx="9145500" cy="5143600"/>
            <a:chOff x="0" y="0"/>
            <a:chExt cx="9145500" cy="5143600"/>
          </a:xfrm>
        </p:grpSpPr>
        <p:pic>
          <p:nvPicPr>
            <p:cNvPr id="417" name="Google Shape;417;p38"/>
            <p:cNvPicPr preferRelativeResize="0"/>
            <p:nvPr/>
          </p:nvPicPr>
          <p:blipFill>
            <a:blip r:embed="rId3">
              <a:alphaModFix/>
            </a:blip>
            <a:stretch>
              <a:fillRect/>
            </a:stretch>
          </p:blipFill>
          <p:spPr>
            <a:xfrm>
              <a:off x="0" y="0"/>
              <a:ext cx="9144000" cy="5142557"/>
            </a:xfrm>
            <a:prstGeom prst="rect">
              <a:avLst/>
            </a:prstGeom>
            <a:noFill/>
            <a:ln>
              <a:noFill/>
            </a:ln>
          </p:spPr>
        </p:pic>
        <p:sp>
          <p:nvSpPr>
            <p:cNvPr id="418" name="Google Shape;418;p38"/>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9" name="Google Shape;419;p38"/>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9900"/>
                </a:solidFill>
                <a:latin typeface="Lato Hairline"/>
                <a:ea typeface="Lato Hairline"/>
                <a:cs typeface="Lato Hairline"/>
                <a:sym typeface="Lato Hairline"/>
              </a:rPr>
              <a:t>Backup &amp; Disaster Recovery</a:t>
            </a:r>
            <a:endParaRPr sz="1100">
              <a:latin typeface="Lato Hairline"/>
              <a:ea typeface="Lato Hairline"/>
              <a:cs typeface="Lato Hairline"/>
              <a:sym typeface="Lato Hairline"/>
            </a:endParaRPr>
          </a:p>
        </p:txBody>
      </p:sp>
      <p:sp>
        <p:nvSpPr>
          <p:cNvPr id="420" name="Google Shape;420;p38"/>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8"/>
          <p:cNvSpPr txBox="1"/>
          <p:nvPr/>
        </p:nvSpPr>
        <p:spPr>
          <a:xfrm>
            <a:off x="3222525" y="793100"/>
            <a:ext cx="5108400" cy="1108800"/>
          </a:xfrm>
          <a:prstGeom prst="rect">
            <a:avLst/>
          </a:prstGeom>
          <a:noFill/>
          <a:ln>
            <a:noFill/>
          </a:ln>
        </p:spPr>
        <p:txBody>
          <a:bodyPr anchorCtr="0" anchor="ctr" bIns="91425" lIns="91425" spcFirstLastPara="1" rIns="91425" wrap="square" tIns="91425">
            <a:noAutofit/>
          </a:bodyPr>
          <a:lstStyle/>
          <a:p>
            <a:pPr indent="-292100" lvl="0" marL="457200" rtl="0" algn="l">
              <a:lnSpc>
                <a:spcPct val="150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You can easily scale up the backup server when backup load increases</a:t>
            </a:r>
            <a:endParaRPr sz="1000">
              <a:solidFill>
                <a:srgbClr val="434343"/>
              </a:solidFill>
              <a:latin typeface="Lato"/>
              <a:ea typeface="Lato"/>
              <a:cs typeface="Lato"/>
              <a:sym typeface="Lato"/>
            </a:endParaRPr>
          </a:p>
          <a:p>
            <a:pPr indent="0" lvl="0" marL="0" rtl="0" algn="l">
              <a:lnSpc>
                <a:spcPct val="150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50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Backup requests will be equally shared between each backup server</a:t>
            </a:r>
            <a:endParaRPr sz="1000">
              <a:latin typeface="Lato"/>
              <a:ea typeface="Lato"/>
              <a:cs typeface="Lato"/>
              <a:sym typeface="Lato"/>
            </a:endParaRPr>
          </a:p>
        </p:txBody>
      </p:sp>
      <p:grpSp>
        <p:nvGrpSpPr>
          <p:cNvPr id="422" name="Google Shape;422;p38"/>
          <p:cNvGrpSpPr/>
          <p:nvPr/>
        </p:nvGrpSpPr>
        <p:grpSpPr>
          <a:xfrm>
            <a:off x="360466" y="1752689"/>
            <a:ext cx="2554339" cy="1638223"/>
            <a:chOff x="360466" y="1960482"/>
            <a:chExt cx="2554339" cy="1638223"/>
          </a:xfrm>
        </p:grpSpPr>
        <p:sp>
          <p:nvSpPr>
            <p:cNvPr id="423" name="Google Shape;423;p38"/>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4" name="Google Shape;424;p38"/>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grpSp>
      <p:sp>
        <p:nvSpPr>
          <p:cNvPr id="425" name="Google Shape;425;p38"/>
          <p:cNvSpPr txBox="1"/>
          <p:nvPr/>
        </p:nvSpPr>
        <p:spPr>
          <a:xfrm>
            <a:off x="141154" y="383373"/>
            <a:ext cx="2554200" cy="769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500">
              <a:solidFill>
                <a:srgbClr val="FFFFFF"/>
              </a:solidFill>
              <a:latin typeface="Lato"/>
              <a:ea typeface="Lato"/>
              <a:cs typeface="Lato"/>
              <a:sym typeface="Lato"/>
            </a:endParaRPr>
          </a:p>
        </p:txBody>
      </p:sp>
      <p:sp>
        <p:nvSpPr>
          <p:cNvPr id="426" name="Google Shape;426;p38"/>
          <p:cNvSpPr txBox="1"/>
          <p:nvPr/>
        </p:nvSpPr>
        <p:spPr>
          <a:xfrm>
            <a:off x="378270" y="2078348"/>
            <a:ext cx="2554200" cy="769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000">
                <a:solidFill>
                  <a:schemeClr val="dk1"/>
                </a:solidFill>
                <a:latin typeface="Lato"/>
                <a:ea typeface="Lato"/>
                <a:cs typeface="Lato"/>
                <a:sym typeface="Lato"/>
              </a:rPr>
              <a:t>Backup Server</a:t>
            </a:r>
            <a:endParaRPr b="1" sz="3600">
              <a:solidFill>
                <a:srgbClr val="FFFFFF"/>
              </a:solidFill>
              <a:latin typeface="Lato"/>
              <a:ea typeface="Lato"/>
              <a:cs typeface="Lato"/>
              <a:sym typeface="Lato"/>
            </a:endParaRPr>
          </a:p>
          <a:p>
            <a:pPr indent="0" lvl="0" marL="0" rtl="0" algn="l">
              <a:lnSpc>
                <a:spcPct val="100000"/>
              </a:lnSpc>
              <a:spcBef>
                <a:spcPts val="0"/>
              </a:spcBef>
              <a:spcAft>
                <a:spcPts val="0"/>
              </a:spcAft>
              <a:buNone/>
            </a:pPr>
            <a:r>
              <a:rPr lang="en" sz="1500">
                <a:solidFill>
                  <a:schemeClr val="dk1"/>
                </a:solidFill>
                <a:latin typeface="Lato"/>
                <a:ea typeface="Lato"/>
                <a:cs typeface="Lato"/>
                <a:sym typeface="Lato"/>
              </a:rPr>
              <a:t>Clustering</a:t>
            </a:r>
            <a:endParaRPr sz="1500">
              <a:solidFill>
                <a:srgbClr val="FFFFFF"/>
              </a:solidFill>
              <a:latin typeface="Lato"/>
              <a:ea typeface="Lato"/>
              <a:cs typeface="Lato"/>
              <a:sym typeface="Lato"/>
            </a:endParaRPr>
          </a:p>
        </p:txBody>
      </p:sp>
      <p:grpSp>
        <p:nvGrpSpPr>
          <p:cNvPr id="427" name="Google Shape;427;p38"/>
          <p:cNvGrpSpPr/>
          <p:nvPr/>
        </p:nvGrpSpPr>
        <p:grpSpPr>
          <a:xfrm>
            <a:off x="5180763" y="2509684"/>
            <a:ext cx="2948700" cy="2114680"/>
            <a:chOff x="5028363" y="2585884"/>
            <a:chExt cx="2948700" cy="2114680"/>
          </a:xfrm>
        </p:grpSpPr>
        <p:pic>
          <p:nvPicPr>
            <p:cNvPr id="428" name="Google Shape;428;p38"/>
            <p:cNvPicPr preferRelativeResize="0"/>
            <p:nvPr/>
          </p:nvPicPr>
          <p:blipFill>
            <a:blip r:embed="rId4">
              <a:alphaModFix/>
            </a:blip>
            <a:stretch>
              <a:fillRect/>
            </a:stretch>
          </p:blipFill>
          <p:spPr>
            <a:xfrm>
              <a:off x="5410863" y="2844150"/>
              <a:ext cx="659700" cy="659700"/>
            </a:xfrm>
            <a:prstGeom prst="rect">
              <a:avLst/>
            </a:prstGeom>
            <a:noFill/>
            <a:ln>
              <a:noFill/>
            </a:ln>
          </p:spPr>
        </p:pic>
        <p:pic>
          <p:nvPicPr>
            <p:cNvPr id="429" name="Google Shape;429;p38"/>
            <p:cNvPicPr preferRelativeResize="0"/>
            <p:nvPr/>
          </p:nvPicPr>
          <p:blipFill>
            <a:blip r:embed="rId4">
              <a:alphaModFix/>
            </a:blip>
            <a:stretch>
              <a:fillRect/>
            </a:stretch>
          </p:blipFill>
          <p:spPr>
            <a:xfrm>
              <a:off x="5410863" y="3758550"/>
              <a:ext cx="659700" cy="659700"/>
            </a:xfrm>
            <a:prstGeom prst="rect">
              <a:avLst/>
            </a:prstGeom>
            <a:noFill/>
            <a:ln>
              <a:noFill/>
            </a:ln>
          </p:spPr>
        </p:pic>
        <p:sp>
          <p:nvSpPr>
            <p:cNvPr id="430" name="Google Shape;430;p38"/>
            <p:cNvSpPr txBox="1"/>
            <p:nvPr/>
          </p:nvSpPr>
          <p:spPr>
            <a:xfrm>
              <a:off x="5028363" y="4423664"/>
              <a:ext cx="1424700" cy="276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BDR Backup Server</a:t>
              </a:r>
              <a:endParaRPr b="1" sz="800">
                <a:solidFill>
                  <a:srgbClr val="980000"/>
                </a:solidFill>
                <a:latin typeface="Lato"/>
                <a:ea typeface="Lato"/>
                <a:cs typeface="Lato"/>
                <a:sym typeface="Lato"/>
              </a:endParaRPr>
            </a:p>
          </p:txBody>
        </p:sp>
        <p:sp>
          <p:nvSpPr>
            <p:cNvPr id="431" name="Google Shape;431;p38"/>
            <p:cNvSpPr txBox="1"/>
            <p:nvPr/>
          </p:nvSpPr>
          <p:spPr>
            <a:xfrm>
              <a:off x="5028363" y="2585884"/>
              <a:ext cx="1424700" cy="276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BDR Backup Server</a:t>
              </a:r>
              <a:endParaRPr b="1" sz="800">
                <a:solidFill>
                  <a:srgbClr val="980000"/>
                </a:solidFill>
                <a:latin typeface="Lato"/>
                <a:ea typeface="Lato"/>
                <a:cs typeface="Lato"/>
                <a:sym typeface="Lato"/>
              </a:endParaRPr>
            </a:p>
          </p:txBody>
        </p:sp>
        <p:pic>
          <p:nvPicPr>
            <p:cNvPr id="432" name="Google Shape;432;p38"/>
            <p:cNvPicPr preferRelativeResize="0"/>
            <p:nvPr/>
          </p:nvPicPr>
          <p:blipFill>
            <a:blip r:embed="rId4">
              <a:alphaModFix/>
            </a:blip>
            <a:stretch>
              <a:fillRect/>
            </a:stretch>
          </p:blipFill>
          <p:spPr>
            <a:xfrm>
              <a:off x="6934863" y="2844150"/>
              <a:ext cx="659700" cy="659700"/>
            </a:xfrm>
            <a:prstGeom prst="rect">
              <a:avLst/>
            </a:prstGeom>
            <a:noFill/>
            <a:ln>
              <a:noFill/>
            </a:ln>
          </p:spPr>
        </p:pic>
        <p:pic>
          <p:nvPicPr>
            <p:cNvPr id="433" name="Google Shape;433;p38"/>
            <p:cNvPicPr preferRelativeResize="0"/>
            <p:nvPr/>
          </p:nvPicPr>
          <p:blipFill>
            <a:blip r:embed="rId4">
              <a:alphaModFix/>
            </a:blip>
            <a:stretch>
              <a:fillRect/>
            </a:stretch>
          </p:blipFill>
          <p:spPr>
            <a:xfrm>
              <a:off x="6934863" y="3758550"/>
              <a:ext cx="659700" cy="659700"/>
            </a:xfrm>
            <a:prstGeom prst="rect">
              <a:avLst/>
            </a:prstGeom>
            <a:noFill/>
            <a:ln>
              <a:noFill/>
            </a:ln>
          </p:spPr>
        </p:pic>
        <p:sp>
          <p:nvSpPr>
            <p:cNvPr id="434" name="Google Shape;434;p38"/>
            <p:cNvSpPr txBox="1"/>
            <p:nvPr/>
          </p:nvSpPr>
          <p:spPr>
            <a:xfrm>
              <a:off x="6552363" y="4423664"/>
              <a:ext cx="1424700" cy="276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BDR Backup Server</a:t>
              </a:r>
              <a:endParaRPr b="1" sz="800">
                <a:solidFill>
                  <a:srgbClr val="980000"/>
                </a:solidFill>
                <a:latin typeface="Lato"/>
                <a:ea typeface="Lato"/>
                <a:cs typeface="Lato"/>
                <a:sym typeface="Lato"/>
              </a:endParaRPr>
            </a:p>
          </p:txBody>
        </p:sp>
        <p:sp>
          <p:nvSpPr>
            <p:cNvPr id="435" name="Google Shape;435;p38"/>
            <p:cNvSpPr txBox="1"/>
            <p:nvPr/>
          </p:nvSpPr>
          <p:spPr>
            <a:xfrm>
              <a:off x="6552363" y="2585884"/>
              <a:ext cx="1424700" cy="276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BDR Backup Server</a:t>
              </a:r>
              <a:endParaRPr b="1" sz="800">
                <a:solidFill>
                  <a:srgbClr val="980000"/>
                </a:solidFill>
                <a:latin typeface="Lato"/>
                <a:ea typeface="Lato"/>
                <a:cs typeface="Lato"/>
                <a:sym typeface="Lato"/>
              </a:endParaRPr>
            </a:p>
          </p:txBody>
        </p:sp>
        <p:sp>
          <p:nvSpPr>
            <p:cNvPr id="436" name="Google Shape;436;p38"/>
            <p:cNvSpPr/>
            <p:nvPr/>
          </p:nvSpPr>
          <p:spPr>
            <a:xfrm>
              <a:off x="6079893" y="3343019"/>
              <a:ext cx="840000" cy="840000"/>
            </a:xfrm>
            <a:prstGeom prst="ellipse">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7" name="Google Shape;437;p38"/>
            <p:cNvGrpSpPr/>
            <p:nvPr/>
          </p:nvGrpSpPr>
          <p:grpSpPr>
            <a:xfrm>
              <a:off x="6463900" y="3314262"/>
              <a:ext cx="70500" cy="907625"/>
              <a:chOff x="6463900" y="3354212"/>
              <a:chExt cx="70500" cy="907625"/>
            </a:xfrm>
          </p:grpSpPr>
          <p:sp>
            <p:nvSpPr>
              <p:cNvPr id="438" name="Google Shape;438;p38"/>
              <p:cNvSpPr/>
              <p:nvPr/>
            </p:nvSpPr>
            <p:spPr>
              <a:xfrm>
                <a:off x="6463900" y="3354212"/>
                <a:ext cx="70500" cy="70500"/>
              </a:xfrm>
              <a:prstGeom prst="ellips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8"/>
              <p:cNvSpPr/>
              <p:nvPr/>
            </p:nvSpPr>
            <p:spPr>
              <a:xfrm>
                <a:off x="6463900" y="4191337"/>
                <a:ext cx="70500" cy="70500"/>
              </a:xfrm>
              <a:prstGeom prst="ellips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0" name="Google Shape;440;p38"/>
            <p:cNvGrpSpPr/>
            <p:nvPr/>
          </p:nvGrpSpPr>
          <p:grpSpPr>
            <a:xfrm rot="5400000">
              <a:off x="6463900" y="3314262"/>
              <a:ext cx="70500" cy="907625"/>
              <a:chOff x="6463900" y="3354212"/>
              <a:chExt cx="70500" cy="907625"/>
            </a:xfrm>
          </p:grpSpPr>
          <p:sp>
            <p:nvSpPr>
              <p:cNvPr id="441" name="Google Shape;441;p38"/>
              <p:cNvSpPr/>
              <p:nvPr/>
            </p:nvSpPr>
            <p:spPr>
              <a:xfrm>
                <a:off x="6463900" y="3354212"/>
                <a:ext cx="70500" cy="70500"/>
              </a:xfrm>
              <a:prstGeom prst="ellips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8"/>
              <p:cNvSpPr/>
              <p:nvPr/>
            </p:nvSpPr>
            <p:spPr>
              <a:xfrm>
                <a:off x="6463900" y="4191337"/>
                <a:ext cx="70500" cy="70500"/>
              </a:xfrm>
              <a:prstGeom prst="ellips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3" name="Google Shape;443;p38"/>
            <p:cNvSpPr txBox="1"/>
            <p:nvPr/>
          </p:nvSpPr>
          <p:spPr>
            <a:xfrm>
              <a:off x="6216500" y="3622050"/>
              <a:ext cx="572400" cy="291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Server Cluster</a:t>
              </a:r>
              <a:endParaRPr b="1" sz="800">
                <a:solidFill>
                  <a:srgbClr val="980000"/>
                </a:solidFill>
                <a:latin typeface="Lato"/>
                <a:ea typeface="Lato"/>
                <a:cs typeface="Lato"/>
                <a:sym typeface="Lato"/>
              </a:endParaRPr>
            </a:p>
          </p:txBody>
        </p:sp>
      </p:grpSp>
      <p:grpSp>
        <p:nvGrpSpPr>
          <p:cNvPr id="444" name="Google Shape;444;p38"/>
          <p:cNvGrpSpPr/>
          <p:nvPr/>
        </p:nvGrpSpPr>
        <p:grpSpPr>
          <a:xfrm>
            <a:off x="3161172" y="3042114"/>
            <a:ext cx="1534687" cy="1037128"/>
            <a:chOff x="2932572" y="3106807"/>
            <a:chExt cx="1534687" cy="1037128"/>
          </a:xfrm>
        </p:grpSpPr>
        <p:grpSp>
          <p:nvGrpSpPr>
            <p:cNvPr id="445" name="Google Shape;445;p38"/>
            <p:cNvGrpSpPr/>
            <p:nvPr/>
          </p:nvGrpSpPr>
          <p:grpSpPr>
            <a:xfrm>
              <a:off x="2932572" y="3106807"/>
              <a:ext cx="1534687" cy="1037128"/>
              <a:chOff x="7590900" y="3358075"/>
              <a:chExt cx="1899600" cy="1290602"/>
            </a:xfrm>
          </p:grpSpPr>
          <p:sp>
            <p:nvSpPr>
              <p:cNvPr id="446" name="Google Shape;446;p38"/>
              <p:cNvSpPr/>
              <p:nvPr/>
            </p:nvSpPr>
            <p:spPr>
              <a:xfrm>
                <a:off x="7590900" y="3358077"/>
                <a:ext cx="1899600" cy="12906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8"/>
              <p:cNvSpPr/>
              <p:nvPr/>
            </p:nvSpPr>
            <p:spPr>
              <a:xfrm>
                <a:off x="7590900" y="3358075"/>
                <a:ext cx="1899600" cy="1290600"/>
              </a:xfrm>
              <a:prstGeom prst="rect">
                <a:avLst/>
              </a:prstGeom>
              <a:noFill/>
              <a:ln cap="flat" cmpd="sng" w="9525">
                <a:solidFill>
                  <a:srgbClr val="595959"/>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8" name="Google Shape;448;p38"/>
            <p:cNvGrpSpPr/>
            <p:nvPr/>
          </p:nvGrpSpPr>
          <p:grpSpPr>
            <a:xfrm>
              <a:off x="2999625" y="3163353"/>
              <a:ext cx="1400391" cy="923891"/>
              <a:chOff x="3766896" y="3503772"/>
              <a:chExt cx="1400391" cy="923891"/>
            </a:xfrm>
          </p:grpSpPr>
          <p:pic>
            <p:nvPicPr>
              <p:cNvPr id="449" name="Google Shape;449;p38"/>
              <p:cNvPicPr preferRelativeResize="0"/>
              <p:nvPr/>
            </p:nvPicPr>
            <p:blipFill>
              <a:blip r:embed="rId5">
                <a:alphaModFix/>
              </a:blip>
              <a:stretch>
                <a:fillRect/>
              </a:stretch>
            </p:blipFill>
            <p:spPr>
              <a:xfrm>
                <a:off x="3766896" y="3503784"/>
                <a:ext cx="548638" cy="548638"/>
              </a:xfrm>
              <a:prstGeom prst="rect">
                <a:avLst/>
              </a:prstGeom>
              <a:noFill/>
              <a:ln>
                <a:noFill/>
              </a:ln>
            </p:spPr>
          </p:pic>
          <p:pic>
            <p:nvPicPr>
              <p:cNvPr id="450" name="Google Shape;450;p38"/>
              <p:cNvPicPr preferRelativeResize="0"/>
              <p:nvPr/>
            </p:nvPicPr>
            <p:blipFill>
              <a:blip r:embed="rId6">
                <a:alphaModFix/>
              </a:blip>
              <a:stretch>
                <a:fillRect/>
              </a:stretch>
            </p:blipFill>
            <p:spPr>
              <a:xfrm>
                <a:off x="4192773" y="3522198"/>
                <a:ext cx="548638" cy="548638"/>
              </a:xfrm>
              <a:prstGeom prst="rect">
                <a:avLst/>
              </a:prstGeom>
              <a:noFill/>
              <a:ln>
                <a:noFill/>
              </a:ln>
            </p:spPr>
          </p:pic>
          <p:pic>
            <p:nvPicPr>
              <p:cNvPr id="451" name="Google Shape;451;p38"/>
              <p:cNvPicPr preferRelativeResize="0"/>
              <p:nvPr/>
            </p:nvPicPr>
            <p:blipFill>
              <a:blip r:embed="rId7">
                <a:alphaModFix/>
              </a:blip>
              <a:stretch>
                <a:fillRect/>
              </a:stretch>
            </p:blipFill>
            <p:spPr>
              <a:xfrm>
                <a:off x="4618650" y="3879025"/>
                <a:ext cx="548638" cy="548638"/>
              </a:xfrm>
              <a:prstGeom prst="rect">
                <a:avLst/>
              </a:prstGeom>
              <a:noFill/>
              <a:ln>
                <a:noFill/>
              </a:ln>
            </p:spPr>
          </p:pic>
          <p:pic>
            <p:nvPicPr>
              <p:cNvPr id="452" name="Google Shape;452;p38"/>
              <p:cNvPicPr preferRelativeResize="0"/>
              <p:nvPr/>
            </p:nvPicPr>
            <p:blipFill>
              <a:blip r:embed="rId8">
                <a:alphaModFix/>
              </a:blip>
              <a:stretch>
                <a:fillRect/>
              </a:stretch>
            </p:blipFill>
            <p:spPr>
              <a:xfrm>
                <a:off x="4618650" y="3503772"/>
                <a:ext cx="548638" cy="548638"/>
              </a:xfrm>
              <a:prstGeom prst="rect">
                <a:avLst/>
              </a:prstGeom>
              <a:noFill/>
              <a:ln>
                <a:noFill/>
              </a:ln>
            </p:spPr>
          </p:pic>
          <p:pic>
            <p:nvPicPr>
              <p:cNvPr id="453" name="Google Shape;453;p38"/>
              <p:cNvPicPr preferRelativeResize="0"/>
              <p:nvPr/>
            </p:nvPicPr>
            <p:blipFill>
              <a:blip r:embed="rId9">
                <a:alphaModFix/>
              </a:blip>
              <a:stretch>
                <a:fillRect/>
              </a:stretch>
            </p:blipFill>
            <p:spPr>
              <a:xfrm>
                <a:off x="3766896" y="3879025"/>
                <a:ext cx="548638" cy="548638"/>
              </a:xfrm>
              <a:prstGeom prst="rect">
                <a:avLst/>
              </a:prstGeom>
              <a:noFill/>
              <a:ln>
                <a:noFill/>
              </a:ln>
            </p:spPr>
          </p:pic>
          <p:pic>
            <p:nvPicPr>
              <p:cNvPr id="454" name="Google Shape;454;p38"/>
              <p:cNvPicPr preferRelativeResize="0"/>
              <p:nvPr/>
            </p:nvPicPr>
            <p:blipFill>
              <a:blip r:embed="rId10">
                <a:alphaModFix/>
              </a:blip>
              <a:stretch>
                <a:fillRect/>
              </a:stretch>
            </p:blipFill>
            <p:spPr>
              <a:xfrm>
                <a:off x="4192773" y="3879025"/>
                <a:ext cx="548638" cy="548638"/>
              </a:xfrm>
              <a:prstGeom prst="rect">
                <a:avLst/>
              </a:prstGeom>
              <a:noFill/>
              <a:ln>
                <a:noFill/>
              </a:ln>
            </p:spPr>
          </p:pic>
        </p:grpSp>
      </p:grpSp>
      <p:grpSp>
        <p:nvGrpSpPr>
          <p:cNvPr id="455" name="Google Shape;455;p38"/>
          <p:cNvGrpSpPr/>
          <p:nvPr/>
        </p:nvGrpSpPr>
        <p:grpSpPr>
          <a:xfrm rot="-5400000">
            <a:off x="5116806" y="3162800"/>
            <a:ext cx="66444" cy="795756"/>
            <a:chOff x="7655291" y="3926164"/>
            <a:chExt cx="72300" cy="508796"/>
          </a:xfrm>
        </p:grpSpPr>
        <p:cxnSp>
          <p:nvCxnSpPr>
            <p:cNvPr id="456" name="Google Shape;456;p38"/>
            <p:cNvCxnSpPr/>
            <p:nvPr/>
          </p:nvCxnSpPr>
          <p:spPr>
            <a:xfrm rot="5400000">
              <a:off x="7438063" y="4178764"/>
              <a:ext cx="505200" cy="0"/>
            </a:xfrm>
            <a:prstGeom prst="straightConnector1">
              <a:avLst/>
            </a:prstGeom>
            <a:noFill/>
            <a:ln cap="flat" cmpd="sng" w="9525">
              <a:solidFill>
                <a:schemeClr val="dk2"/>
              </a:solidFill>
              <a:prstDash val="dot"/>
              <a:round/>
              <a:headEnd len="med" w="med" type="none"/>
              <a:tailEnd len="med" w="med" type="none"/>
            </a:ln>
          </p:spPr>
        </p:cxnSp>
        <p:sp>
          <p:nvSpPr>
            <p:cNvPr id="457" name="Google Shape;457;p38"/>
            <p:cNvSpPr/>
            <p:nvPr/>
          </p:nvSpPr>
          <p:spPr>
            <a:xfrm flipH="1" rot="10800000">
              <a:off x="7655291" y="4381860"/>
              <a:ext cx="72300" cy="53100"/>
            </a:xfrm>
            <a:prstGeom prst="triangle">
              <a:avLst>
                <a:gd fmla="val 50000" name="adj"/>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8" name="Google Shape;458;p38"/>
          <p:cNvSpPr txBox="1"/>
          <p:nvPr/>
        </p:nvSpPr>
        <p:spPr>
          <a:xfrm>
            <a:off x="4707359" y="3358075"/>
            <a:ext cx="7860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LAN/ WAN</a:t>
            </a:r>
            <a:endParaRPr b="1" sz="800">
              <a:solidFill>
                <a:srgbClr val="980000"/>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39"/>
          <p:cNvPicPr preferRelativeResize="0"/>
          <p:nvPr/>
        </p:nvPicPr>
        <p:blipFill>
          <a:blip r:embed="rId3">
            <a:alphaModFix/>
          </a:blip>
          <a:stretch>
            <a:fillRect/>
          </a:stretch>
        </p:blipFill>
        <p:spPr>
          <a:xfrm>
            <a:off x="0" y="0"/>
            <a:ext cx="9144005" cy="5143151"/>
          </a:xfrm>
          <a:prstGeom prst="rect">
            <a:avLst/>
          </a:prstGeom>
          <a:noFill/>
          <a:ln>
            <a:noFill/>
          </a:ln>
        </p:spPr>
      </p:pic>
      <p:sp>
        <p:nvSpPr>
          <p:cNvPr id="464" name="Google Shape;464;p39"/>
          <p:cNvSpPr txBox="1"/>
          <p:nvPr/>
        </p:nvSpPr>
        <p:spPr>
          <a:xfrm>
            <a:off x="2238453" y="2142276"/>
            <a:ext cx="4667100" cy="85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 BDR Suite</a:t>
            </a:r>
            <a:endParaRPr b="1" sz="3600">
              <a:solidFill>
                <a:srgbClr val="FFFFFF"/>
              </a:solidFill>
              <a:latin typeface="Lato"/>
              <a:ea typeface="Lato"/>
              <a:cs typeface="Lato"/>
              <a:sym typeface="Lato"/>
            </a:endParaRPr>
          </a:p>
          <a:p>
            <a:pPr indent="0" lvl="0" marL="0" rtl="0" algn="ctr">
              <a:lnSpc>
                <a:spcPct val="100000"/>
              </a:lnSpc>
              <a:spcBef>
                <a:spcPts val="0"/>
              </a:spcBef>
              <a:spcAft>
                <a:spcPts val="0"/>
              </a:spcAft>
              <a:buNone/>
            </a:pPr>
            <a:r>
              <a:rPr lang="en" sz="3600">
                <a:solidFill>
                  <a:srgbClr val="FFFFFF"/>
                </a:solidFill>
                <a:latin typeface="Lato Light"/>
                <a:ea typeface="Lato Light"/>
                <a:cs typeface="Lato Light"/>
                <a:sym typeface="Lato Light"/>
              </a:rPr>
              <a:t>Key features</a:t>
            </a:r>
            <a:endParaRPr sz="3600">
              <a:solidFill>
                <a:srgbClr val="FFFFFF"/>
              </a:solidFill>
              <a:latin typeface="Lato Light"/>
              <a:ea typeface="Lato Light"/>
              <a:cs typeface="Lato Light"/>
              <a:sym typeface="Lato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8" name="Shape 468"/>
        <p:cNvGrpSpPr/>
        <p:nvPr/>
      </p:nvGrpSpPr>
      <p:grpSpPr>
        <a:xfrm>
          <a:off x="0" y="0"/>
          <a:ext cx="0" cy="0"/>
          <a:chOff x="0" y="0"/>
          <a:chExt cx="0" cy="0"/>
        </a:xfrm>
      </p:grpSpPr>
      <p:pic>
        <p:nvPicPr>
          <p:cNvPr id="469" name="Google Shape;469;p40"/>
          <p:cNvPicPr preferRelativeResize="0"/>
          <p:nvPr/>
        </p:nvPicPr>
        <p:blipFill>
          <a:blip r:embed="rId3">
            <a:alphaModFix/>
          </a:blip>
          <a:stretch>
            <a:fillRect/>
          </a:stretch>
        </p:blipFill>
        <p:spPr>
          <a:xfrm>
            <a:off x="0" y="0"/>
            <a:ext cx="9144000" cy="5142557"/>
          </a:xfrm>
          <a:prstGeom prst="rect">
            <a:avLst/>
          </a:prstGeom>
          <a:noFill/>
          <a:ln>
            <a:noFill/>
          </a:ln>
        </p:spPr>
      </p:pic>
      <p:sp>
        <p:nvSpPr>
          <p:cNvPr id="470" name="Google Shape;470;p40"/>
          <p:cNvSpPr/>
          <p:nvPr/>
        </p:nvSpPr>
        <p:spPr>
          <a:xfrm>
            <a:off x="150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0"/>
          <p:cNvSpPr/>
          <p:nvPr/>
        </p:nvSpPr>
        <p:spPr>
          <a:xfrm>
            <a:off x="106200" y="741625"/>
            <a:ext cx="8931600" cy="42342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2" name="Google Shape;472;p40"/>
          <p:cNvGrpSpPr/>
          <p:nvPr/>
        </p:nvGrpSpPr>
        <p:grpSpPr>
          <a:xfrm>
            <a:off x="2134950" y="4239425"/>
            <a:ext cx="4874100" cy="37500"/>
            <a:chOff x="2134950" y="4239425"/>
            <a:chExt cx="4874100" cy="37500"/>
          </a:xfrm>
        </p:grpSpPr>
        <p:cxnSp>
          <p:nvCxnSpPr>
            <p:cNvPr id="473" name="Google Shape;473;p40"/>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474" name="Google Shape;474;p40"/>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5" name="Google Shape;475;p40"/>
          <p:cNvGrpSpPr/>
          <p:nvPr/>
        </p:nvGrpSpPr>
        <p:grpSpPr>
          <a:xfrm>
            <a:off x="1008291" y="1466231"/>
            <a:ext cx="2062200" cy="836036"/>
            <a:chOff x="1164086" y="1404311"/>
            <a:chExt cx="2062200" cy="836036"/>
          </a:xfrm>
        </p:grpSpPr>
        <p:sp>
          <p:nvSpPr>
            <p:cNvPr id="476" name="Google Shape;476;p40"/>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Microsoft  Exchange </a:t>
              </a:r>
              <a:r>
                <a:rPr b="1" lang="en" sz="900">
                  <a:latin typeface="Lato"/>
                  <a:ea typeface="Lato"/>
                  <a:cs typeface="Lato"/>
                  <a:sym typeface="Lato"/>
                </a:rPr>
                <a:t> Backup</a:t>
              </a:r>
              <a:endParaRPr b="1" sz="900">
                <a:latin typeface="Lato"/>
                <a:ea typeface="Lato"/>
                <a:cs typeface="Lato"/>
                <a:sym typeface="Lato"/>
              </a:endParaRPr>
            </a:p>
          </p:txBody>
        </p:sp>
        <p:sp>
          <p:nvSpPr>
            <p:cNvPr id="477" name="Google Shape;477;p40"/>
            <p:cNvSpPr txBox="1"/>
            <p:nvPr/>
          </p:nvSpPr>
          <p:spPr>
            <a:xfrm>
              <a:off x="1168841" y="1648746"/>
              <a:ext cx="18867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Backup the entire MS Exchange Server or perform a folder-level backup of the mailbox by specifying the user.</a:t>
              </a:r>
              <a:endParaRPr sz="800">
                <a:latin typeface="Lato"/>
                <a:ea typeface="Lato"/>
                <a:cs typeface="Lato"/>
                <a:sym typeface="Lato"/>
              </a:endParaRPr>
            </a:p>
          </p:txBody>
        </p:sp>
      </p:grpSp>
      <p:grpSp>
        <p:nvGrpSpPr>
          <p:cNvPr id="478" name="Google Shape;478;p40"/>
          <p:cNvGrpSpPr/>
          <p:nvPr/>
        </p:nvGrpSpPr>
        <p:grpSpPr>
          <a:xfrm>
            <a:off x="4017200" y="2797974"/>
            <a:ext cx="2062200" cy="862287"/>
            <a:chOff x="1164086" y="1404311"/>
            <a:chExt cx="2062200" cy="861598"/>
          </a:xfrm>
        </p:grpSpPr>
        <p:sp>
          <p:nvSpPr>
            <p:cNvPr id="479" name="Google Shape;479;p40"/>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MySQL </a:t>
              </a:r>
              <a:r>
                <a:rPr b="1" lang="en" sz="900">
                  <a:latin typeface="Lato"/>
                  <a:ea typeface="Lato"/>
                  <a:cs typeface="Lato"/>
                  <a:sym typeface="Lato"/>
                </a:rPr>
                <a:t>Backup</a:t>
              </a:r>
              <a:endParaRPr b="1" sz="900">
                <a:latin typeface="Lato"/>
                <a:ea typeface="Lato"/>
                <a:cs typeface="Lato"/>
                <a:sym typeface="Lato"/>
              </a:endParaRPr>
            </a:p>
          </p:txBody>
        </p:sp>
        <p:sp>
          <p:nvSpPr>
            <p:cNvPr id="480" name="Google Shape;480;p40"/>
            <p:cNvSpPr txBox="1"/>
            <p:nvPr/>
          </p:nvSpPr>
          <p:spPr>
            <a:xfrm>
              <a:off x="1168836" y="1737908"/>
              <a:ext cx="1886700" cy="528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Perform incremental backups of your MySQL databases using utility tools to dump the data locally before transferring it to backup storage.</a:t>
              </a:r>
              <a:endParaRPr sz="800">
                <a:latin typeface="Lato"/>
                <a:ea typeface="Lato"/>
                <a:cs typeface="Lato"/>
                <a:sym typeface="Lato"/>
              </a:endParaRPr>
            </a:p>
          </p:txBody>
        </p:sp>
      </p:grpSp>
      <p:grpSp>
        <p:nvGrpSpPr>
          <p:cNvPr id="481" name="Google Shape;481;p40"/>
          <p:cNvGrpSpPr/>
          <p:nvPr/>
        </p:nvGrpSpPr>
        <p:grpSpPr>
          <a:xfrm>
            <a:off x="1015038" y="2794882"/>
            <a:ext cx="1886700" cy="820905"/>
            <a:chOff x="1164091" y="1384724"/>
            <a:chExt cx="1886700" cy="820905"/>
          </a:xfrm>
        </p:grpSpPr>
        <p:sp>
          <p:nvSpPr>
            <p:cNvPr id="482" name="Google Shape;482;p40"/>
            <p:cNvSpPr txBox="1"/>
            <p:nvPr/>
          </p:nvSpPr>
          <p:spPr>
            <a:xfrm>
              <a:off x="1164091" y="1384724"/>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Microsoft Outlook Backup</a:t>
              </a:r>
              <a:endParaRPr b="1" sz="900">
                <a:latin typeface="Lato"/>
                <a:ea typeface="Lato"/>
                <a:cs typeface="Lato"/>
                <a:sym typeface="Lato"/>
              </a:endParaRPr>
            </a:p>
          </p:txBody>
        </p:sp>
        <p:sp>
          <p:nvSpPr>
            <p:cNvPr id="483" name="Google Shape;483;p40"/>
            <p:cNvSpPr txBox="1"/>
            <p:nvPr/>
          </p:nvSpPr>
          <p:spPr>
            <a:xfrm>
              <a:off x="1168453" y="1656929"/>
              <a:ext cx="1882200" cy="548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Backup your emails configured in MS Outlook profile along with the rules, at the folder level.</a:t>
              </a:r>
              <a:endParaRPr sz="800">
                <a:latin typeface="Lato"/>
                <a:ea typeface="Lato"/>
                <a:cs typeface="Lato"/>
                <a:sym typeface="Lato"/>
              </a:endParaRPr>
            </a:p>
          </p:txBody>
        </p:sp>
      </p:grpSp>
      <p:grpSp>
        <p:nvGrpSpPr>
          <p:cNvPr id="484" name="Google Shape;484;p40"/>
          <p:cNvGrpSpPr/>
          <p:nvPr/>
        </p:nvGrpSpPr>
        <p:grpSpPr>
          <a:xfrm>
            <a:off x="6993519" y="2797011"/>
            <a:ext cx="1886700" cy="926109"/>
            <a:chOff x="1164091" y="1391251"/>
            <a:chExt cx="1886700" cy="926109"/>
          </a:xfrm>
        </p:grpSpPr>
        <p:sp>
          <p:nvSpPr>
            <p:cNvPr id="485" name="Google Shape;485;p40"/>
            <p:cNvSpPr txBox="1"/>
            <p:nvPr/>
          </p:nvSpPr>
          <p:spPr>
            <a:xfrm>
              <a:off x="1164091" y="1391251"/>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Seed Backup</a:t>
              </a:r>
              <a:endParaRPr b="1" sz="900">
                <a:latin typeface="Lato"/>
                <a:ea typeface="Lato"/>
                <a:cs typeface="Lato"/>
                <a:sym typeface="Lato"/>
              </a:endParaRPr>
            </a:p>
          </p:txBody>
        </p:sp>
        <p:sp>
          <p:nvSpPr>
            <p:cNvPr id="486" name="Google Shape;486;p40"/>
            <p:cNvSpPr txBox="1"/>
            <p:nvPr/>
          </p:nvSpPr>
          <p:spPr>
            <a:xfrm>
              <a:off x="1168447" y="1671160"/>
              <a:ext cx="1882200" cy="646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Transfer the full backup data from the client to the remote backup server through any secondary medium such as an external hard drive or a flash drive.</a:t>
              </a:r>
              <a:endParaRPr sz="800">
                <a:latin typeface="Lato"/>
                <a:ea typeface="Lato"/>
                <a:cs typeface="Lato"/>
                <a:sym typeface="Lato"/>
              </a:endParaRPr>
            </a:p>
          </p:txBody>
        </p:sp>
      </p:grpSp>
      <p:grpSp>
        <p:nvGrpSpPr>
          <p:cNvPr id="487" name="Google Shape;487;p40"/>
          <p:cNvGrpSpPr/>
          <p:nvPr/>
        </p:nvGrpSpPr>
        <p:grpSpPr>
          <a:xfrm>
            <a:off x="288918" y="1426511"/>
            <a:ext cx="781700" cy="757050"/>
            <a:chOff x="288918" y="1426511"/>
            <a:chExt cx="781700" cy="757050"/>
          </a:xfrm>
        </p:grpSpPr>
        <p:sp>
          <p:nvSpPr>
            <p:cNvPr id="488" name="Google Shape;488;p40"/>
            <p:cNvSpPr/>
            <p:nvPr/>
          </p:nvSpPr>
          <p:spPr>
            <a:xfrm>
              <a:off x="460869" y="207140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9" name="Google Shape;489;p40"/>
            <p:cNvPicPr preferRelativeResize="0"/>
            <p:nvPr/>
          </p:nvPicPr>
          <p:blipFill rotWithShape="1">
            <a:blip r:embed="rId4">
              <a:alphaModFix/>
            </a:blip>
            <a:srcRect b="8325" l="7462" r="9245" t="8756"/>
            <a:stretch/>
          </p:blipFill>
          <p:spPr>
            <a:xfrm>
              <a:off x="288918" y="1426511"/>
              <a:ext cx="781700" cy="757050"/>
            </a:xfrm>
            <a:prstGeom prst="rect">
              <a:avLst/>
            </a:prstGeom>
            <a:noFill/>
            <a:ln>
              <a:noFill/>
            </a:ln>
          </p:spPr>
        </p:pic>
      </p:grpSp>
      <p:sp>
        <p:nvSpPr>
          <p:cNvPr id="490" name="Google Shape;490;p40"/>
          <p:cNvSpPr txBox="1"/>
          <p:nvPr/>
        </p:nvSpPr>
        <p:spPr>
          <a:xfrm>
            <a:off x="185050" y="152550"/>
            <a:ext cx="87846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Lato"/>
                <a:ea typeface="Lato"/>
                <a:cs typeface="Lato"/>
                <a:sym typeface="Lato"/>
              </a:rPr>
              <a:t>Key Backup Features </a:t>
            </a:r>
            <a:r>
              <a:rPr lang="en" sz="2400">
                <a:solidFill>
                  <a:schemeClr val="lt1"/>
                </a:solidFill>
                <a:latin typeface="Lato Light"/>
                <a:ea typeface="Lato Light"/>
                <a:cs typeface="Lato Light"/>
                <a:sym typeface="Lato Light"/>
              </a:rPr>
              <a:t>for Applications</a:t>
            </a:r>
            <a:endParaRPr sz="2400">
              <a:solidFill>
                <a:schemeClr val="lt1"/>
              </a:solidFill>
              <a:latin typeface="Lato Light"/>
              <a:ea typeface="Lato Light"/>
              <a:cs typeface="Lato Light"/>
              <a:sym typeface="Lato Light"/>
            </a:endParaRPr>
          </a:p>
        </p:txBody>
      </p:sp>
      <p:grpSp>
        <p:nvGrpSpPr>
          <p:cNvPr id="491" name="Google Shape;491;p40"/>
          <p:cNvGrpSpPr/>
          <p:nvPr/>
        </p:nvGrpSpPr>
        <p:grpSpPr>
          <a:xfrm>
            <a:off x="4021595" y="1464607"/>
            <a:ext cx="2062200" cy="842554"/>
            <a:chOff x="1164086" y="1384729"/>
            <a:chExt cx="2062200" cy="842554"/>
          </a:xfrm>
        </p:grpSpPr>
        <p:sp>
          <p:nvSpPr>
            <p:cNvPr id="492" name="Google Shape;492;p40"/>
            <p:cNvSpPr txBox="1"/>
            <p:nvPr/>
          </p:nvSpPr>
          <p:spPr>
            <a:xfrm>
              <a:off x="1164086" y="1384729"/>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Microsoft  SQL Backup</a:t>
              </a:r>
              <a:endParaRPr b="1" sz="900">
                <a:latin typeface="Lato"/>
                <a:ea typeface="Lato"/>
                <a:cs typeface="Lato"/>
                <a:sym typeface="Lato"/>
              </a:endParaRPr>
            </a:p>
          </p:txBody>
        </p:sp>
        <p:sp>
          <p:nvSpPr>
            <p:cNvPr id="493" name="Google Shape;493;p40"/>
            <p:cNvSpPr txBox="1"/>
            <p:nvPr/>
          </p:nvSpPr>
          <p:spPr>
            <a:xfrm>
              <a:off x="1168841" y="1635683"/>
              <a:ext cx="18867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solidFill>
                    <a:schemeClr val="dk1"/>
                  </a:solidFill>
                  <a:latin typeface="Lato"/>
                  <a:ea typeface="Lato"/>
                  <a:cs typeface="Lato"/>
                  <a:sym typeface="Lato"/>
                </a:rPr>
                <a:t>Backup your MS SQL server databases and restore the required databases by specifying the recovery state.</a:t>
              </a:r>
              <a:endParaRPr sz="800">
                <a:solidFill>
                  <a:schemeClr val="dk1"/>
                </a:solidFill>
                <a:latin typeface="Lato"/>
                <a:ea typeface="Lato"/>
                <a:cs typeface="Lato"/>
                <a:sym typeface="Lato"/>
              </a:endParaRPr>
            </a:p>
          </p:txBody>
        </p:sp>
      </p:grpSp>
      <p:grpSp>
        <p:nvGrpSpPr>
          <p:cNvPr id="494" name="Google Shape;494;p40"/>
          <p:cNvGrpSpPr/>
          <p:nvPr/>
        </p:nvGrpSpPr>
        <p:grpSpPr>
          <a:xfrm>
            <a:off x="6996450" y="1466894"/>
            <a:ext cx="2062200" cy="891638"/>
            <a:chOff x="1164086" y="1404311"/>
            <a:chExt cx="2062200" cy="764042"/>
          </a:xfrm>
        </p:grpSpPr>
        <p:sp>
          <p:nvSpPr>
            <p:cNvPr id="495" name="Google Shape;495;p40"/>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Microsoft SharePoint Backup</a:t>
              </a:r>
              <a:endParaRPr b="1" sz="900">
                <a:latin typeface="Lato"/>
                <a:ea typeface="Lato"/>
                <a:cs typeface="Lato"/>
                <a:sym typeface="Lato"/>
              </a:endParaRPr>
            </a:p>
          </p:txBody>
        </p:sp>
        <p:sp>
          <p:nvSpPr>
            <p:cNvPr id="496" name="Google Shape;496;p40"/>
            <p:cNvSpPr txBox="1"/>
            <p:nvPr/>
          </p:nvSpPr>
          <p:spPr>
            <a:xfrm>
              <a:off x="1168852" y="1697653"/>
              <a:ext cx="1886700" cy="470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Backup the site collections from your local machine in MS SharePoint by configuring an incremental backup schedule.</a:t>
              </a:r>
              <a:endParaRPr sz="800">
                <a:latin typeface="Lato"/>
                <a:ea typeface="Lato"/>
                <a:cs typeface="Lato"/>
                <a:sym typeface="Lato"/>
              </a:endParaRPr>
            </a:p>
          </p:txBody>
        </p:sp>
      </p:grpSp>
      <p:grpSp>
        <p:nvGrpSpPr>
          <p:cNvPr id="497" name="Google Shape;497;p40"/>
          <p:cNvGrpSpPr/>
          <p:nvPr/>
        </p:nvGrpSpPr>
        <p:grpSpPr>
          <a:xfrm>
            <a:off x="3297834" y="2758256"/>
            <a:ext cx="781700" cy="757050"/>
            <a:chOff x="3297834" y="2758256"/>
            <a:chExt cx="781700" cy="757050"/>
          </a:xfrm>
        </p:grpSpPr>
        <p:pic>
          <p:nvPicPr>
            <p:cNvPr id="498" name="Google Shape;498;p40"/>
            <p:cNvPicPr preferRelativeResize="0"/>
            <p:nvPr/>
          </p:nvPicPr>
          <p:blipFill rotWithShape="1">
            <a:blip r:embed="rId4">
              <a:alphaModFix/>
            </a:blip>
            <a:srcRect b="8325" l="7462" r="9245" t="8756"/>
            <a:stretch/>
          </p:blipFill>
          <p:spPr>
            <a:xfrm>
              <a:off x="3297834" y="2758256"/>
              <a:ext cx="781700" cy="757050"/>
            </a:xfrm>
            <a:prstGeom prst="rect">
              <a:avLst/>
            </a:prstGeom>
            <a:noFill/>
            <a:ln>
              <a:noFill/>
            </a:ln>
          </p:spPr>
        </p:pic>
        <p:sp>
          <p:nvSpPr>
            <p:cNvPr id="499" name="Google Shape;499;p40"/>
            <p:cNvSpPr/>
            <p:nvPr/>
          </p:nvSpPr>
          <p:spPr>
            <a:xfrm>
              <a:off x="3469784" y="3403150"/>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0" name="Google Shape;500;p40"/>
          <p:cNvGrpSpPr/>
          <p:nvPr/>
        </p:nvGrpSpPr>
        <p:grpSpPr>
          <a:xfrm>
            <a:off x="6267613" y="2757296"/>
            <a:ext cx="781700" cy="757050"/>
            <a:chOff x="493975" y="1341330"/>
            <a:chExt cx="781700" cy="757050"/>
          </a:xfrm>
        </p:grpSpPr>
        <p:pic>
          <p:nvPicPr>
            <p:cNvPr id="501" name="Google Shape;501;p40"/>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502" name="Google Shape;502;p40"/>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3" name="Google Shape;503;p40"/>
          <p:cNvGrpSpPr/>
          <p:nvPr/>
        </p:nvGrpSpPr>
        <p:grpSpPr>
          <a:xfrm>
            <a:off x="6264407" y="1426550"/>
            <a:ext cx="781700" cy="757050"/>
            <a:chOff x="493975" y="1341330"/>
            <a:chExt cx="781700" cy="757050"/>
          </a:xfrm>
        </p:grpSpPr>
        <p:pic>
          <p:nvPicPr>
            <p:cNvPr id="504" name="Google Shape;504;p40"/>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505" name="Google Shape;505;p40"/>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6" name="Google Shape;506;p40"/>
          <p:cNvGrpSpPr/>
          <p:nvPr/>
        </p:nvGrpSpPr>
        <p:grpSpPr>
          <a:xfrm>
            <a:off x="289133" y="2761695"/>
            <a:ext cx="781700" cy="757050"/>
            <a:chOff x="493975" y="1341330"/>
            <a:chExt cx="781700" cy="757050"/>
          </a:xfrm>
        </p:grpSpPr>
        <p:pic>
          <p:nvPicPr>
            <p:cNvPr id="507" name="Google Shape;507;p40"/>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508" name="Google Shape;508;p40"/>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9" name="Google Shape;509;p40"/>
          <p:cNvGrpSpPr/>
          <p:nvPr/>
        </p:nvGrpSpPr>
        <p:grpSpPr>
          <a:xfrm>
            <a:off x="3290511" y="1425419"/>
            <a:ext cx="781700" cy="757050"/>
            <a:chOff x="493975" y="1341330"/>
            <a:chExt cx="781700" cy="757050"/>
          </a:xfrm>
        </p:grpSpPr>
        <p:pic>
          <p:nvPicPr>
            <p:cNvPr id="510" name="Google Shape;510;p40"/>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511" name="Google Shape;511;p40"/>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2" name="Google Shape;512;p40"/>
          <p:cNvPicPr preferRelativeResize="0"/>
          <p:nvPr/>
        </p:nvPicPr>
        <p:blipFill rotWithShape="1">
          <a:blip r:embed="rId5">
            <a:alphaModFix/>
          </a:blip>
          <a:srcRect b="0" l="0" r="0" t="0"/>
          <a:stretch/>
        </p:blipFill>
        <p:spPr>
          <a:xfrm>
            <a:off x="6391625" y="2852651"/>
            <a:ext cx="548623" cy="548649"/>
          </a:xfrm>
          <a:prstGeom prst="rect">
            <a:avLst/>
          </a:prstGeom>
          <a:noFill/>
          <a:ln>
            <a:noFill/>
          </a:ln>
        </p:spPr>
      </p:pic>
      <p:pic>
        <p:nvPicPr>
          <p:cNvPr id="513" name="Google Shape;513;p40"/>
          <p:cNvPicPr preferRelativeResize="0"/>
          <p:nvPr/>
        </p:nvPicPr>
        <p:blipFill rotWithShape="1">
          <a:blip r:embed="rId6">
            <a:alphaModFix/>
          </a:blip>
          <a:srcRect b="0" l="0" r="0" t="0"/>
          <a:stretch/>
        </p:blipFill>
        <p:spPr>
          <a:xfrm>
            <a:off x="413638" y="1526290"/>
            <a:ext cx="548639" cy="548639"/>
          </a:xfrm>
          <a:prstGeom prst="rect">
            <a:avLst/>
          </a:prstGeom>
          <a:noFill/>
          <a:ln>
            <a:noFill/>
          </a:ln>
        </p:spPr>
      </p:pic>
      <p:pic>
        <p:nvPicPr>
          <p:cNvPr id="514" name="Google Shape;514;p40"/>
          <p:cNvPicPr preferRelativeResize="0"/>
          <p:nvPr/>
        </p:nvPicPr>
        <p:blipFill rotWithShape="1">
          <a:blip r:embed="rId7">
            <a:alphaModFix/>
          </a:blip>
          <a:srcRect b="0" l="0" r="0" t="0"/>
          <a:stretch/>
        </p:blipFill>
        <p:spPr>
          <a:xfrm>
            <a:off x="3390947" y="1506595"/>
            <a:ext cx="611948" cy="611973"/>
          </a:xfrm>
          <a:prstGeom prst="rect">
            <a:avLst/>
          </a:prstGeom>
          <a:noFill/>
          <a:ln>
            <a:noFill/>
          </a:ln>
        </p:spPr>
      </p:pic>
      <p:pic>
        <p:nvPicPr>
          <p:cNvPr id="515" name="Google Shape;515;p40"/>
          <p:cNvPicPr preferRelativeResize="0"/>
          <p:nvPr/>
        </p:nvPicPr>
        <p:blipFill rotWithShape="1">
          <a:blip r:embed="rId8">
            <a:alphaModFix/>
          </a:blip>
          <a:srcRect b="0" l="0" r="0" t="0"/>
          <a:stretch/>
        </p:blipFill>
        <p:spPr>
          <a:xfrm>
            <a:off x="6376662" y="1498559"/>
            <a:ext cx="611625" cy="611625"/>
          </a:xfrm>
          <a:prstGeom prst="rect">
            <a:avLst/>
          </a:prstGeom>
          <a:noFill/>
          <a:ln>
            <a:noFill/>
          </a:ln>
        </p:spPr>
      </p:pic>
      <p:pic>
        <p:nvPicPr>
          <p:cNvPr id="516" name="Google Shape;516;p40">
            <a:hlinkClick r:id="rId9"/>
          </p:cNvPr>
          <p:cNvPicPr preferRelativeResize="0"/>
          <p:nvPr/>
        </p:nvPicPr>
        <p:blipFill rotWithShape="1">
          <a:blip r:embed="rId10">
            <a:alphaModFix/>
          </a:blip>
          <a:srcRect b="0" l="0" r="0" t="0"/>
          <a:stretch/>
        </p:blipFill>
        <p:spPr>
          <a:xfrm>
            <a:off x="3388650" y="2828300"/>
            <a:ext cx="622024" cy="622024"/>
          </a:xfrm>
          <a:prstGeom prst="rect">
            <a:avLst/>
          </a:prstGeom>
          <a:noFill/>
          <a:ln>
            <a:noFill/>
          </a:ln>
        </p:spPr>
      </p:pic>
      <p:pic>
        <p:nvPicPr>
          <p:cNvPr id="517" name="Google Shape;517;p40"/>
          <p:cNvPicPr preferRelativeResize="0"/>
          <p:nvPr/>
        </p:nvPicPr>
        <p:blipFill rotWithShape="1">
          <a:blip r:embed="rId11">
            <a:alphaModFix/>
          </a:blip>
          <a:srcRect b="0" l="0" r="0" t="0"/>
          <a:stretch/>
        </p:blipFill>
        <p:spPr>
          <a:xfrm>
            <a:off x="413638" y="2852652"/>
            <a:ext cx="548639" cy="54863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1" name="Shape 521"/>
        <p:cNvGrpSpPr/>
        <p:nvPr/>
      </p:nvGrpSpPr>
      <p:grpSpPr>
        <a:xfrm>
          <a:off x="0" y="0"/>
          <a:ext cx="0" cy="0"/>
          <a:chOff x="0" y="0"/>
          <a:chExt cx="0" cy="0"/>
        </a:xfrm>
      </p:grpSpPr>
      <p:pic>
        <p:nvPicPr>
          <p:cNvPr id="522" name="Google Shape;522;p41"/>
          <p:cNvPicPr preferRelativeResize="0"/>
          <p:nvPr/>
        </p:nvPicPr>
        <p:blipFill>
          <a:blip r:embed="rId3">
            <a:alphaModFix/>
          </a:blip>
          <a:stretch>
            <a:fillRect/>
          </a:stretch>
        </p:blipFill>
        <p:spPr>
          <a:xfrm>
            <a:off x="0" y="0"/>
            <a:ext cx="9144000" cy="5142557"/>
          </a:xfrm>
          <a:prstGeom prst="rect">
            <a:avLst/>
          </a:prstGeom>
          <a:noFill/>
          <a:ln>
            <a:noFill/>
          </a:ln>
        </p:spPr>
      </p:pic>
      <p:sp>
        <p:nvSpPr>
          <p:cNvPr id="523" name="Google Shape;523;p41"/>
          <p:cNvSpPr/>
          <p:nvPr/>
        </p:nvSpPr>
        <p:spPr>
          <a:xfrm>
            <a:off x="150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1"/>
          <p:cNvSpPr/>
          <p:nvPr/>
        </p:nvSpPr>
        <p:spPr>
          <a:xfrm>
            <a:off x="106200" y="741625"/>
            <a:ext cx="8931600" cy="42342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5" name="Google Shape;525;p41"/>
          <p:cNvGrpSpPr/>
          <p:nvPr/>
        </p:nvGrpSpPr>
        <p:grpSpPr>
          <a:xfrm>
            <a:off x="2134950" y="4239425"/>
            <a:ext cx="4874100" cy="37500"/>
            <a:chOff x="2134950" y="4239425"/>
            <a:chExt cx="4874100" cy="37500"/>
          </a:xfrm>
        </p:grpSpPr>
        <p:cxnSp>
          <p:nvCxnSpPr>
            <p:cNvPr id="526" name="Google Shape;526;p41"/>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527" name="Google Shape;527;p41"/>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8" name="Google Shape;528;p41"/>
          <p:cNvGrpSpPr/>
          <p:nvPr/>
        </p:nvGrpSpPr>
        <p:grpSpPr>
          <a:xfrm>
            <a:off x="1010750" y="1464600"/>
            <a:ext cx="2062200" cy="916998"/>
            <a:chOff x="1157558" y="1384722"/>
            <a:chExt cx="2062200" cy="916998"/>
          </a:xfrm>
        </p:grpSpPr>
        <p:sp>
          <p:nvSpPr>
            <p:cNvPr id="529" name="Google Shape;529;p41"/>
            <p:cNvSpPr txBox="1"/>
            <p:nvPr/>
          </p:nvSpPr>
          <p:spPr>
            <a:xfrm>
              <a:off x="1157558" y="1384722"/>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Near </a:t>
              </a:r>
              <a:r>
                <a:rPr b="1" lang="en" sz="900">
                  <a:latin typeface="Lato"/>
                  <a:ea typeface="Lato"/>
                  <a:cs typeface="Lato"/>
                  <a:sym typeface="Lato"/>
                </a:rPr>
                <a:t>Continuous Data Protection</a:t>
              </a:r>
              <a:endParaRPr b="1" sz="900">
                <a:latin typeface="Lato"/>
                <a:ea typeface="Lato"/>
                <a:cs typeface="Lato"/>
                <a:sym typeface="Lato"/>
              </a:endParaRPr>
            </a:p>
          </p:txBody>
        </p:sp>
        <p:sp>
          <p:nvSpPr>
            <p:cNvPr id="530" name="Google Shape;530;p41"/>
            <p:cNvSpPr txBox="1"/>
            <p:nvPr/>
          </p:nvSpPr>
          <p:spPr>
            <a:xfrm>
              <a:off x="1161921" y="1710120"/>
              <a:ext cx="18822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Flexible backup schedules  based on your requirement, can run backup schedules on Daily/Weekly/Once/Monthly.</a:t>
              </a:r>
              <a:endParaRPr sz="800">
                <a:latin typeface="Lato"/>
                <a:ea typeface="Lato"/>
                <a:cs typeface="Lato"/>
                <a:sym typeface="Lato"/>
              </a:endParaRPr>
            </a:p>
          </p:txBody>
        </p:sp>
      </p:grpSp>
      <p:grpSp>
        <p:nvGrpSpPr>
          <p:cNvPr id="531" name="Google Shape;531;p41"/>
          <p:cNvGrpSpPr/>
          <p:nvPr/>
        </p:nvGrpSpPr>
        <p:grpSpPr>
          <a:xfrm>
            <a:off x="1010755" y="2808972"/>
            <a:ext cx="1886700" cy="898835"/>
            <a:chOff x="1164091" y="1404305"/>
            <a:chExt cx="1886700" cy="898835"/>
          </a:xfrm>
        </p:grpSpPr>
        <p:sp>
          <p:nvSpPr>
            <p:cNvPr id="532" name="Google Shape;532;p41"/>
            <p:cNvSpPr txBox="1"/>
            <p:nvPr/>
          </p:nvSpPr>
          <p:spPr>
            <a:xfrm>
              <a:off x="1164091" y="1404305"/>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Restore to Application Server</a:t>
              </a:r>
              <a:endParaRPr b="1" sz="900">
                <a:latin typeface="Lato"/>
                <a:ea typeface="Lato"/>
                <a:cs typeface="Lato"/>
                <a:sym typeface="Lato"/>
              </a:endParaRPr>
            </a:p>
          </p:txBody>
        </p:sp>
        <p:sp>
          <p:nvSpPr>
            <p:cNvPr id="533" name="Google Shape;533;p41"/>
            <p:cNvSpPr txBox="1"/>
            <p:nvPr/>
          </p:nvSpPr>
          <p:spPr>
            <a:xfrm>
              <a:off x="1168461" y="1691140"/>
              <a:ext cx="1882200" cy="612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Restore backups of MS Exchange, SQL, or Outlook data directly to the respective Microsoft application or into a local disk.</a:t>
              </a:r>
              <a:endParaRPr sz="800">
                <a:latin typeface="Lato"/>
                <a:ea typeface="Lato"/>
                <a:cs typeface="Lato"/>
                <a:sym typeface="Lato"/>
              </a:endParaRPr>
            </a:p>
          </p:txBody>
        </p:sp>
      </p:grpSp>
      <p:grpSp>
        <p:nvGrpSpPr>
          <p:cNvPr id="534" name="Google Shape;534;p41"/>
          <p:cNvGrpSpPr/>
          <p:nvPr/>
        </p:nvGrpSpPr>
        <p:grpSpPr>
          <a:xfrm>
            <a:off x="4020650" y="2797016"/>
            <a:ext cx="2062200" cy="934309"/>
            <a:chOff x="1164086" y="1391256"/>
            <a:chExt cx="2062200" cy="934309"/>
          </a:xfrm>
        </p:grpSpPr>
        <p:sp>
          <p:nvSpPr>
            <p:cNvPr id="535" name="Google Shape;535;p41"/>
            <p:cNvSpPr txBox="1"/>
            <p:nvPr/>
          </p:nvSpPr>
          <p:spPr>
            <a:xfrm>
              <a:off x="1164086" y="1391256"/>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Backup Schedule Window</a:t>
              </a:r>
              <a:endParaRPr b="1" sz="900">
                <a:latin typeface="Lato"/>
                <a:ea typeface="Lato"/>
                <a:cs typeface="Lato"/>
                <a:sym typeface="Lato"/>
              </a:endParaRPr>
            </a:p>
          </p:txBody>
        </p:sp>
        <p:sp>
          <p:nvSpPr>
            <p:cNvPr id="536" name="Google Shape;536;p41"/>
            <p:cNvSpPr txBox="1"/>
            <p:nvPr/>
          </p:nvSpPr>
          <p:spPr>
            <a:xfrm>
              <a:off x="1168836" y="1670665"/>
              <a:ext cx="1886700" cy="654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Set the time frame to suspend your backups for a certain period, once the schedule limit ends, the backups will resume automatically.</a:t>
              </a:r>
              <a:endParaRPr sz="800">
                <a:latin typeface="Lato"/>
                <a:ea typeface="Lato"/>
                <a:cs typeface="Lato"/>
                <a:sym typeface="Lato"/>
              </a:endParaRPr>
            </a:p>
          </p:txBody>
        </p:sp>
      </p:grpSp>
      <p:grpSp>
        <p:nvGrpSpPr>
          <p:cNvPr id="537" name="Google Shape;537;p41"/>
          <p:cNvGrpSpPr/>
          <p:nvPr/>
        </p:nvGrpSpPr>
        <p:grpSpPr>
          <a:xfrm>
            <a:off x="6995650" y="2794838"/>
            <a:ext cx="2062200" cy="830593"/>
            <a:chOff x="1164086" y="1384729"/>
            <a:chExt cx="2062200" cy="830593"/>
          </a:xfrm>
        </p:grpSpPr>
        <p:sp>
          <p:nvSpPr>
            <p:cNvPr id="538" name="Google Shape;538;p41"/>
            <p:cNvSpPr txBox="1"/>
            <p:nvPr/>
          </p:nvSpPr>
          <p:spPr>
            <a:xfrm>
              <a:off x="1164086" y="1384729"/>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Email Notification</a:t>
              </a:r>
              <a:endParaRPr b="1" sz="900">
                <a:latin typeface="Lato"/>
                <a:ea typeface="Lato"/>
                <a:cs typeface="Lato"/>
                <a:sym typeface="Lato"/>
              </a:endParaRPr>
            </a:p>
          </p:txBody>
        </p:sp>
        <p:sp>
          <p:nvSpPr>
            <p:cNvPr id="539" name="Google Shape;539;p41"/>
            <p:cNvSpPr txBox="1"/>
            <p:nvPr/>
          </p:nvSpPr>
          <p:spPr>
            <a:xfrm>
              <a:off x="1168841" y="1623722"/>
              <a:ext cx="18867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Enable email notifications to get alerts on the actual status of the configured backups (like success, failure, missed).</a:t>
              </a:r>
              <a:endParaRPr sz="800">
                <a:latin typeface="Lato"/>
                <a:ea typeface="Lato"/>
                <a:cs typeface="Lato"/>
                <a:sym typeface="Lato"/>
              </a:endParaRPr>
            </a:p>
          </p:txBody>
        </p:sp>
      </p:grpSp>
      <p:grpSp>
        <p:nvGrpSpPr>
          <p:cNvPr id="540" name="Google Shape;540;p41"/>
          <p:cNvGrpSpPr/>
          <p:nvPr/>
        </p:nvGrpSpPr>
        <p:grpSpPr>
          <a:xfrm>
            <a:off x="288918" y="1426511"/>
            <a:ext cx="781700" cy="757050"/>
            <a:chOff x="288918" y="1426511"/>
            <a:chExt cx="781700" cy="757050"/>
          </a:xfrm>
        </p:grpSpPr>
        <p:sp>
          <p:nvSpPr>
            <p:cNvPr id="541" name="Google Shape;541;p41"/>
            <p:cNvSpPr/>
            <p:nvPr/>
          </p:nvSpPr>
          <p:spPr>
            <a:xfrm>
              <a:off x="460869" y="207140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2" name="Google Shape;542;p41"/>
            <p:cNvPicPr preferRelativeResize="0"/>
            <p:nvPr/>
          </p:nvPicPr>
          <p:blipFill rotWithShape="1">
            <a:blip r:embed="rId4">
              <a:alphaModFix/>
            </a:blip>
            <a:srcRect b="8325" l="7462" r="9245" t="8756"/>
            <a:stretch/>
          </p:blipFill>
          <p:spPr>
            <a:xfrm>
              <a:off x="288918" y="1426511"/>
              <a:ext cx="781700" cy="757050"/>
            </a:xfrm>
            <a:prstGeom prst="rect">
              <a:avLst/>
            </a:prstGeom>
            <a:noFill/>
            <a:ln>
              <a:noFill/>
            </a:ln>
          </p:spPr>
        </p:pic>
      </p:grpSp>
      <p:sp>
        <p:nvSpPr>
          <p:cNvPr id="543" name="Google Shape;543;p41"/>
          <p:cNvSpPr txBox="1"/>
          <p:nvPr/>
        </p:nvSpPr>
        <p:spPr>
          <a:xfrm>
            <a:off x="185050" y="152550"/>
            <a:ext cx="87846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Lato"/>
                <a:ea typeface="Lato"/>
                <a:cs typeface="Lato"/>
                <a:sym typeface="Lato"/>
              </a:rPr>
              <a:t>Important Key Features </a:t>
            </a:r>
            <a:r>
              <a:rPr lang="en" sz="2400">
                <a:solidFill>
                  <a:schemeClr val="lt1"/>
                </a:solidFill>
                <a:latin typeface="Lato Light"/>
                <a:ea typeface="Lato Light"/>
                <a:cs typeface="Lato Light"/>
                <a:sym typeface="Lato Light"/>
              </a:rPr>
              <a:t>for Applications Backup</a:t>
            </a:r>
            <a:endParaRPr sz="2400">
              <a:solidFill>
                <a:schemeClr val="lt1"/>
              </a:solidFill>
              <a:latin typeface="Lato Light"/>
              <a:ea typeface="Lato Light"/>
              <a:cs typeface="Lato Light"/>
              <a:sym typeface="Lato Light"/>
            </a:endParaRPr>
          </a:p>
        </p:txBody>
      </p:sp>
      <p:grpSp>
        <p:nvGrpSpPr>
          <p:cNvPr id="544" name="Google Shape;544;p41"/>
          <p:cNvGrpSpPr/>
          <p:nvPr/>
        </p:nvGrpSpPr>
        <p:grpSpPr>
          <a:xfrm>
            <a:off x="6993519" y="1464544"/>
            <a:ext cx="1886700" cy="863819"/>
            <a:chOff x="1164091" y="1384724"/>
            <a:chExt cx="1886700" cy="863819"/>
          </a:xfrm>
        </p:grpSpPr>
        <p:sp>
          <p:nvSpPr>
            <p:cNvPr id="545" name="Google Shape;545;p41"/>
            <p:cNvSpPr txBox="1"/>
            <p:nvPr/>
          </p:nvSpPr>
          <p:spPr>
            <a:xfrm>
              <a:off x="1164091" y="1384724"/>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Restore Anywhere</a:t>
              </a:r>
              <a:endParaRPr b="1" sz="900">
                <a:latin typeface="Lato"/>
                <a:ea typeface="Lato"/>
                <a:cs typeface="Lato"/>
                <a:sym typeface="Lato"/>
              </a:endParaRPr>
            </a:p>
          </p:txBody>
        </p:sp>
        <p:sp>
          <p:nvSpPr>
            <p:cNvPr id="546" name="Google Shape;546;p41"/>
            <p:cNvSpPr txBox="1"/>
            <p:nvPr/>
          </p:nvSpPr>
          <p:spPr>
            <a:xfrm>
              <a:off x="1168447" y="1611343"/>
              <a:ext cx="1882200" cy="637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solidFill>
                    <a:schemeClr val="dk1"/>
                  </a:solidFill>
                  <a:latin typeface="Lato"/>
                  <a:ea typeface="Lato"/>
                  <a:cs typeface="Lato"/>
                  <a:sym typeface="Lato"/>
                </a:rPr>
                <a:t>Instantly restore the entire backup granularly either from the client end or at the backup server end.</a:t>
              </a:r>
              <a:endParaRPr i="1" sz="800">
                <a:latin typeface="Lato"/>
                <a:ea typeface="Lato"/>
                <a:cs typeface="Lato"/>
                <a:sym typeface="Lato"/>
              </a:endParaRPr>
            </a:p>
          </p:txBody>
        </p:sp>
      </p:grpSp>
      <p:grpSp>
        <p:nvGrpSpPr>
          <p:cNvPr id="547" name="Google Shape;547;p41"/>
          <p:cNvGrpSpPr/>
          <p:nvPr/>
        </p:nvGrpSpPr>
        <p:grpSpPr>
          <a:xfrm>
            <a:off x="4021595" y="1464607"/>
            <a:ext cx="2062200" cy="853198"/>
            <a:chOff x="1164086" y="1384729"/>
            <a:chExt cx="2062200" cy="853198"/>
          </a:xfrm>
        </p:grpSpPr>
        <p:sp>
          <p:nvSpPr>
            <p:cNvPr id="548" name="Google Shape;548;p41"/>
            <p:cNvSpPr txBox="1"/>
            <p:nvPr/>
          </p:nvSpPr>
          <p:spPr>
            <a:xfrm>
              <a:off x="1164086" y="1384729"/>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Flexible</a:t>
              </a:r>
              <a:r>
                <a:rPr b="1" lang="en" sz="900">
                  <a:latin typeface="Lato"/>
                  <a:ea typeface="Lato"/>
                  <a:cs typeface="Lato"/>
                  <a:sym typeface="Lato"/>
                </a:rPr>
                <a:t>  Retention Policies</a:t>
              </a:r>
              <a:endParaRPr b="1" sz="900">
                <a:latin typeface="Lato"/>
                <a:ea typeface="Lato"/>
                <a:cs typeface="Lato"/>
                <a:sym typeface="Lato"/>
              </a:endParaRPr>
            </a:p>
          </p:txBody>
        </p:sp>
        <p:sp>
          <p:nvSpPr>
            <p:cNvPr id="549" name="Google Shape;549;p41"/>
            <p:cNvSpPr txBox="1"/>
            <p:nvPr/>
          </p:nvSpPr>
          <p:spPr>
            <a:xfrm>
              <a:off x="1168840" y="1625927"/>
              <a:ext cx="2056500" cy="612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Retain any number of backup versions of full backups or incremental backups </a:t>
              </a:r>
              <a:r>
                <a:rPr i="1" lang="en" sz="800">
                  <a:latin typeface="Lato"/>
                  <a:ea typeface="Lato"/>
                  <a:cs typeface="Lato"/>
                  <a:sym typeface="Lato"/>
                </a:rPr>
                <a:t>separately</a:t>
              </a:r>
              <a:r>
                <a:rPr i="1" lang="en" sz="800">
                  <a:latin typeface="Lato"/>
                  <a:ea typeface="Lato"/>
                  <a:cs typeface="Lato"/>
                  <a:sym typeface="Lato"/>
                </a:rPr>
                <a:t>  to ensure the data availability.</a:t>
              </a:r>
              <a:endParaRPr sz="800">
                <a:latin typeface="Lato"/>
                <a:ea typeface="Lato"/>
                <a:cs typeface="Lato"/>
                <a:sym typeface="Lato"/>
              </a:endParaRPr>
            </a:p>
          </p:txBody>
        </p:sp>
      </p:grpSp>
      <p:grpSp>
        <p:nvGrpSpPr>
          <p:cNvPr id="550" name="Google Shape;550;p41"/>
          <p:cNvGrpSpPr/>
          <p:nvPr/>
        </p:nvGrpSpPr>
        <p:grpSpPr>
          <a:xfrm>
            <a:off x="3297834" y="2758256"/>
            <a:ext cx="781700" cy="757050"/>
            <a:chOff x="3297834" y="2758256"/>
            <a:chExt cx="781700" cy="757050"/>
          </a:xfrm>
        </p:grpSpPr>
        <p:pic>
          <p:nvPicPr>
            <p:cNvPr id="551" name="Google Shape;551;p41"/>
            <p:cNvPicPr preferRelativeResize="0"/>
            <p:nvPr/>
          </p:nvPicPr>
          <p:blipFill rotWithShape="1">
            <a:blip r:embed="rId4">
              <a:alphaModFix/>
            </a:blip>
            <a:srcRect b="8325" l="7462" r="9245" t="8756"/>
            <a:stretch/>
          </p:blipFill>
          <p:spPr>
            <a:xfrm>
              <a:off x="3297834" y="2758256"/>
              <a:ext cx="781700" cy="757050"/>
            </a:xfrm>
            <a:prstGeom prst="rect">
              <a:avLst/>
            </a:prstGeom>
            <a:noFill/>
            <a:ln>
              <a:noFill/>
            </a:ln>
          </p:spPr>
        </p:pic>
        <p:sp>
          <p:nvSpPr>
            <p:cNvPr id="552" name="Google Shape;552;p41"/>
            <p:cNvSpPr/>
            <p:nvPr/>
          </p:nvSpPr>
          <p:spPr>
            <a:xfrm>
              <a:off x="3469784" y="3403150"/>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3" name="Google Shape;553;p41"/>
          <p:cNvGrpSpPr/>
          <p:nvPr/>
        </p:nvGrpSpPr>
        <p:grpSpPr>
          <a:xfrm>
            <a:off x="6267613" y="2757296"/>
            <a:ext cx="781700" cy="757050"/>
            <a:chOff x="493975" y="1341330"/>
            <a:chExt cx="781700" cy="757050"/>
          </a:xfrm>
        </p:grpSpPr>
        <p:pic>
          <p:nvPicPr>
            <p:cNvPr id="554" name="Google Shape;554;p41"/>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555" name="Google Shape;555;p41"/>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6" name="Google Shape;556;p41"/>
          <p:cNvGrpSpPr/>
          <p:nvPr/>
        </p:nvGrpSpPr>
        <p:grpSpPr>
          <a:xfrm>
            <a:off x="6264407" y="1426550"/>
            <a:ext cx="781700" cy="757050"/>
            <a:chOff x="493975" y="1341330"/>
            <a:chExt cx="781700" cy="757050"/>
          </a:xfrm>
        </p:grpSpPr>
        <p:pic>
          <p:nvPicPr>
            <p:cNvPr id="557" name="Google Shape;557;p41"/>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558" name="Google Shape;558;p41"/>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9" name="Google Shape;559;p41"/>
          <p:cNvGrpSpPr/>
          <p:nvPr/>
        </p:nvGrpSpPr>
        <p:grpSpPr>
          <a:xfrm>
            <a:off x="289133" y="2761695"/>
            <a:ext cx="781700" cy="757050"/>
            <a:chOff x="493975" y="1341330"/>
            <a:chExt cx="781700" cy="757050"/>
          </a:xfrm>
        </p:grpSpPr>
        <p:pic>
          <p:nvPicPr>
            <p:cNvPr id="560" name="Google Shape;560;p41"/>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561" name="Google Shape;561;p41"/>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2" name="Google Shape;562;p41"/>
          <p:cNvGrpSpPr/>
          <p:nvPr/>
        </p:nvGrpSpPr>
        <p:grpSpPr>
          <a:xfrm>
            <a:off x="3290511" y="1425419"/>
            <a:ext cx="781700" cy="757050"/>
            <a:chOff x="493975" y="1341330"/>
            <a:chExt cx="781700" cy="757050"/>
          </a:xfrm>
        </p:grpSpPr>
        <p:pic>
          <p:nvPicPr>
            <p:cNvPr id="563" name="Google Shape;563;p41"/>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564" name="Google Shape;564;p41"/>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65" name="Google Shape;565;p41"/>
          <p:cNvPicPr preferRelativeResize="0"/>
          <p:nvPr/>
        </p:nvPicPr>
        <p:blipFill rotWithShape="1">
          <a:blip r:embed="rId5">
            <a:alphaModFix/>
          </a:blip>
          <a:srcRect b="0" l="0" r="0" t="0"/>
          <a:stretch/>
        </p:blipFill>
        <p:spPr>
          <a:xfrm>
            <a:off x="413638" y="1526290"/>
            <a:ext cx="548639" cy="548639"/>
          </a:xfrm>
          <a:prstGeom prst="rect">
            <a:avLst/>
          </a:prstGeom>
          <a:noFill/>
          <a:ln>
            <a:noFill/>
          </a:ln>
        </p:spPr>
      </p:pic>
      <p:pic>
        <p:nvPicPr>
          <p:cNvPr id="566" name="Google Shape;566;p41"/>
          <p:cNvPicPr preferRelativeResize="0"/>
          <p:nvPr/>
        </p:nvPicPr>
        <p:blipFill rotWithShape="1">
          <a:blip r:embed="rId6">
            <a:alphaModFix/>
          </a:blip>
          <a:srcRect b="0" l="0" r="0" t="0"/>
          <a:stretch/>
        </p:blipFill>
        <p:spPr>
          <a:xfrm>
            <a:off x="6354925" y="2815948"/>
            <a:ext cx="622024" cy="622054"/>
          </a:xfrm>
          <a:prstGeom prst="rect">
            <a:avLst/>
          </a:prstGeom>
          <a:noFill/>
          <a:ln>
            <a:noFill/>
          </a:ln>
        </p:spPr>
      </p:pic>
      <p:pic>
        <p:nvPicPr>
          <p:cNvPr id="567" name="Google Shape;567;p41"/>
          <p:cNvPicPr preferRelativeResize="0"/>
          <p:nvPr/>
        </p:nvPicPr>
        <p:blipFill rotWithShape="1">
          <a:blip r:embed="rId7">
            <a:alphaModFix/>
          </a:blip>
          <a:srcRect b="0" l="0" r="0" t="0"/>
          <a:stretch/>
        </p:blipFill>
        <p:spPr>
          <a:xfrm>
            <a:off x="3390947" y="1506595"/>
            <a:ext cx="611948" cy="611973"/>
          </a:xfrm>
          <a:prstGeom prst="rect">
            <a:avLst/>
          </a:prstGeom>
          <a:noFill/>
          <a:ln>
            <a:noFill/>
          </a:ln>
        </p:spPr>
      </p:pic>
      <p:pic>
        <p:nvPicPr>
          <p:cNvPr id="568" name="Google Shape;568;p41">
            <a:hlinkClick r:id="rId8"/>
          </p:cNvPr>
          <p:cNvPicPr preferRelativeResize="0"/>
          <p:nvPr/>
        </p:nvPicPr>
        <p:blipFill rotWithShape="1">
          <a:blip r:embed="rId9">
            <a:alphaModFix/>
          </a:blip>
          <a:srcRect b="0" l="0" r="0" t="0"/>
          <a:stretch/>
        </p:blipFill>
        <p:spPr>
          <a:xfrm>
            <a:off x="3388650" y="2828300"/>
            <a:ext cx="622024" cy="622024"/>
          </a:xfrm>
          <a:prstGeom prst="rect">
            <a:avLst/>
          </a:prstGeom>
          <a:noFill/>
          <a:ln>
            <a:noFill/>
          </a:ln>
        </p:spPr>
      </p:pic>
      <p:pic>
        <p:nvPicPr>
          <p:cNvPr id="569" name="Google Shape;569;p41"/>
          <p:cNvPicPr preferRelativeResize="0"/>
          <p:nvPr/>
        </p:nvPicPr>
        <p:blipFill rotWithShape="1">
          <a:blip r:embed="rId10">
            <a:alphaModFix/>
          </a:blip>
          <a:srcRect b="0" l="0" r="0" t="0"/>
          <a:stretch/>
        </p:blipFill>
        <p:spPr>
          <a:xfrm>
            <a:off x="6341448" y="1502077"/>
            <a:ext cx="622024" cy="622024"/>
          </a:xfrm>
          <a:prstGeom prst="rect">
            <a:avLst/>
          </a:prstGeom>
          <a:noFill/>
          <a:ln>
            <a:noFill/>
          </a:ln>
        </p:spPr>
      </p:pic>
      <p:pic>
        <p:nvPicPr>
          <p:cNvPr id="570" name="Google Shape;570;p41"/>
          <p:cNvPicPr preferRelativeResize="0"/>
          <p:nvPr/>
        </p:nvPicPr>
        <p:blipFill rotWithShape="1">
          <a:blip r:embed="rId11">
            <a:alphaModFix/>
          </a:blip>
          <a:srcRect b="0" l="0" r="0" t="0"/>
          <a:stretch/>
        </p:blipFill>
        <p:spPr>
          <a:xfrm>
            <a:off x="405450" y="2861502"/>
            <a:ext cx="548639" cy="54863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4" name="Shape 574"/>
        <p:cNvGrpSpPr/>
        <p:nvPr/>
      </p:nvGrpSpPr>
      <p:grpSpPr>
        <a:xfrm>
          <a:off x="0" y="0"/>
          <a:ext cx="0" cy="0"/>
          <a:chOff x="0" y="0"/>
          <a:chExt cx="0" cy="0"/>
        </a:xfrm>
      </p:grpSpPr>
      <p:pic>
        <p:nvPicPr>
          <p:cNvPr id="575" name="Google Shape;575;p42"/>
          <p:cNvPicPr preferRelativeResize="0"/>
          <p:nvPr/>
        </p:nvPicPr>
        <p:blipFill>
          <a:blip r:embed="rId3">
            <a:alphaModFix/>
          </a:blip>
          <a:stretch>
            <a:fillRect/>
          </a:stretch>
        </p:blipFill>
        <p:spPr>
          <a:xfrm>
            <a:off x="0" y="0"/>
            <a:ext cx="9144000" cy="5142557"/>
          </a:xfrm>
          <a:prstGeom prst="rect">
            <a:avLst/>
          </a:prstGeom>
          <a:noFill/>
          <a:ln>
            <a:noFill/>
          </a:ln>
        </p:spPr>
      </p:pic>
      <p:sp>
        <p:nvSpPr>
          <p:cNvPr id="576" name="Google Shape;576;p42"/>
          <p:cNvSpPr/>
          <p:nvPr/>
        </p:nvSpPr>
        <p:spPr>
          <a:xfrm>
            <a:off x="150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42"/>
          <p:cNvSpPr/>
          <p:nvPr/>
        </p:nvSpPr>
        <p:spPr>
          <a:xfrm>
            <a:off x="106200" y="741625"/>
            <a:ext cx="8931600" cy="42342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8" name="Google Shape;578;p42"/>
          <p:cNvGrpSpPr/>
          <p:nvPr/>
        </p:nvGrpSpPr>
        <p:grpSpPr>
          <a:xfrm>
            <a:off x="2134950" y="4239425"/>
            <a:ext cx="4874100" cy="37500"/>
            <a:chOff x="2134950" y="4239425"/>
            <a:chExt cx="4874100" cy="37500"/>
          </a:xfrm>
        </p:grpSpPr>
        <p:cxnSp>
          <p:nvCxnSpPr>
            <p:cNvPr id="579" name="Google Shape;579;p42"/>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580" name="Google Shape;580;p42"/>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 name="Google Shape;581;p42"/>
          <p:cNvGrpSpPr/>
          <p:nvPr/>
        </p:nvGrpSpPr>
        <p:grpSpPr>
          <a:xfrm>
            <a:off x="6996767" y="2796979"/>
            <a:ext cx="1886700" cy="831687"/>
            <a:chOff x="1170618" y="1391251"/>
            <a:chExt cx="1886700" cy="831687"/>
          </a:xfrm>
        </p:grpSpPr>
        <p:sp>
          <p:nvSpPr>
            <p:cNvPr id="582" name="Google Shape;582;p42"/>
            <p:cNvSpPr txBox="1"/>
            <p:nvPr/>
          </p:nvSpPr>
          <p:spPr>
            <a:xfrm>
              <a:off x="1170618" y="1391251"/>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Reporting</a:t>
              </a:r>
              <a:endParaRPr b="1" sz="900">
                <a:latin typeface="Lato"/>
                <a:ea typeface="Lato"/>
                <a:cs typeface="Lato"/>
                <a:sym typeface="Lato"/>
              </a:endParaRPr>
            </a:p>
          </p:txBody>
        </p:sp>
        <p:sp>
          <p:nvSpPr>
            <p:cNvPr id="583" name="Google Shape;583;p42"/>
            <p:cNvSpPr txBox="1"/>
            <p:nvPr/>
          </p:nvSpPr>
          <p:spPr>
            <a:xfrm>
              <a:off x="1174975" y="1631338"/>
              <a:ext cx="18822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Users can manage all their backups with Backup Status Reports, Restore Reports, etc...</a:t>
              </a:r>
              <a:endParaRPr sz="800">
                <a:latin typeface="Lato"/>
                <a:ea typeface="Lato"/>
                <a:cs typeface="Lato"/>
                <a:sym typeface="Lato"/>
              </a:endParaRPr>
            </a:p>
          </p:txBody>
        </p:sp>
      </p:grpSp>
      <p:grpSp>
        <p:nvGrpSpPr>
          <p:cNvPr id="584" name="Google Shape;584;p42"/>
          <p:cNvGrpSpPr/>
          <p:nvPr/>
        </p:nvGrpSpPr>
        <p:grpSpPr>
          <a:xfrm>
            <a:off x="1008325" y="1465702"/>
            <a:ext cx="2062200" cy="840798"/>
            <a:chOff x="1164086" y="1391256"/>
            <a:chExt cx="2062200" cy="840798"/>
          </a:xfrm>
        </p:grpSpPr>
        <p:sp>
          <p:nvSpPr>
            <p:cNvPr id="585" name="Google Shape;585;p42"/>
            <p:cNvSpPr txBox="1"/>
            <p:nvPr/>
          </p:nvSpPr>
          <p:spPr>
            <a:xfrm>
              <a:off x="1164086" y="1391256"/>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Efficient Storage Management</a:t>
              </a:r>
              <a:endParaRPr b="1" sz="900">
                <a:latin typeface="Lato"/>
                <a:ea typeface="Lato"/>
                <a:cs typeface="Lato"/>
                <a:sym typeface="Lato"/>
              </a:endParaRPr>
            </a:p>
          </p:txBody>
        </p:sp>
        <p:sp>
          <p:nvSpPr>
            <p:cNvPr id="586" name="Google Shape;586;p42"/>
            <p:cNvSpPr txBox="1"/>
            <p:nvPr/>
          </p:nvSpPr>
          <p:spPr>
            <a:xfrm>
              <a:off x="1168841" y="1640454"/>
              <a:ext cx="18867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Vembu BDR Backup Server utilizes VembuHIVE™ file system to effectively manage storage repositories..</a:t>
              </a:r>
              <a:endParaRPr sz="800">
                <a:latin typeface="Lato"/>
                <a:ea typeface="Lato"/>
                <a:cs typeface="Lato"/>
                <a:sym typeface="Lato"/>
              </a:endParaRPr>
            </a:p>
          </p:txBody>
        </p:sp>
      </p:grpSp>
      <p:grpSp>
        <p:nvGrpSpPr>
          <p:cNvPr id="587" name="Google Shape;587;p42"/>
          <p:cNvGrpSpPr/>
          <p:nvPr/>
        </p:nvGrpSpPr>
        <p:grpSpPr>
          <a:xfrm>
            <a:off x="4022154" y="1467662"/>
            <a:ext cx="2062200" cy="836036"/>
            <a:chOff x="1164086" y="1391256"/>
            <a:chExt cx="2062200" cy="836036"/>
          </a:xfrm>
        </p:grpSpPr>
        <p:sp>
          <p:nvSpPr>
            <p:cNvPr id="588" name="Google Shape;588;p42"/>
            <p:cNvSpPr txBox="1"/>
            <p:nvPr/>
          </p:nvSpPr>
          <p:spPr>
            <a:xfrm>
              <a:off x="1164086" y="1391256"/>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Compression</a:t>
              </a:r>
              <a:endParaRPr b="1" sz="900">
                <a:latin typeface="Lato"/>
                <a:ea typeface="Lato"/>
                <a:cs typeface="Lato"/>
                <a:sym typeface="Lato"/>
              </a:endParaRPr>
            </a:p>
          </p:txBody>
        </p:sp>
        <p:sp>
          <p:nvSpPr>
            <p:cNvPr id="589" name="Google Shape;589;p42"/>
            <p:cNvSpPr txBox="1"/>
            <p:nvPr/>
          </p:nvSpPr>
          <p:spPr>
            <a:xfrm>
              <a:off x="1168841" y="1635692"/>
              <a:ext cx="18867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Built-in compression and deduplication to reduce the storage space with the ability to scale as &amp; when required.</a:t>
              </a:r>
              <a:endParaRPr sz="800">
                <a:latin typeface="Lato"/>
                <a:ea typeface="Lato"/>
                <a:cs typeface="Lato"/>
                <a:sym typeface="Lato"/>
              </a:endParaRPr>
            </a:p>
          </p:txBody>
        </p:sp>
      </p:grpSp>
      <p:grpSp>
        <p:nvGrpSpPr>
          <p:cNvPr id="590" name="Google Shape;590;p42"/>
          <p:cNvGrpSpPr/>
          <p:nvPr/>
        </p:nvGrpSpPr>
        <p:grpSpPr>
          <a:xfrm>
            <a:off x="6992077" y="1465962"/>
            <a:ext cx="2062200" cy="856743"/>
            <a:chOff x="1164086" y="1404311"/>
            <a:chExt cx="2062200" cy="856743"/>
          </a:xfrm>
        </p:grpSpPr>
        <p:sp>
          <p:nvSpPr>
            <p:cNvPr id="591" name="Google Shape;591;p42"/>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End-to-End Encryption</a:t>
              </a:r>
              <a:endParaRPr b="1" sz="900">
                <a:latin typeface="Lato"/>
                <a:ea typeface="Lato"/>
                <a:cs typeface="Lato"/>
                <a:sym typeface="Lato"/>
              </a:endParaRPr>
            </a:p>
          </p:txBody>
        </p:sp>
        <p:sp>
          <p:nvSpPr>
            <p:cNvPr id="592" name="Google Shape;592;p42"/>
            <p:cNvSpPr txBox="1"/>
            <p:nvPr/>
          </p:nvSpPr>
          <p:spPr>
            <a:xfrm>
              <a:off x="1168852" y="1649353"/>
              <a:ext cx="1886700" cy="611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The backup data is encrypted using the AES-256 bit algorithm to protect the data both in flight and at rest.</a:t>
              </a:r>
              <a:endParaRPr sz="800">
                <a:latin typeface="Lato"/>
                <a:ea typeface="Lato"/>
                <a:cs typeface="Lato"/>
                <a:sym typeface="Lato"/>
              </a:endParaRPr>
            </a:p>
          </p:txBody>
        </p:sp>
      </p:grpSp>
      <p:grpSp>
        <p:nvGrpSpPr>
          <p:cNvPr id="593" name="Google Shape;593;p42"/>
          <p:cNvGrpSpPr/>
          <p:nvPr/>
        </p:nvGrpSpPr>
        <p:grpSpPr>
          <a:xfrm>
            <a:off x="4021550" y="2799150"/>
            <a:ext cx="2062200" cy="916590"/>
            <a:chOff x="1164086" y="1388597"/>
            <a:chExt cx="2062200" cy="1225223"/>
          </a:xfrm>
        </p:grpSpPr>
        <p:sp>
          <p:nvSpPr>
            <p:cNvPr id="594" name="Google Shape;594;p42"/>
            <p:cNvSpPr txBox="1"/>
            <p:nvPr/>
          </p:nvSpPr>
          <p:spPr>
            <a:xfrm>
              <a:off x="1164086" y="1388597"/>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Where it left off</a:t>
              </a:r>
              <a:endParaRPr b="1" sz="900">
                <a:latin typeface="Lato"/>
                <a:ea typeface="Lato"/>
                <a:cs typeface="Lato"/>
                <a:sym typeface="Lato"/>
              </a:endParaRPr>
            </a:p>
          </p:txBody>
        </p:sp>
        <p:sp>
          <p:nvSpPr>
            <p:cNvPr id="595" name="Google Shape;595;p42"/>
            <p:cNvSpPr txBox="1"/>
            <p:nvPr/>
          </p:nvSpPr>
          <p:spPr>
            <a:xfrm>
              <a:off x="1168836" y="1766321"/>
              <a:ext cx="1990800" cy="84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Even if there is a  network failure or other interruptions during backup,  the backup will automatically restart from where it left off during the previous schedule</a:t>
              </a:r>
              <a:endParaRPr sz="800">
                <a:latin typeface="Lato"/>
                <a:ea typeface="Lato"/>
                <a:cs typeface="Lato"/>
                <a:sym typeface="Lato"/>
              </a:endParaRPr>
            </a:p>
          </p:txBody>
        </p:sp>
      </p:grpSp>
      <p:grpSp>
        <p:nvGrpSpPr>
          <p:cNvPr id="596" name="Google Shape;596;p42"/>
          <p:cNvGrpSpPr/>
          <p:nvPr/>
        </p:nvGrpSpPr>
        <p:grpSpPr>
          <a:xfrm>
            <a:off x="1006399" y="2788797"/>
            <a:ext cx="2062200" cy="778223"/>
            <a:chOff x="1157558" y="1374747"/>
            <a:chExt cx="2062200" cy="936716"/>
          </a:xfrm>
        </p:grpSpPr>
        <p:sp>
          <p:nvSpPr>
            <p:cNvPr id="597" name="Google Shape;597;p42"/>
            <p:cNvSpPr txBox="1"/>
            <p:nvPr/>
          </p:nvSpPr>
          <p:spPr>
            <a:xfrm>
              <a:off x="1157558" y="1374747"/>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Drive Rotation</a:t>
              </a:r>
              <a:endParaRPr b="1" sz="900">
                <a:latin typeface="Lato"/>
                <a:ea typeface="Lato"/>
                <a:cs typeface="Lato"/>
                <a:sym typeface="Lato"/>
              </a:endParaRPr>
            </a:p>
          </p:txBody>
        </p:sp>
        <p:sp>
          <p:nvSpPr>
            <p:cNvPr id="598" name="Google Shape;598;p42"/>
            <p:cNvSpPr txBox="1"/>
            <p:nvPr/>
          </p:nvSpPr>
          <p:spPr>
            <a:xfrm>
              <a:off x="1162308" y="1730363"/>
              <a:ext cx="1886700" cy="581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It helps you to use multiple external hard drives to store the backup data and swap them on a regular basis.</a:t>
              </a:r>
              <a:endParaRPr sz="800">
                <a:latin typeface="Lato"/>
                <a:ea typeface="Lato"/>
                <a:cs typeface="Lato"/>
                <a:sym typeface="Lato"/>
              </a:endParaRPr>
            </a:p>
          </p:txBody>
        </p:sp>
      </p:grpSp>
      <p:grpSp>
        <p:nvGrpSpPr>
          <p:cNvPr id="599" name="Google Shape;599;p42"/>
          <p:cNvGrpSpPr/>
          <p:nvPr/>
        </p:nvGrpSpPr>
        <p:grpSpPr>
          <a:xfrm>
            <a:off x="6267613" y="2757296"/>
            <a:ext cx="781700" cy="757050"/>
            <a:chOff x="493975" y="1341330"/>
            <a:chExt cx="781700" cy="757050"/>
          </a:xfrm>
        </p:grpSpPr>
        <p:pic>
          <p:nvPicPr>
            <p:cNvPr id="600" name="Google Shape;600;p42"/>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601" name="Google Shape;601;p42"/>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02" name="Google Shape;602;p42"/>
          <p:cNvPicPr preferRelativeResize="0"/>
          <p:nvPr/>
        </p:nvPicPr>
        <p:blipFill rotWithShape="1">
          <a:blip r:embed="rId5">
            <a:alphaModFix/>
          </a:blip>
          <a:srcRect b="0" l="0" r="0" t="0"/>
          <a:stretch/>
        </p:blipFill>
        <p:spPr>
          <a:xfrm>
            <a:off x="6352556" y="2818319"/>
            <a:ext cx="622025" cy="622050"/>
          </a:xfrm>
          <a:prstGeom prst="rect">
            <a:avLst/>
          </a:prstGeom>
          <a:noFill/>
          <a:ln>
            <a:noFill/>
          </a:ln>
        </p:spPr>
      </p:pic>
      <p:grpSp>
        <p:nvGrpSpPr>
          <p:cNvPr id="603" name="Google Shape;603;p42"/>
          <p:cNvGrpSpPr/>
          <p:nvPr/>
        </p:nvGrpSpPr>
        <p:grpSpPr>
          <a:xfrm>
            <a:off x="3290511" y="1425419"/>
            <a:ext cx="781700" cy="757050"/>
            <a:chOff x="493975" y="1341330"/>
            <a:chExt cx="781700" cy="757050"/>
          </a:xfrm>
        </p:grpSpPr>
        <p:pic>
          <p:nvPicPr>
            <p:cNvPr id="604" name="Google Shape;604;p42"/>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605" name="Google Shape;605;p42"/>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06" name="Google Shape;606;p42"/>
          <p:cNvPicPr preferRelativeResize="0"/>
          <p:nvPr/>
        </p:nvPicPr>
        <p:blipFill rotWithShape="1">
          <a:blip r:embed="rId6">
            <a:alphaModFix/>
          </a:blip>
          <a:srcRect b="0" l="0" r="0" t="0"/>
          <a:stretch/>
        </p:blipFill>
        <p:spPr>
          <a:xfrm>
            <a:off x="3390947" y="1506595"/>
            <a:ext cx="611950" cy="611975"/>
          </a:xfrm>
          <a:prstGeom prst="rect">
            <a:avLst/>
          </a:prstGeom>
          <a:noFill/>
          <a:ln>
            <a:noFill/>
          </a:ln>
        </p:spPr>
      </p:pic>
      <p:grpSp>
        <p:nvGrpSpPr>
          <p:cNvPr id="607" name="Google Shape;607;p42"/>
          <p:cNvGrpSpPr/>
          <p:nvPr/>
        </p:nvGrpSpPr>
        <p:grpSpPr>
          <a:xfrm>
            <a:off x="6264407" y="1426550"/>
            <a:ext cx="781700" cy="757050"/>
            <a:chOff x="493975" y="1341330"/>
            <a:chExt cx="781700" cy="757050"/>
          </a:xfrm>
        </p:grpSpPr>
        <p:pic>
          <p:nvPicPr>
            <p:cNvPr id="608" name="Google Shape;608;p42"/>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609" name="Google Shape;609;p42"/>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0" name="Google Shape;610;p42"/>
          <p:cNvPicPr preferRelativeResize="0"/>
          <p:nvPr/>
        </p:nvPicPr>
        <p:blipFill rotWithShape="1">
          <a:blip r:embed="rId7">
            <a:alphaModFix/>
          </a:blip>
          <a:srcRect b="0" l="0" r="0" t="0"/>
          <a:stretch/>
        </p:blipFill>
        <p:spPr>
          <a:xfrm>
            <a:off x="6376662" y="1498559"/>
            <a:ext cx="611625" cy="611625"/>
          </a:xfrm>
          <a:prstGeom prst="rect">
            <a:avLst/>
          </a:prstGeom>
          <a:noFill/>
          <a:ln>
            <a:noFill/>
          </a:ln>
        </p:spPr>
      </p:pic>
      <p:grpSp>
        <p:nvGrpSpPr>
          <p:cNvPr id="611" name="Google Shape;611;p42"/>
          <p:cNvGrpSpPr/>
          <p:nvPr/>
        </p:nvGrpSpPr>
        <p:grpSpPr>
          <a:xfrm>
            <a:off x="3297834" y="2758256"/>
            <a:ext cx="781700" cy="757050"/>
            <a:chOff x="3297834" y="2758256"/>
            <a:chExt cx="781700" cy="757050"/>
          </a:xfrm>
        </p:grpSpPr>
        <p:pic>
          <p:nvPicPr>
            <p:cNvPr id="612" name="Google Shape;612;p42"/>
            <p:cNvPicPr preferRelativeResize="0"/>
            <p:nvPr/>
          </p:nvPicPr>
          <p:blipFill rotWithShape="1">
            <a:blip r:embed="rId4">
              <a:alphaModFix/>
            </a:blip>
            <a:srcRect b="8325" l="7462" r="9245" t="8756"/>
            <a:stretch/>
          </p:blipFill>
          <p:spPr>
            <a:xfrm>
              <a:off x="3297834" y="2758256"/>
              <a:ext cx="781700" cy="757050"/>
            </a:xfrm>
            <a:prstGeom prst="rect">
              <a:avLst/>
            </a:prstGeom>
            <a:noFill/>
            <a:ln>
              <a:noFill/>
            </a:ln>
          </p:spPr>
        </p:pic>
        <p:sp>
          <p:nvSpPr>
            <p:cNvPr id="613" name="Google Shape;613;p42"/>
            <p:cNvSpPr/>
            <p:nvPr/>
          </p:nvSpPr>
          <p:spPr>
            <a:xfrm>
              <a:off x="3469784" y="3403150"/>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4" name="Google Shape;614;p42">
            <a:hlinkClick r:id="rId8"/>
          </p:cNvPr>
          <p:cNvPicPr preferRelativeResize="0"/>
          <p:nvPr/>
        </p:nvPicPr>
        <p:blipFill rotWithShape="1">
          <a:blip r:embed="rId9">
            <a:alphaModFix/>
          </a:blip>
          <a:srcRect b="0" l="0" r="0" t="0"/>
          <a:stretch/>
        </p:blipFill>
        <p:spPr>
          <a:xfrm>
            <a:off x="3490458" y="2930125"/>
            <a:ext cx="418375" cy="418375"/>
          </a:xfrm>
          <a:prstGeom prst="rect">
            <a:avLst/>
          </a:prstGeom>
          <a:noFill/>
          <a:ln>
            <a:noFill/>
          </a:ln>
        </p:spPr>
      </p:pic>
      <p:grpSp>
        <p:nvGrpSpPr>
          <p:cNvPr id="615" name="Google Shape;615;p42"/>
          <p:cNvGrpSpPr/>
          <p:nvPr/>
        </p:nvGrpSpPr>
        <p:grpSpPr>
          <a:xfrm>
            <a:off x="288918" y="1426511"/>
            <a:ext cx="781700" cy="757050"/>
            <a:chOff x="288918" y="1426511"/>
            <a:chExt cx="781700" cy="757050"/>
          </a:xfrm>
        </p:grpSpPr>
        <p:sp>
          <p:nvSpPr>
            <p:cNvPr id="616" name="Google Shape;616;p42"/>
            <p:cNvSpPr/>
            <p:nvPr/>
          </p:nvSpPr>
          <p:spPr>
            <a:xfrm>
              <a:off x="460869" y="207140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7" name="Google Shape;617;p42"/>
            <p:cNvPicPr preferRelativeResize="0"/>
            <p:nvPr/>
          </p:nvPicPr>
          <p:blipFill rotWithShape="1">
            <a:blip r:embed="rId4">
              <a:alphaModFix/>
            </a:blip>
            <a:srcRect b="8325" l="7462" r="9245" t="8756"/>
            <a:stretch/>
          </p:blipFill>
          <p:spPr>
            <a:xfrm>
              <a:off x="288918" y="1426511"/>
              <a:ext cx="781700" cy="757050"/>
            </a:xfrm>
            <a:prstGeom prst="rect">
              <a:avLst/>
            </a:prstGeom>
            <a:noFill/>
            <a:ln>
              <a:noFill/>
            </a:ln>
          </p:spPr>
        </p:pic>
      </p:grpSp>
      <p:pic>
        <p:nvPicPr>
          <p:cNvPr id="618" name="Google Shape;618;p42"/>
          <p:cNvPicPr preferRelativeResize="0"/>
          <p:nvPr/>
        </p:nvPicPr>
        <p:blipFill rotWithShape="1">
          <a:blip r:embed="rId10">
            <a:alphaModFix/>
          </a:blip>
          <a:srcRect b="0" l="0" r="0" t="0"/>
          <a:stretch/>
        </p:blipFill>
        <p:spPr>
          <a:xfrm>
            <a:off x="413638" y="1526290"/>
            <a:ext cx="548638" cy="548638"/>
          </a:xfrm>
          <a:prstGeom prst="rect">
            <a:avLst/>
          </a:prstGeom>
          <a:noFill/>
          <a:ln>
            <a:noFill/>
          </a:ln>
        </p:spPr>
      </p:pic>
      <p:grpSp>
        <p:nvGrpSpPr>
          <p:cNvPr id="619" name="Google Shape;619;p42"/>
          <p:cNvGrpSpPr/>
          <p:nvPr/>
        </p:nvGrpSpPr>
        <p:grpSpPr>
          <a:xfrm>
            <a:off x="289133" y="2761695"/>
            <a:ext cx="781700" cy="757050"/>
            <a:chOff x="493975" y="1341330"/>
            <a:chExt cx="781700" cy="757050"/>
          </a:xfrm>
        </p:grpSpPr>
        <p:pic>
          <p:nvPicPr>
            <p:cNvPr id="620" name="Google Shape;620;p42"/>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621" name="Google Shape;621;p42"/>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22" name="Google Shape;622;p42"/>
          <p:cNvPicPr preferRelativeResize="0"/>
          <p:nvPr/>
        </p:nvPicPr>
        <p:blipFill rotWithShape="1">
          <a:blip r:embed="rId11">
            <a:alphaModFix/>
          </a:blip>
          <a:srcRect b="0" l="0" r="0" t="0"/>
          <a:stretch/>
        </p:blipFill>
        <p:spPr>
          <a:xfrm>
            <a:off x="495554" y="2943013"/>
            <a:ext cx="378800" cy="378800"/>
          </a:xfrm>
          <a:prstGeom prst="rect">
            <a:avLst/>
          </a:prstGeom>
          <a:noFill/>
          <a:ln>
            <a:noFill/>
          </a:ln>
        </p:spPr>
      </p:pic>
      <p:sp>
        <p:nvSpPr>
          <p:cNvPr id="623" name="Google Shape;623;p42"/>
          <p:cNvSpPr txBox="1"/>
          <p:nvPr/>
        </p:nvSpPr>
        <p:spPr>
          <a:xfrm>
            <a:off x="185050" y="152550"/>
            <a:ext cx="87846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Lato"/>
                <a:ea typeface="Lato"/>
                <a:cs typeface="Lato"/>
                <a:sym typeface="Lato"/>
              </a:rPr>
              <a:t>Other Key Features </a:t>
            </a:r>
            <a:r>
              <a:rPr lang="en" sz="2400">
                <a:solidFill>
                  <a:schemeClr val="lt1"/>
                </a:solidFill>
                <a:latin typeface="Lato Light"/>
                <a:ea typeface="Lato Light"/>
                <a:cs typeface="Lato Light"/>
                <a:sym typeface="Lato Light"/>
              </a:rPr>
              <a:t>of Applications Backup</a:t>
            </a:r>
            <a:endParaRPr sz="2400">
              <a:solidFill>
                <a:schemeClr val="lt1"/>
              </a:solidFill>
              <a:latin typeface="Lato Light"/>
              <a:ea typeface="Lato Light"/>
              <a:cs typeface="Lato Light"/>
              <a:sym typeface="Lato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id="628" name="Google Shape;628;p43"/>
          <p:cNvPicPr preferRelativeResize="0"/>
          <p:nvPr/>
        </p:nvPicPr>
        <p:blipFill>
          <a:blip r:embed="rId3">
            <a:alphaModFix/>
          </a:blip>
          <a:stretch>
            <a:fillRect/>
          </a:stretch>
        </p:blipFill>
        <p:spPr>
          <a:xfrm>
            <a:off x="0" y="0"/>
            <a:ext cx="9144005" cy="5143151"/>
          </a:xfrm>
          <a:prstGeom prst="rect">
            <a:avLst/>
          </a:prstGeom>
          <a:noFill/>
          <a:ln>
            <a:noFill/>
          </a:ln>
        </p:spPr>
      </p:pic>
      <p:sp>
        <p:nvSpPr>
          <p:cNvPr id="629" name="Google Shape;629;p43"/>
          <p:cNvSpPr txBox="1"/>
          <p:nvPr/>
        </p:nvSpPr>
        <p:spPr>
          <a:xfrm>
            <a:off x="1469025" y="2036700"/>
            <a:ext cx="6206100" cy="1069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 BDR Suite</a:t>
            </a:r>
            <a:endParaRPr b="1" sz="3600">
              <a:solidFill>
                <a:srgbClr val="FFFFFF"/>
              </a:solidFill>
              <a:latin typeface="Lato"/>
              <a:ea typeface="Lato"/>
              <a:cs typeface="Lato"/>
              <a:sym typeface="Lato"/>
            </a:endParaRPr>
          </a:p>
          <a:p>
            <a:pPr indent="0" lvl="0" marL="0" rtl="0" algn="ctr">
              <a:lnSpc>
                <a:spcPct val="100000"/>
              </a:lnSpc>
              <a:spcBef>
                <a:spcPts val="0"/>
              </a:spcBef>
              <a:spcAft>
                <a:spcPts val="0"/>
              </a:spcAft>
              <a:buNone/>
            </a:pPr>
            <a:r>
              <a:rPr lang="en" sz="3600">
                <a:solidFill>
                  <a:srgbClr val="FFFFFF"/>
                </a:solidFill>
                <a:latin typeface="Lato Light"/>
                <a:ea typeface="Lato Light"/>
                <a:cs typeface="Lato Light"/>
                <a:sym typeface="Lato Light"/>
              </a:rPr>
              <a:t>Disaster Recovery Scenarios</a:t>
            </a:r>
            <a:endParaRPr sz="3600">
              <a:solidFill>
                <a:srgbClr val="FFFFFF"/>
              </a:solidFill>
              <a:latin typeface="Lato Light"/>
              <a:ea typeface="Lato Light"/>
              <a:cs typeface="Lato Light"/>
              <a:sym typeface="Lato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4" name="Shape 104"/>
        <p:cNvGrpSpPr/>
        <p:nvPr/>
      </p:nvGrpSpPr>
      <p:grpSpPr>
        <a:xfrm>
          <a:off x="0" y="0"/>
          <a:ext cx="0" cy="0"/>
          <a:chOff x="0" y="0"/>
          <a:chExt cx="0" cy="0"/>
        </a:xfrm>
      </p:grpSpPr>
      <p:pic>
        <p:nvPicPr>
          <p:cNvPr id="105" name="Google Shape;105;p26"/>
          <p:cNvPicPr preferRelativeResize="0"/>
          <p:nvPr/>
        </p:nvPicPr>
        <p:blipFill>
          <a:blip r:embed="rId3">
            <a:alphaModFix/>
          </a:blip>
          <a:stretch>
            <a:fillRect/>
          </a:stretch>
        </p:blipFill>
        <p:spPr>
          <a:xfrm>
            <a:off x="0" y="0"/>
            <a:ext cx="9144000" cy="5142557"/>
          </a:xfrm>
          <a:prstGeom prst="rect">
            <a:avLst/>
          </a:prstGeom>
          <a:noFill/>
          <a:ln>
            <a:noFill/>
          </a:ln>
        </p:spPr>
      </p:pic>
      <p:sp>
        <p:nvSpPr>
          <p:cNvPr id="106" name="Google Shape;106;p26"/>
          <p:cNvSpPr/>
          <p:nvPr/>
        </p:nvSpPr>
        <p:spPr>
          <a:xfrm>
            <a:off x="4419700" y="1000"/>
            <a:ext cx="47259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 name="Google Shape;107;p26"/>
          <p:cNvPicPr preferRelativeResize="0"/>
          <p:nvPr/>
        </p:nvPicPr>
        <p:blipFill rotWithShape="1">
          <a:blip r:embed="rId4">
            <a:alphaModFix/>
          </a:blip>
          <a:srcRect b="39976" l="27961" r="27956" t="34133"/>
          <a:stretch/>
        </p:blipFill>
        <p:spPr>
          <a:xfrm>
            <a:off x="866089" y="2085587"/>
            <a:ext cx="2548450" cy="841800"/>
          </a:xfrm>
          <a:prstGeom prst="rect">
            <a:avLst/>
          </a:prstGeom>
          <a:noFill/>
          <a:ln>
            <a:noFill/>
          </a:ln>
        </p:spPr>
      </p:pic>
      <p:sp>
        <p:nvSpPr>
          <p:cNvPr id="108" name="Google Shape;108;p26"/>
          <p:cNvSpPr/>
          <p:nvPr/>
        </p:nvSpPr>
        <p:spPr>
          <a:xfrm>
            <a:off x="4410175" y="128700"/>
            <a:ext cx="46083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 name="Google Shape;109;p26"/>
          <p:cNvGrpSpPr/>
          <p:nvPr/>
        </p:nvGrpSpPr>
        <p:grpSpPr>
          <a:xfrm>
            <a:off x="4000225" y="2160744"/>
            <a:ext cx="4087875" cy="822963"/>
            <a:chOff x="4000225" y="2151400"/>
            <a:chExt cx="4087875" cy="822963"/>
          </a:xfrm>
        </p:grpSpPr>
        <p:pic>
          <p:nvPicPr>
            <p:cNvPr id="110" name="Google Shape;110;p26"/>
            <p:cNvPicPr preferRelativeResize="0"/>
            <p:nvPr/>
          </p:nvPicPr>
          <p:blipFill>
            <a:blip r:embed="rId5">
              <a:alphaModFix/>
            </a:blip>
            <a:stretch>
              <a:fillRect/>
            </a:stretch>
          </p:blipFill>
          <p:spPr>
            <a:xfrm>
              <a:off x="4000225" y="2151400"/>
              <a:ext cx="822963" cy="822963"/>
            </a:xfrm>
            <a:prstGeom prst="rect">
              <a:avLst/>
            </a:prstGeom>
            <a:noFill/>
            <a:ln>
              <a:noFill/>
            </a:ln>
          </p:spPr>
        </p:pic>
        <p:sp>
          <p:nvSpPr>
            <p:cNvPr id="111" name="Google Shape;111;p26"/>
            <p:cNvSpPr txBox="1"/>
            <p:nvPr/>
          </p:nvSpPr>
          <p:spPr>
            <a:xfrm>
              <a:off x="4953100" y="2380031"/>
              <a:ext cx="3135000" cy="365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CC0000"/>
                  </a:solidFill>
                  <a:latin typeface="Lato"/>
                  <a:ea typeface="Lato"/>
                  <a:cs typeface="Lato"/>
                  <a:sym typeface="Lato"/>
                </a:rPr>
                <a:t>100+</a:t>
              </a:r>
              <a:r>
                <a:rPr b="1" lang="en">
                  <a:latin typeface="Lato"/>
                  <a:ea typeface="Lato"/>
                  <a:cs typeface="Lato"/>
                  <a:sym typeface="Lato"/>
                </a:rPr>
                <a:t>  Countries</a:t>
              </a:r>
              <a:endParaRPr b="1">
                <a:latin typeface="Lato"/>
                <a:ea typeface="Lato"/>
                <a:cs typeface="Lato"/>
                <a:sym typeface="Lato"/>
              </a:endParaRPr>
            </a:p>
          </p:txBody>
        </p:sp>
      </p:grpSp>
      <p:grpSp>
        <p:nvGrpSpPr>
          <p:cNvPr id="112" name="Google Shape;112;p26"/>
          <p:cNvGrpSpPr/>
          <p:nvPr/>
        </p:nvGrpSpPr>
        <p:grpSpPr>
          <a:xfrm>
            <a:off x="4000225" y="3251307"/>
            <a:ext cx="4087875" cy="822963"/>
            <a:chOff x="4000225" y="3318163"/>
            <a:chExt cx="4087875" cy="822963"/>
          </a:xfrm>
        </p:grpSpPr>
        <p:pic>
          <p:nvPicPr>
            <p:cNvPr id="113" name="Google Shape;113;p26"/>
            <p:cNvPicPr preferRelativeResize="0"/>
            <p:nvPr/>
          </p:nvPicPr>
          <p:blipFill>
            <a:blip r:embed="rId6">
              <a:alphaModFix/>
            </a:blip>
            <a:stretch>
              <a:fillRect/>
            </a:stretch>
          </p:blipFill>
          <p:spPr>
            <a:xfrm>
              <a:off x="4000225" y="3318163"/>
              <a:ext cx="822963" cy="822963"/>
            </a:xfrm>
            <a:prstGeom prst="rect">
              <a:avLst/>
            </a:prstGeom>
            <a:noFill/>
            <a:ln>
              <a:noFill/>
            </a:ln>
          </p:spPr>
        </p:pic>
        <p:sp>
          <p:nvSpPr>
            <p:cNvPr id="114" name="Google Shape;114;p26"/>
            <p:cNvSpPr txBox="1"/>
            <p:nvPr/>
          </p:nvSpPr>
          <p:spPr>
            <a:xfrm>
              <a:off x="4953100" y="3546794"/>
              <a:ext cx="3135000" cy="365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CC0000"/>
                  </a:solidFill>
                  <a:latin typeface="Lato"/>
                  <a:ea typeface="Lato"/>
                  <a:cs typeface="Lato"/>
                  <a:sym typeface="Lato"/>
                </a:rPr>
                <a:t>60,000+</a:t>
              </a:r>
              <a:r>
                <a:rPr b="1" lang="en">
                  <a:latin typeface="Lato"/>
                  <a:ea typeface="Lato"/>
                  <a:cs typeface="Lato"/>
                  <a:sym typeface="Lato"/>
                </a:rPr>
                <a:t>  Businesses</a:t>
              </a:r>
              <a:endParaRPr b="1">
                <a:latin typeface="Lato"/>
                <a:ea typeface="Lato"/>
                <a:cs typeface="Lato"/>
                <a:sym typeface="Lato"/>
              </a:endParaRPr>
            </a:p>
          </p:txBody>
        </p:sp>
      </p:grpSp>
      <p:grpSp>
        <p:nvGrpSpPr>
          <p:cNvPr id="115" name="Google Shape;115;p26"/>
          <p:cNvGrpSpPr/>
          <p:nvPr/>
        </p:nvGrpSpPr>
        <p:grpSpPr>
          <a:xfrm>
            <a:off x="3953173" y="1026010"/>
            <a:ext cx="4134927" cy="911300"/>
            <a:chOff x="3953173" y="1026010"/>
            <a:chExt cx="4134927" cy="911300"/>
          </a:xfrm>
        </p:grpSpPr>
        <p:sp>
          <p:nvSpPr>
            <p:cNvPr id="116" name="Google Shape;116;p26"/>
            <p:cNvSpPr txBox="1"/>
            <p:nvPr/>
          </p:nvSpPr>
          <p:spPr>
            <a:xfrm>
              <a:off x="4953100" y="1298810"/>
              <a:ext cx="3135000" cy="365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CC0000"/>
                  </a:solidFill>
                  <a:latin typeface="Lato"/>
                  <a:ea typeface="Lato"/>
                  <a:cs typeface="Lato"/>
                  <a:sym typeface="Lato"/>
                </a:rPr>
                <a:t>15+</a:t>
              </a:r>
              <a:r>
                <a:rPr b="1" lang="en">
                  <a:latin typeface="Lato"/>
                  <a:ea typeface="Lato"/>
                  <a:cs typeface="Lato"/>
                  <a:sym typeface="Lato"/>
                </a:rPr>
                <a:t>  Years</a:t>
              </a:r>
              <a:endParaRPr b="1">
                <a:latin typeface="Lato"/>
                <a:ea typeface="Lato"/>
                <a:cs typeface="Lato"/>
                <a:sym typeface="Lato"/>
              </a:endParaRPr>
            </a:p>
          </p:txBody>
        </p:sp>
        <p:pic>
          <p:nvPicPr>
            <p:cNvPr id="117" name="Google Shape;117;p26"/>
            <p:cNvPicPr preferRelativeResize="0"/>
            <p:nvPr/>
          </p:nvPicPr>
          <p:blipFill rotWithShape="1">
            <a:blip r:embed="rId7">
              <a:alphaModFix/>
            </a:blip>
            <a:srcRect b="0" l="0" r="0" t="0"/>
            <a:stretch/>
          </p:blipFill>
          <p:spPr>
            <a:xfrm>
              <a:off x="3953173" y="1026010"/>
              <a:ext cx="911300" cy="911300"/>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3" name="Shape 633"/>
        <p:cNvGrpSpPr/>
        <p:nvPr/>
      </p:nvGrpSpPr>
      <p:grpSpPr>
        <a:xfrm>
          <a:off x="0" y="0"/>
          <a:ext cx="0" cy="0"/>
          <a:chOff x="0" y="0"/>
          <a:chExt cx="0" cy="0"/>
        </a:xfrm>
      </p:grpSpPr>
      <p:grpSp>
        <p:nvGrpSpPr>
          <p:cNvPr id="634" name="Google Shape;634;p44"/>
          <p:cNvGrpSpPr/>
          <p:nvPr/>
        </p:nvGrpSpPr>
        <p:grpSpPr>
          <a:xfrm>
            <a:off x="0" y="0"/>
            <a:ext cx="9145500" cy="5143600"/>
            <a:chOff x="0" y="0"/>
            <a:chExt cx="9145500" cy="5143600"/>
          </a:xfrm>
        </p:grpSpPr>
        <p:pic>
          <p:nvPicPr>
            <p:cNvPr id="635" name="Google Shape;635;p44"/>
            <p:cNvPicPr preferRelativeResize="0"/>
            <p:nvPr/>
          </p:nvPicPr>
          <p:blipFill>
            <a:blip r:embed="rId3">
              <a:alphaModFix/>
            </a:blip>
            <a:stretch>
              <a:fillRect/>
            </a:stretch>
          </p:blipFill>
          <p:spPr>
            <a:xfrm>
              <a:off x="0" y="0"/>
              <a:ext cx="9144000" cy="5142557"/>
            </a:xfrm>
            <a:prstGeom prst="rect">
              <a:avLst/>
            </a:prstGeom>
            <a:noFill/>
            <a:ln>
              <a:noFill/>
            </a:ln>
          </p:spPr>
        </p:pic>
        <p:sp>
          <p:nvSpPr>
            <p:cNvPr id="636" name="Google Shape;636;p44"/>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7" name="Google Shape;637;p44"/>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9900"/>
                </a:solidFill>
                <a:latin typeface="Lato Hairline"/>
                <a:ea typeface="Lato Hairline"/>
                <a:cs typeface="Lato Hairline"/>
                <a:sym typeface="Lato Hairline"/>
              </a:rPr>
              <a:t>Backup &amp; Disaster Recovery</a:t>
            </a:r>
            <a:endParaRPr sz="1100">
              <a:latin typeface="Lato Hairline"/>
              <a:ea typeface="Lato Hairline"/>
              <a:cs typeface="Lato Hairline"/>
              <a:sym typeface="Lato Hairline"/>
            </a:endParaRPr>
          </a:p>
        </p:txBody>
      </p:sp>
      <p:sp>
        <p:nvSpPr>
          <p:cNvPr id="638" name="Google Shape;638;p44"/>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44"/>
          <p:cNvSpPr txBox="1"/>
          <p:nvPr/>
        </p:nvSpPr>
        <p:spPr>
          <a:xfrm>
            <a:off x="3222525" y="849344"/>
            <a:ext cx="5257800" cy="846600"/>
          </a:xfrm>
          <a:prstGeom prst="rect">
            <a:avLst/>
          </a:prstGeom>
          <a:noFill/>
          <a:ln>
            <a:noFill/>
          </a:ln>
        </p:spPr>
        <p:txBody>
          <a:bodyPr anchorCtr="0" anchor="ctr" bIns="91425" lIns="91425" spcFirstLastPara="1" rIns="91425" wrap="square" tIns="91425">
            <a:noAutofit/>
          </a:bodyPr>
          <a:lstStyle/>
          <a:p>
            <a:pPr indent="-292100" lvl="0" marL="457200" rtl="0" algn="l">
              <a:lnSpc>
                <a:spcPct val="150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Restore the business-critical files/folders from the backed up data either from the Vembu BDR Client or from the BDR Backup Server.</a:t>
            </a:r>
            <a:endParaRPr sz="1000">
              <a:latin typeface="Lato"/>
              <a:ea typeface="Lato"/>
              <a:cs typeface="Lato"/>
              <a:sym typeface="Lato"/>
            </a:endParaRPr>
          </a:p>
        </p:txBody>
      </p:sp>
      <p:grpSp>
        <p:nvGrpSpPr>
          <p:cNvPr id="640" name="Google Shape;640;p44"/>
          <p:cNvGrpSpPr/>
          <p:nvPr/>
        </p:nvGrpSpPr>
        <p:grpSpPr>
          <a:xfrm>
            <a:off x="360466" y="1752689"/>
            <a:ext cx="2554339" cy="1638223"/>
            <a:chOff x="360466" y="1960482"/>
            <a:chExt cx="2554339" cy="1638223"/>
          </a:xfrm>
        </p:grpSpPr>
        <p:sp>
          <p:nvSpPr>
            <p:cNvPr id="641" name="Google Shape;641;p44"/>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2" name="Google Shape;642;p44"/>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grpSp>
      <p:sp>
        <p:nvSpPr>
          <p:cNvPr id="643" name="Google Shape;643;p44"/>
          <p:cNvSpPr txBox="1"/>
          <p:nvPr/>
        </p:nvSpPr>
        <p:spPr>
          <a:xfrm>
            <a:off x="141154" y="383373"/>
            <a:ext cx="2554200" cy="769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500">
              <a:solidFill>
                <a:srgbClr val="FFFFFF"/>
              </a:solidFill>
              <a:latin typeface="Lato"/>
              <a:ea typeface="Lato"/>
              <a:cs typeface="Lato"/>
              <a:sym typeface="Lato"/>
            </a:endParaRPr>
          </a:p>
        </p:txBody>
      </p:sp>
      <p:sp>
        <p:nvSpPr>
          <p:cNvPr id="644" name="Google Shape;644;p44"/>
          <p:cNvSpPr txBox="1"/>
          <p:nvPr/>
        </p:nvSpPr>
        <p:spPr>
          <a:xfrm>
            <a:off x="378275" y="2154550"/>
            <a:ext cx="2601900" cy="76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2100">
                <a:solidFill>
                  <a:schemeClr val="dk1"/>
                </a:solidFill>
                <a:latin typeface="Lato"/>
                <a:ea typeface="Lato"/>
                <a:cs typeface="Lato"/>
                <a:sym typeface="Lato"/>
              </a:rPr>
              <a:t>Granular Recovery</a:t>
            </a:r>
            <a:endParaRPr sz="1600">
              <a:solidFill>
                <a:srgbClr val="FFFFFF"/>
              </a:solidFill>
              <a:latin typeface="Lato"/>
              <a:ea typeface="Lato"/>
              <a:cs typeface="Lato"/>
              <a:sym typeface="Lato"/>
            </a:endParaRPr>
          </a:p>
        </p:txBody>
      </p:sp>
      <p:sp>
        <p:nvSpPr>
          <p:cNvPr id="645" name="Google Shape;645;p44"/>
          <p:cNvSpPr txBox="1"/>
          <p:nvPr/>
        </p:nvSpPr>
        <p:spPr>
          <a:xfrm>
            <a:off x="4595913" y="2870722"/>
            <a:ext cx="13599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BDR Client</a:t>
            </a:r>
            <a:endParaRPr b="1" sz="800">
              <a:solidFill>
                <a:srgbClr val="980000"/>
              </a:solidFill>
              <a:latin typeface="Lato"/>
              <a:ea typeface="Lato"/>
              <a:cs typeface="Lato"/>
              <a:sym typeface="Lato"/>
            </a:endParaRPr>
          </a:p>
        </p:txBody>
      </p:sp>
      <p:pic>
        <p:nvPicPr>
          <p:cNvPr id="646" name="Google Shape;646;p44"/>
          <p:cNvPicPr preferRelativeResize="0"/>
          <p:nvPr/>
        </p:nvPicPr>
        <p:blipFill rotWithShape="1">
          <a:blip r:embed="rId4">
            <a:alphaModFix/>
          </a:blip>
          <a:srcRect b="21584" l="15860" r="15860" t="21601"/>
          <a:stretch/>
        </p:blipFill>
        <p:spPr>
          <a:xfrm>
            <a:off x="5018013" y="2345424"/>
            <a:ext cx="515702" cy="429087"/>
          </a:xfrm>
          <a:prstGeom prst="rect">
            <a:avLst/>
          </a:prstGeom>
          <a:noFill/>
          <a:ln>
            <a:noFill/>
          </a:ln>
        </p:spPr>
      </p:pic>
      <p:sp>
        <p:nvSpPr>
          <p:cNvPr id="647" name="Google Shape;647;p44"/>
          <p:cNvSpPr txBox="1"/>
          <p:nvPr/>
        </p:nvSpPr>
        <p:spPr>
          <a:xfrm>
            <a:off x="5766702" y="2419742"/>
            <a:ext cx="4104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LAN</a:t>
            </a:r>
            <a:endParaRPr b="1" sz="800">
              <a:solidFill>
                <a:srgbClr val="980000"/>
              </a:solidFill>
              <a:latin typeface="Lato"/>
              <a:ea typeface="Lato"/>
              <a:cs typeface="Lato"/>
              <a:sym typeface="Lato"/>
            </a:endParaRPr>
          </a:p>
        </p:txBody>
      </p:sp>
      <p:grpSp>
        <p:nvGrpSpPr>
          <p:cNvPr id="648" name="Google Shape;648;p44"/>
          <p:cNvGrpSpPr/>
          <p:nvPr/>
        </p:nvGrpSpPr>
        <p:grpSpPr>
          <a:xfrm rot="-5400000">
            <a:off x="5938680" y="2228888"/>
            <a:ext cx="66444" cy="768102"/>
            <a:chOff x="7655291" y="3797682"/>
            <a:chExt cx="72300" cy="491114"/>
          </a:xfrm>
        </p:grpSpPr>
        <p:cxnSp>
          <p:nvCxnSpPr>
            <p:cNvPr id="649" name="Google Shape;649;p44"/>
            <p:cNvCxnSpPr/>
            <p:nvPr/>
          </p:nvCxnSpPr>
          <p:spPr>
            <a:xfrm rot="5400000">
              <a:off x="7446699" y="4041732"/>
              <a:ext cx="488100" cy="0"/>
            </a:xfrm>
            <a:prstGeom prst="straightConnector1">
              <a:avLst/>
            </a:prstGeom>
            <a:noFill/>
            <a:ln cap="flat" cmpd="sng" w="9525">
              <a:solidFill>
                <a:schemeClr val="dk2"/>
              </a:solidFill>
              <a:prstDash val="dot"/>
              <a:round/>
              <a:headEnd len="med" w="med" type="none"/>
              <a:tailEnd len="med" w="med" type="none"/>
            </a:ln>
          </p:spPr>
        </p:cxnSp>
        <p:sp>
          <p:nvSpPr>
            <p:cNvPr id="650" name="Google Shape;650;p44"/>
            <p:cNvSpPr/>
            <p:nvPr/>
          </p:nvSpPr>
          <p:spPr>
            <a:xfrm flipH="1" rot="10800000">
              <a:off x="7655291" y="4235696"/>
              <a:ext cx="72300" cy="53100"/>
            </a:xfrm>
            <a:prstGeom prst="triangle">
              <a:avLst>
                <a:gd fmla="val 50000" name="adj"/>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1" name="Google Shape;651;p44"/>
          <p:cNvGrpSpPr/>
          <p:nvPr/>
        </p:nvGrpSpPr>
        <p:grpSpPr>
          <a:xfrm>
            <a:off x="6039225" y="2114811"/>
            <a:ext cx="1475400" cy="904710"/>
            <a:chOff x="6344025" y="3053134"/>
            <a:chExt cx="1475400" cy="904710"/>
          </a:xfrm>
        </p:grpSpPr>
        <p:pic>
          <p:nvPicPr>
            <p:cNvPr id="652" name="Google Shape;652;p44"/>
            <p:cNvPicPr preferRelativeResize="0"/>
            <p:nvPr/>
          </p:nvPicPr>
          <p:blipFill>
            <a:blip r:embed="rId5">
              <a:alphaModFix/>
            </a:blip>
            <a:stretch>
              <a:fillRect/>
            </a:stretch>
          </p:blipFill>
          <p:spPr>
            <a:xfrm>
              <a:off x="6751875" y="3053134"/>
              <a:ext cx="659700" cy="659700"/>
            </a:xfrm>
            <a:prstGeom prst="rect">
              <a:avLst/>
            </a:prstGeom>
            <a:noFill/>
            <a:ln>
              <a:noFill/>
            </a:ln>
          </p:spPr>
        </p:pic>
        <p:sp>
          <p:nvSpPr>
            <p:cNvPr id="653" name="Google Shape;653;p44"/>
            <p:cNvSpPr txBox="1"/>
            <p:nvPr/>
          </p:nvSpPr>
          <p:spPr>
            <a:xfrm>
              <a:off x="6344025" y="3809045"/>
              <a:ext cx="14754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BDR Backup Server</a:t>
              </a:r>
              <a:endParaRPr b="1" sz="800">
                <a:solidFill>
                  <a:srgbClr val="980000"/>
                </a:solidFill>
                <a:latin typeface="Lato"/>
                <a:ea typeface="Lato"/>
                <a:cs typeface="Lato"/>
                <a:sym typeface="Lato"/>
              </a:endParaRPr>
            </a:p>
          </p:txBody>
        </p:sp>
      </p:grpSp>
      <p:sp>
        <p:nvSpPr>
          <p:cNvPr id="654" name="Google Shape;654;p44"/>
          <p:cNvSpPr txBox="1"/>
          <p:nvPr/>
        </p:nvSpPr>
        <p:spPr>
          <a:xfrm>
            <a:off x="7544648" y="2858220"/>
            <a:ext cx="1230000" cy="249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Application Recovery</a:t>
            </a:r>
            <a:endParaRPr b="1" sz="800">
              <a:solidFill>
                <a:srgbClr val="980000"/>
              </a:solidFill>
              <a:latin typeface="Lato"/>
              <a:ea typeface="Lato"/>
              <a:cs typeface="Lato"/>
              <a:sym typeface="Lato"/>
            </a:endParaRPr>
          </a:p>
        </p:txBody>
      </p:sp>
      <p:grpSp>
        <p:nvGrpSpPr>
          <p:cNvPr id="655" name="Google Shape;655;p44"/>
          <p:cNvGrpSpPr/>
          <p:nvPr/>
        </p:nvGrpSpPr>
        <p:grpSpPr>
          <a:xfrm>
            <a:off x="7169087" y="2562432"/>
            <a:ext cx="421800" cy="66300"/>
            <a:chOff x="5849763" y="3039580"/>
            <a:chExt cx="421800" cy="66300"/>
          </a:xfrm>
        </p:grpSpPr>
        <p:cxnSp>
          <p:nvCxnSpPr>
            <p:cNvPr id="656" name="Google Shape;656;p44"/>
            <p:cNvCxnSpPr/>
            <p:nvPr/>
          </p:nvCxnSpPr>
          <p:spPr>
            <a:xfrm>
              <a:off x="5849763" y="3073300"/>
              <a:ext cx="421800" cy="0"/>
            </a:xfrm>
            <a:prstGeom prst="straightConnector1">
              <a:avLst/>
            </a:prstGeom>
            <a:noFill/>
            <a:ln cap="flat" cmpd="sng" w="9525">
              <a:solidFill>
                <a:schemeClr val="dk2"/>
              </a:solidFill>
              <a:prstDash val="dot"/>
              <a:round/>
              <a:headEnd len="med" w="med" type="none"/>
              <a:tailEnd len="med" w="med" type="none"/>
            </a:ln>
          </p:spPr>
        </p:cxnSp>
        <p:sp>
          <p:nvSpPr>
            <p:cNvPr id="657" name="Google Shape;657;p44"/>
            <p:cNvSpPr/>
            <p:nvPr/>
          </p:nvSpPr>
          <p:spPr>
            <a:xfrm flipH="1" rot="5400000">
              <a:off x="6196241" y="3031180"/>
              <a:ext cx="66300" cy="83100"/>
            </a:xfrm>
            <a:prstGeom prst="triangle">
              <a:avLst>
                <a:gd fmla="val 50000" name="adj"/>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58" name="Google Shape;658;p44"/>
          <p:cNvPicPr preferRelativeResize="0"/>
          <p:nvPr/>
        </p:nvPicPr>
        <p:blipFill rotWithShape="1">
          <a:blip r:embed="rId6">
            <a:alphaModFix/>
          </a:blip>
          <a:srcRect b="35470" l="16647" r="18095" t="35470"/>
          <a:stretch/>
        </p:blipFill>
        <p:spPr>
          <a:xfrm flipH="1">
            <a:off x="5660987" y="2603446"/>
            <a:ext cx="621831" cy="276901"/>
          </a:xfrm>
          <a:prstGeom prst="rect">
            <a:avLst/>
          </a:prstGeom>
          <a:noFill/>
          <a:ln>
            <a:noFill/>
          </a:ln>
        </p:spPr>
      </p:pic>
      <p:pic>
        <p:nvPicPr>
          <p:cNvPr id="659" name="Google Shape;659;p44"/>
          <p:cNvPicPr preferRelativeResize="0"/>
          <p:nvPr/>
        </p:nvPicPr>
        <p:blipFill rotWithShape="1">
          <a:blip r:embed="rId6">
            <a:alphaModFix/>
          </a:blip>
          <a:srcRect b="35470" l="16647" r="18095" t="35470"/>
          <a:stretch/>
        </p:blipFill>
        <p:spPr>
          <a:xfrm flipH="1" rot="-5400000">
            <a:off x="4966540" y="3182957"/>
            <a:ext cx="621831" cy="276901"/>
          </a:xfrm>
          <a:prstGeom prst="rect">
            <a:avLst/>
          </a:prstGeom>
          <a:noFill/>
          <a:ln>
            <a:noFill/>
          </a:ln>
        </p:spPr>
      </p:pic>
      <p:sp>
        <p:nvSpPr>
          <p:cNvPr id="660" name="Google Shape;660;p44"/>
          <p:cNvSpPr txBox="1"/>
          <p:nvPr/>
        </p:nvSpPr>
        <p:spPr>
          <a:xfrm>
            <a:off x="4660863" y="4546582"/>
            <a:ext cx="1230000" cy="249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Application Recovery</a:t>
            </a:r>
            <a:endParaRPr b="1" sz="800">
              <a:solidFill>
                <a:srgbClr val="980000"/>
              </a:solidFill>
              <a:latin typeface="Lato"/>
              <a:ea typeface="Lato"/>
              <a:cs typeface="Lato"/>
              <a:sym typeface="Lato"/>
            </a:endParaRPr>
          </a:p>
        </p:txBody>
      </p:sp>
      <p:grpSp>
        <p:nvGrpSpPr>
          <p:cNvPr id="661" name="Google Shape;661;p44"/>
          <p:cNvGrpSpPr/>
          <p:nvPr/>
        </p:nvGrpSpPr>
        <p:grpSpPr>
          <a:xfrm>
            <a:off x="3161172" y="2091787"/>
            <a:ext cx="1534687" cy="1037128"/>
            <a:chOff x="2932572" y="3106807"/>
            <a:chExt cx="1534687" cy="1037128"/>
          </a:xfrm>
        </p:grpSpPr>
        <p:grpSp>
          <p:nvGrpSpPr>
            <p:cNvPr id="662" name="Google Shape;662;p44"/>
            <p:cNvGrpSpPr/>
            <p:nvPr/>
          </p:nvGrpSpPr>
          <p:grpSpPr>
            <a:xfrm>
              <a:off x="2932572" y="3106807"/>
              <a:ext cx="1534687" cy="1037128"/>
              <a:chOff x="7590900" y="3358075"/>
              <a:chExt cx="1899600" cy="1290602"/>
            </a:xfrm>
          </p:grpSpPr>
          <p:sp>
            <p:nvSpPr>
              <p:cNvPr id="663" name="Google Shape;663;p44"/>
              <p:cNvSpPr/>
              <p:nvPr/>
            </p:nvSpPr>
            <p:spPr>
              <a:xfrm>
                <a:off x="7590900" y="3358077"/>
                <a:ext cx="1899600" cy="12906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44"/>
              <p:cNvSpPr/>
              <p:nvPr/>
            </p:nvSpPr>
            <p:spPr>
              <a:xfrm>
                <a:off x="7590900" y="3358075"/>
                <a:ext cx="1899600" cy="1290600"/>
              </a:xfrm>
              <a:prstGeom prst="rect">
                <a:avLst/>
              </a:prstGeom>
              <a:noFill/>
              <a:ln cap="flat" cmpd="sng" w="9525">
                <a:solidFill>
                  <a:srgbClr val="595959"/>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5" name="Google Shape;665;p44"/>
            <p:cNvGrpSpPr/>
            <p:nvPr/>
          </p:nvGrpSpPr>
          <p:grpSpPr>
            <a:xfrm>
              <a:off x="2999625" y="3163353"/>
              <a:ext cx="1400391" cy="923891"/>
              <a:chOff x="3766896" y="3503772"/>
              <a:chExt cx="1400391" cy="923891"/>
            </a:xfrm>
          </p:grpSpPr>
          <p:pic>
            <p:nvPicPr>
              <p:cNvPr id="666" name="Google Shape;666;p44"/>
              <p:cNvPicPr preferRelativeResize="0"/>
              <p:nvPr/>
            </p:nvPicPr>
            <p:blipFill>
              <a:blip r:embed="rId7">
                <a:alphaModFix/>
              </a:blip>
              <a:stretch>
                <a:fillRect/>
              </a:stretch>
            </p:blipFill>
            <p:spPr>
              <a:xfrm>
                <a:off x="3766896" y="3503784"/>
                <a:ext cx="548638" cy="548638"/>
              </a:xfrm>
              <a:prstGeom prst="rect">
                <a:avLst/>
              </a:prstGeom>
              <a:noFill/>
              <a:ln>
                <a:noFill/>
              </a:ln>
            </p:spPr>
          </p:pic>
          <p:pic>
            <p:nvPicPr>
              <p:cNvPr id="667" name="Google Shape;667;p44"/>
              <p:cNvPicPr preferRelativeResize="0"/>
              <p:nvPr/>
            </p:nvPicPr>
            <p:blipFill>
              <a:blip r:embed="rId8">
                <a:alphaModFix/>
              </a:blip>
              <a:stretch>
                <a:fillRect/>
              </a:stretch>
            </p:blipFill>
            <p:spPr>
              <a:xfrm>
                <a:off x="4192773" y="3522198"/>
                <a:ext cx="548638" cy="548638"/>
              </a:xfrm>
              <a:prstGeom prst="rect">
                <a:avLst/>
              </a:prstGeom>
              <a:noFill/>
              <a:ln>
                <a:noFill/>
              </a:ln>
            </p:spPr>
          </p:pic>
          <p:pic>
            <p:nvPicPr>
              <p:cNvPr id="668" name="Google Shape;668;p44"/>
              <p:cNvPicPr preferRelativeResize="0"/>
              <p:nvPr/>
            </p:nvPicPr>
            <p:blipFill>
              <a:blip r:embed="rId9">
                <a:alphaModFix/>
              </a:blip>
              <a:stretch>
                <a:fillRect/>
              </a:stretch>
            </p:blipFill>
            <p:spPr>
              <a:xfrm>
                <a:off x="4618650" y="3879025"/>
                <a:ext cx="548638" cy="548638"/>
              </a:xfrm>
              <a:prstGeom prst="rect">
                <a:avLst/>
              </a:prstGeom>
              <a:noFill/>
              <a:ln>
                <a:noFill/>
              </a:ln>
            </p:spPr>
          </p:pic>
          <p:pic>
            <p:nvPicPr>
              <p:cNvPr id="669" name="Google Shape;669;p44"/>
              <p:cNvPicPr preferRelativeResize="0"/>
              <p:nvPr/>
            </p:nvPicPr>
            <p:blipFill>
              <a:blip r:embed="rId10">
                <a:alphaModFix/>
              </a:blip>
              <a:stretch>
                <a:fillRect/>
              </a:stretch>
            </p:blipFill>
            <p:spPr>
              <a:xfrm>
                <a:off x="4618650" y="3503772"/>
                <a:ext cx="548638" cy="548638"/>
              </a:xfrm>
              <a:prstGeom prst="rect">
                <a:avLst/>
              </a:prstGeom>
              <a:noFill/>
              <a:ln>
                <a:noFill/>
              </a:ln>
            </p:spPr>
          </p:pic>
          <p:pic>
            <p:nvPicPr>
              <p:cNvPr id="670" name="Google Shape;670;p44"/>
              <p:cNvPicPr preferRelativeResize="0"/>
              <p:nvPr/>
            </p:nvPicPr>
            <p:blipFill>
              <a:blip r:embed="rId11">
                <a:alphaModFix/>
              </a:blip>
              <a:stretch>
                <a:fillRect/>
              </a:stretch>
            </p:blipFill>
            <p:spPr>
              <a:xfrm>
                <a:off x="3766896" y="3879025"/>
                <a:ext cx="548638" cy="548638"/>
              </a:xfrm>
              <a:prstGeom prst="rect">
                <a:avLst/>
              </a:prstGeom>
              <a:noFill/>
              <a:ln>
                <a:noFill/>
              </a:ln>
            </p:spPr>
          </p:pic>
          <p:pic>
            <p:nvPicPr>
              <p:cNvPr id="671" name="Google Shape;671;p44"/>
              <p:cNvPicPr preferRelativeResize="0"/>
              <p:nvPr/>
            </p:nvPicPr>
            <p:blipFill>
              <a:blip r:embed="rId12">
                <a:alphaModFix/>
              </a:blip>
              <a:stretch>
                <a:fillRect/>
              </a:stretch>
            </p:blipFill>
            <p:spPr>
              <a:xfrm>
                <a:off x="4192773" y="3879025"/>
                <a:ext cx="548638" cy="548638"/>
              </a:xfrm>
              <a:prstGeom prst="rect">
                <a:avLst/>
              </a:prstGeom>
              <a:noFill/>
              <a:ln>
                <a:noFill/>
              </a:ln>
            </p:spPr>
          </p:pic>
        </p:grpSp>
      </p:grpSp>
      <p:cxnSp>
        <p:nvCxnSpPr>
          <p:cNvPr id="672" name="Google Shape;672;p44"/>
          <p:cNvCxnSpPr/>
          <p:nvPr/>
        </p:nvCxnSpPr>
        <p:spPr>
          <a:xfrm>
            <a:off x="4752299" y="2610968"/>
            <a:ext cx="250200" cy="0"/>
          </a:xfrm>
          <a:prstGeom prst="straightConnector1">
            <a:avLst/>
          </a:prstGeom>
          <a:noFill/>
          <a:ln cap="flat" cmpd="sng" w="9525">
            <a:solidFill>
              <a:schemeClr val="dk2"/>
            </a:solidFill>
            <a:prstDash val="dot"/>
            <a:round/>
            <a:headEnd len="med" w="med" type="none"/>
            <a:tailEnd len="med" w="med" type="none"/>
          </a:ln>
        </p:spPr>
      </p:cxnSp>
      <p:grpSp>
        <p:nvGrpSpPr>
          <p:cNvPr id="673" name="Google Shape;673;p44"/>
          <p:cNvGrpSpPr/>
          <p:nvPr/>
        </p:nvGrpSpPr>
        <p:grpSpPr>
          <a:xfrm>
            <a:off x="4891790" y="3646439"/>
            <a:ext cx="768146" cy="768027"/>
            <a:chOff x="4891790" y="3646439"/>
            <a:chExt cx="768146" cy="768027"/>
          </a:xfrm>
        </p:grpSpPr>
        <p:grpSp>
          <p:nvGrpSpPr>
            <p:cNvPr id="674" name="Google Shape;674;p44"/>
            <p:cNvGrpSpPr/>
            <p:nvPr/>
          </p:nvGrpSpPr>
          <p:grpSpPr>
            <a:xfrm>
              <a:off x="4891790" y="3646439"/>
              <a:ext cx="768146" cy="768027"/>
              <a:chOff x="7648750" y="2056500"/>
              <a:chExt cx="1193700" cy="1193700"/>
            </a:xfrm>
          </p:grpSpPr>
          <p:sp>
            <p:nvSpPr>
              <p:cNvPr id="675" name="Google Shape;675;p44"/>
              <p:cNvSpPr/>
              <p:nvPr/>
            </p:nvSpPr>
            <p:spPr>
              <a:xfrm>
                <a:off x="7721000" y="2128750"/>
                <a:ext cx="1049100" cy="10491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44"/>
              <p:cNvSpPr/>
              <p:nvPr/>
            </p:nvSpPr>
            <p:spPr>
              <a:xfrm>
                <a:off x="7648750" y="2056500"/>
                <a:ext cx="1193700" cy="1193700"/>
              </a:xfrm>
              <a:prstGeom prst="ellipse">
                <a:avLst/>
              </a:prstGeom>
              <a:noFill/>
              <a:ln cap="flat" cmpd="sng" w="9525">
                <a:solidFill>
                  <a:srgbClr val="ADADAD"/>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7" name="Google Shape;677;p44"/>
            <p:cNvGrpSpPr/>
            <p:nvPr/>
          </p:nvGrpSpPr>
          <p:grpSpPr>
            <a:xfrm>
              <a:off x="5055556" y="3818197"/>
              <a:ext cx="423184" cy="422033"/>
              <a:chOff x="5055556" y="3818197"/>
              <a:chExt cx="423184" cy="422033"/>
            </a:xfrm>
          </p:grpSpPr>
          <p:pic>
            <p:nvPicPr>
              <p:cNvPr id="678" name="Google Shape;678;p44"/>
              <p:cNvPicPr preferRelativeResize="0"/>
              <p:nvPr/>
            </p:nvPicPr>
            <p:blipFill rotWithShape="1">
              <a:blip r:embed="rId13">
                <a:alphaModFix/>
              </a:blip>
              <a:srcRect b="50452" l="50140" r="20209" t="18559"/>
              <a:stretch/>
            </p:blipFill>
            <p:spPr>
              <a:xfrm>
                <a:off x="5271301" y="3818197"/>
                <a:ext cx="200151" cy="209147"/>
              </a:xfrm>
              <a:prstGeom prst="rect">
                <a:avLst/>
              </a:prstGeom>
              <a:noFill/>
              <a:ln>
                <a:noFill/>
              </a:ln>
            </p:spPr>
          </p:pic>
          <p:pic>
            <p:nvPicPr>
              <p:cNvPr id="679" name="Google Shape;679;p44"/>
              <p:cNvPicPr preferRelativeResize="0"/>
              <p:nvPr/>
            </p:nvPicPr>
            <p:blipFill rotWithShape="1">
              <a:blip r:embed="rId13">
                <a:alphaModFix/>
              </a:blip>
              <a:srcRect b="21031" l="16704" r="53645" t="47979"/>
              <a:stretch/>
            </p:blipFill>
            <p:spPr>
              <a:xfrm>
                <a:off x="5062838" y="4028189"/>
                <a:ext cx="200151" cy="209147"/>
              </a:xfrm>
              <a:prstGeom prst="rect">
                <a:avLst/>
              </a:prstGeom>
              <a:noFill/>
              <a:ln>
                <a:noFill/>
              </a:ln>
            </p:spPr>
          </p:pic>
          <p:pic>
            <p:nvPicPr>
              <p:cNvPr id="680" name="Google Shape;680;p44"/>
              <p:cNvPicPr preferRelativeResize="0"/>
              <p:nvPr/>
            </p:nvPicPr>
            <p:blipFill rotWithShape="1">
              <a:blip r:embed="rId14">
                <a:alphaModFix/>
              </a:blip>
              <a:srcRect b="15382" l="16878" r="16878" t="15389"/>
              <a:stretch/>
            </p:blipFill>
            <p:spPr>
              <a:xfrm>
                <a:off x="5278589" y="4031078"/>
                <a:ext cx="200151" cy="209152"/>
              </a:xfrm>
              <a:prstGeom prst="rect">
                <a:avLst/>
              </a:prstGeom>
              <a:noFill/>
              <a:ln>
                <a:noFill/>
              </a:ln>
            </p:spPr>
          </p:pic>
          <p:pic>
            <p:nvPicPr>
              <p:cNvPr id="681" name="Google Shape;681;p44"/>
              <p:cNvPicPr preferRelativeResize="0"/>
              <p:nvPr/>
            </p:nvPicPr>
            <p:blipFill rotWithShape="1">
              <a:blip r:embed="rId13">
                <a:alphaModFix/>
              </a:blip>
              <a:srcRect b="50452" l="17365" r="52984" t="18559"/>
              <a:stretch/>
            </p:blipFill>
            <p:spPr>
              <a:xfrm>
                <a:off x="5055556" y="3818197"/>
                <a:ext cx="200151" cy="209147"/>
              </a:xfrm>
              <a:prstGeom prst="rect">
                <a:avLst/>
              </a:prstGeom>
              <a:noFill/>
              <a:ln>
                <a:noFill/>
              </a:ln>
            </p:spPr>
          </p:pic>
        </p:grpSp>
      </p:grpSp>
      <p:grpSp>
        <p:nvGrpSpPr>
          <p:cNvPr id="682" name="Google Shape;682;p44"/>
          <p:cNvGrpSpPr/>
          <p:nvPr/>
        </p:nvGrpSpPr>
        <p:grpSpPr>
          <a:xfrm>
            <a:off x="7764377" y="2046239"/>
            <a:ext cx="768146" cy="768027"/>
            <a:chOff x="4891790" y="3646439"/>
            <a:chExt cx="768146" cy="768027"/>
          </a:xfrm>
        </p:grpSpPr>
        <p:grpSp>
          <p:nvGrpSpPr>
            <p:cNvPr id="683" name="Google Shape;683;p44"/>
            <p:cNvGrpSpPr/>
            <p:nvPr/>
          </p:nvGrpSpPr>
          <p:grpSpPr>
            <a:xfrm>
              <a:off x="4891790" y="3646439"/>
              <a:ext cx="768146" cy="768027"/>
              <a:chOff x="7648750" y="2056500"/>
              <a:chExt cx="1193700" cy="1193700"/>
            </a:xfrm>
          </p:grpSpPr>
          <p:sp>
            <p:nvSpPr>
              <p:cNvPr id="684" name="Google Shape;684;p44"/>
              <p:cNvSpPr/>
              <p:nvPr/>
            </p:nvSpPr>
            <p:spPr>
              <a:xfrm>
                <a:off x="7721000" y="2128750"/>
                <a:ext cx="1049100" cy="10491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44"/>
              <p:cNvSpPr/>
              <p:nvPr/>
            </p:nvSpPr>
            <p:spPr>
              <a:xfrm>
                <a:off x="7648750" y="2056500"/>
                <a:ext cx="1193700" cy="1193700"/>
              </a:xfrm>
              <a:prstGeom prst="ellipse">
                <a:avLst/>
              </a:prstGeom>
              <a:noFill/>
              <a:ln cap="flat" cmpd="sng" w="9525">
                <a:solidFill>
                  <a:srgbClr val="ADADAD"/>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6" name="Google Shape;686;p44"/>
            <p:cNvGrpSpPr/>
            <p:nvPr/>
          </p:nvGrpSpPr>
          <p:grpSpPr>
            <a:xfrm>
              <a:off x="5055556" y="3818197"/>
              <a:ext cx="423184" cy="422033"/>
              <a:chOff x="5055556" y="3818197"/>
              <a:chExt cx="423184" cy="422033"/>
            </a:xfrm>
          </p:grpSpPr>
          <p:pic>
            <p:nvPicPr>
              <p:cNvPr id="687" name="Google Shape;687;p44"/>
              <p:cNvPicPr preferRelativeResize="0"/>
              <p:nvPr/>
            </p:nvPicPr>
            <p:blipFill rotWithShape="1">
              <a:blip r:embed="rId13">
                <a:alphaModFix/>
              </a:blip>
              <a:srcRect b="50452" l="50140" r="20209" t="18559"/>
              <a:stretch/>
            </p:blipFill>
            <p:spPr>
              <a:xfrm>
                <a:off x="5271301" y="3818197"/>
                <a:ext cx="200151" cy="209147"/>
              </a:xfrm>
              <a:prstGeom prst="rect">
                <a:avLst/>
              </a:prstGeom>
              <a:noFill/>
              <a:ln>
                <a:noFill/>
              </a:ln>
            </p:spPr>
          </p:pic>
          <p:pic>
            <p:nvPicPr>
              <p:cNvPr id="688" name="Google Shape;688;p44"/>
              <p:cNvPicPr preferRelativeResize="0"/>
              <p:nvPr/>
            </p:nvPicPr>
            <p:blipFill rotWithShape="1">
              <a:blip r:embed="rId13">
                <a:alphaModFix/>
              </a:blip>
              <a:srcRect b="21031" l="16704" r="53645" t="47979"/>
              <a:stretch/>
            </p:blipFill>
            <p:spPr>
              <a:xfrm>
                <a:off x="5062838" y="4028189"/>
                <a:ext cx="200151" cy="209147"/>
              </a:xfrm>
              <a:prstGeom prst="rect">
                <a:avLst/>
              </a:prstGeom>
              <a:noFill/>
              <a:ln>
                <a:noFill/>
              </a:ln>
            </p:spPr>
          </p:pic>
          <p:pic>
            <p:nvPicPr>
              <p:cNvPr id="689" name="Google Shape;689;p44"/>
              <p:cNvPicPr preferRelativeResize="0"/>
              <p:nvPr/>
            </p:nvPicPr>
            <p:blipFill rotWithShape="1">
              <a:blip r:embed="rId14">
                <a:alphaModFix/>
              </a:blip>
              <a:srcRect b="15382" l="16878" r="16878" t="15389"/>
              <a:stretch/>
            </p:blipFill>
            <p:spPr>
              <a:xfrm>
                <a:off x="5278589" y="4031078"/>
                <a:ext cx="200151" cy="209152"/>
              </a:xfrm>
              <a:prstGeom prst="rect">
                <a:avLst/>
              </a:prstGeom>
              <a:noFill/>
              <a:ln>
                <a:noFill/>
              </a:ln>
            </p:spPr>
          </p:pic>
          <p:pic>
            <p:nvPicPr>
              <p:cNvPr id="690" name="Google Shape;690;p44"/>
              <p:cNvPicPr preferRelativeResize="0"/>
              <p:nvPr/>
            </p:nvPicPr>
            <p:blipFill rotWithShape="1">
              <a:blip r:embed="rId13">
                <a:alphaModFix/>
              </a:blip>
              <a:srcRect b="50452" l="17365" r="52984" t="18559"/>
              <a:stretch/>
            </p:blipFill>
            <p:spPr>
              <a:xfrm>
                <a:off x="5055556" y="3818197"/>
                <a:ext cx="200151" cy="209147"/>
              </a:xfrm>
              <a:prstGeom prst="rect">
                <a:avLst/>
              </a:prstGeom>
              <a:noFill/>
              <a:ln>
                <a:noFill/>
              </a:ln>
            </p:spPr>
          </p:pic>
        </p:gr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pic>
        <p:nvPicPr>
          <p:cNvPr id="695" name="Google Shape;695;p45"/>
          <p:cNvPicPr preferRelativeResize="0"/>
          <p:nvPr/>
        </p:nvPicPr>
        <p:blipFill>
          <a:blip r:embed="rId3">
            <a:alphaModFix/>
          </a:blip>
          <a:stretch>
            <a:fillRect/>
          </a:stretch>
        </p:blipFill>
        <p:spPr>
          <a:xfrm>
            <a:off x="0" y="0"/>
            <a:ext cx="9144005" cy="5143151"/>
          </a:xfrm>
          <a:prstGeom prst="rect">
            <a:avLst/>
          </a:prstGeom>
          <a:noFill/>
          <a:ln>
            <a:noFill/>
          </a:ln>
        </p:spPr>
      </p:pic>
      <p:sp>
        <p:nvSpPr>
          <p:cNvPr id="696" name="Google Shape;696;p45"/>
          <p:cNvSpPr txBox="1"/>
          <p:nvPr/>
        </p:nvSpPr>
        <p:spPr>
          <a:xfrm>
            <a:off x="759600" y="2707369"/>
            <a:ext cx="7624800" cy="85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 Backup for Applications</a:t>
            </a:r>
            <a:endParaRPr b="1" sz="3600">
              <a:solidFill>
                <a:srgbClr val="FFFFFF"/>
              </a:solidFill>
              <a:latin typeface="Lato"/>
              <a:ea typeface="Lato"/>
              <a:cs typeface="Lato"/>
              <a:sym typeface="Lato"/>
            </a:endParaRPr>
          </a:p>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 </a:t>
            </a:r>
            <a:r>
              <a:rPr lang="en" sz="3600">
                <a:solidFill>
                  <a:srgbClr val="FFFFFF"/>
                </a:solidFill>
                <a:latin typeface="Lato Light"/>
                <a:ea typeface="Lato Light"/>
                <a:cs typeface="Lato Light"/>
                <a:sym typeface="Lato Light"/>
              </a:rPr>
              <a:t>Licensing Model</a:t>
            </a:r>
            <a:endParaRPr sz="3600">
              <a:solidFill>
                <a:srgbClr val="FFFFFF"/>
              </a:solidFill>
              <a:latin typeface="Lato Light"/>
              <a:ea typeface="Lato Light"/>
              <a:cs typeface="Lato Light"/>
              <a:sym typeface="Lato Light"/>
            </a:endParaRPr>
          </a:p>
        </p:txBody>
      </p:sp>
      <p:pic>
        <p:nvPicPr>
          <p:cNvPr id="697" name="Google Shape;697;p45"/>
          <p:cNvPicPr preferRelativeResize="0"/>
          <p:nvPr/>
        </p:nvPicPr>
        <p:blipFill rotWithShape="1">
          <a:blip r:embed="rId4">
            <a:alphaModFix/>
          </a:blip>
          <a:srcRect b="5382" l="19686" r="17014" t="5347"/>
          <a:stretch/>
        </p:blipFill>
        <p:spPr>
          <a:xfrm>
            <a:off x="4201500" y="1577531"/>
            <a:ext cx="557000" cy="785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01" name="Shape 701"/>
        <p:cNvGrpSpPr/>
        <p:nvPr/>
      </p:nvGrpSpPr>
      <p:grpSpPr>
        <a:xfrm>
          <a:off x="0" y="0"/>
          <a:ext cx="0" cy="0"/>
          <a:chOff x="0" y="0"/>
          <a:chExt cx="0" cy="0"/>
        </a:xfrm>
      </p:grpSpPr>
      <p:pic>
        <p:nvPicPr>
          <p:cNvPr id="702" name="Google Shape;702;p46"/>
          <p:cNvPicPr preferRelativeResize="0"/>
          <p:nvPr/>
        </p:nvPicPr>
        <p:blipFill>
          <a:blip r:embed="rId3">
            <a:alphaModFix/>
          </a:blip>
          <a:stretch>
            <a:fillRect/>
          </a:stretch>
        </p:blipFill>
        <p:spPr>
          <a:xfrm>
            <a:off x="-750" y="0"/>
            <a:ext cx="9144000" cy="5142557"/>
          </a:xfrm>
          <a:prstGeom prst="rect">
            <a:avLst/>
          </a:prstGeom>
          <a:noFill/>
          <a:ln>
            <a:noFill/>
          </a:ln>
        </p:spPr>
      </p:pic>
      <p:cxnSp>
        <p:nvCxnSpPr>
          <p:cNvPr id="703" name="Google Shape;703;p46"/>
          <p:cNvCxnSpPr/>
          <p:nvPr/>
        </p:nvCxnSpPr>
        <p:spPr>
          <a:xfrm>
            <a:off x="7460949" y="2145625"/>
            <a:ext cx="0" cy="1736100"/>
          </a:xfrm>
          <a:prstGeom prst="straightConnector1">
            <a:avLst/>
          </a:prstGeom>
          <a:noFill/>
          <a:ln cap="flat" cmpd="sng" w="9525">
            <a:solidFill>
              <a:srgbClr val="CCCCCC"/>
            </a:solidFill>
            <a:prstDash val="dot"/>
            <a:round/>
            <a:headEnd len="med" w="med" type="none"/>
            <a:tailEnd len="med" w="med" type="none"/>
          </a:ln>
        </p:spPr>
      </p:cxnSp>
      <p:sp>
        <p:nvSpPr>
          <p:cNvPr id="704" name="Google Shape;704;p46"/>
          <p:cNvSpPr/>
          <p:nvPr/>
        </p:nvSpPr>
        <p:spPr>
          <a:xfrm>
            <a:off x="75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6"/>
          <p:cNvSpPr/>
          <p:nvPr/>
        </p:nvSpPr>
        <p:spPr>
          <a:xfrm>
            <a:off x="1500" y="4623470"/>
            <a:ext cx="344700" cy="432300"/>
          </a:xfrm>
          <a:prstGeom prst="rtTriangl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706" name="Google Shape;706;p46"/>
          <p:cNvSpPr/>
          <p:nvPr/>
        </p:nvSpPr>
        <p:spPr>
          <a:xfrm rot="10800000">
            <a:off x="8800405" y="738913"/>
            <a:ext cx="344700" cy="432300"/>
          </a:xfrm>
          <a:prstGeom prst="rtTriangl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7" name="Google Shape;707;p46"/>
          <p:cNvGrpSpPr/>
          <p:nvPr/>
        </p:nvGrpSpPr>
        <p:grpSpPr>
          <a:xfrm>
            <a:off x="2134950" y="4468025"/>
            <a:ext cx="4874100" cy="37500"/>
            <a:chOff x="2134950" y="4239425"/>
            <a:chExt cx="4874100" cy="37500"/>
          </a:xfrm>
        </p:grpSpPr>
        <p:cxnSp>
          <p:nvCxnSpPr>
            <p:cNvPr id="708" name="Google Shape;708;p46"/>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709" name="Google Shape;709;p46"/>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0" name="Google Shape;710;p46"/>
          <p:cNvSpPr txBox="1"/>
          <p:nvPr/>
        </p:nvSpPr>
        <p:spPr>
          <a:xfrm>
            <a:off x="6025425" y="231722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000">
              <a:latin typeface="Lato"/>
              <a:ea typeface="Lato"/>
              <a:cs typeface="Lato"/>
              <a:sym typeface="Lato"/>
            </a:endParaRPr>
          </a:p>
        </p:txBody>
      </p:sp>
      <p:sp>
        <p:nvSpPr>
          <p:cNvPr id="711" name="Google Shape;711;p46"/>
          <p:cNvSpPr/>
          <p:nvPr/>
        </p:nvSpPr>
        <p:spPr>
          <a:xfrm>
            <a:off x="428025" y="1174800"/>
            <a:ext cx="5509500" cy="30021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6"/>
          <p:cNvSpPr txBox="1"/>
          <p:nvPr/>
        </p:nvSpPr>
        <p:spPr>
          <a:xfrm>
            <a:off x="185050" y="152538"/>
            <a:ext cx="76260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Lato"/>
                <a:ea typeface="Lato"/>
                <a:cs typeface="Lato"/>
                <a:sym typeface="Lato"/>
              </a:rPr>
              <a:t>Licensing</a:t>
            </a:r>
            <a:endParaRPr sz="2400">
              <a:solidFill>
                <a:schemeClr val="dk1"/>
              </a:solidFill>
              <a:latin typeface="Lato Light"/>
              <a:ea typeface="Lato Light"/>
              <a:cs typeface="Lato Light"/>
              <a:sym typeface="Lato Light"/>
            </a:endParaRPr>
          </a:p>
        </p:txBody>
      </p:sp>
      <p:sp>
        <p:nvSpPr>
          <p:cNvPr id="713" name="Google Shape;713;p46"/>
          <p:cNvSpPr txBox="1"/>
          <p:nvPr/>
        </p:nvSpPr>
        <p:spPr>
          <a:xfrm>
            <a:off x="552525" y="1617250"/>
            <a:ext cx="5097300" cy="623700"/>
          </a:xfrm>
          <a:prstGeom prst="rect">
            <a:avLst/>
          </a:prstGeom>
          <a:noFill/>
          <a:ln>
            <a:noFill/>
          </a:ln>
        </p:spPr>
        <p:txBody>
          <a:bodyPr anchorCtr="0" anchor="ctr" bIns="91425" lIns="91425" spcFirstLastPara="1" rIns="91425" wrap="square" tIns="91425">
            <a:noAutofit/>
          </a:bodyPr>
          <a:lstStyle/>
          <a:p>
            <a:pPr indent="-285750" lvl="0" marL="457200" rtl="0" algn="l">
              <a:lnSpc>
                <a:spcPct val="150000"/>
              </a:lnSpc>
              <a:spcBef>
                <a:spcPts val="0"/>
              </a:spcBef>
              <a:spcAft>
                <a:spcPts val="0"/>
              </a:spcAft>
              <a:buClr>
                <a:srgbClr val="DD222D"/>
              </a:buClr>
              <a:buSzPts val="900"/>
              <a:buFont typeface="Lato"/>
              <a:buChar char="●"/>
            </a:pPr>
            <a:r>
              <a:rPr lang="en" sz="900">
                <a:solidFill>
                  <a:srgbClr val="434343"/>
                </a:solidFill>
                <a:latin typeface="Lato"/>
                <a:ea typeface="Lato"/>
                <a:cs typeface="Lato"/>
                <a:sym typeface="Lato"/>
              </a:rPr>
              <a:t>Vembu offers licensing options at monthly &amp; yearly subscriptions</a:t>
            </a:r>
            <a:endParaRPr sz="900">
              <a:solidFill>
                <a:srgbClr val="434343"/>
              </a:solidFill>
              <a:latin typeface="Lato"/>
              <a:ea typeface="Lato"/>
              <a:cs typeface="Lato"/>
              <a:sym typeface="Lato"/>
            </a:endParaRPr>
          </a:p>
          <a:p>
            <a:pPr indent="-285750" lvl="0" marL="457200" rtl="0" algn="l">
              <a:lnSpc>
                <a:spcPct val="150000"/>
              </a:lnSpc>
              <a:spcBef>
                <a:spcPts val="0"/>
              </a:spcBef>
              <a:spcAft>
                <a:spcPts val="0"/>
              </a:spcAft>
              <a:buClr>
                <a:srgbClr val="DD222D"/>
              </a:buClr>
              <a:buSzPts val="900"/>
              <a:buFont typeface="Lato"/>
              <a:buChar char="●"/>
            </a:pPr>
            <a:r>
              <a:rPr lang="en" sz="900">
                <a:solidFill>
                  <a:srgbClr val="434343"/>
                </a:solidFill>
                <a:latin typeface="Lato"/>
                <a:ea typeface="Lato"/>
                <a:cs typeface="Lato"/>
                <a:sym typeface="Lato"/>
              </a:rPr>
              <a:t>24/7 support and major/minor upgrades included</a:t>
            </a:r>
            <a:endParaRPr i="1" sz="900">
              <a:solidFill>
                <a:srgbClr val="434343"/>
              </a:solidFill>
              <a:latin typeface="Lato"/>
              <a:ea typeface="Lato"/>
              <a:cs typeface="Lato"/>
              <a:sym typeface="Lato"/>
            </a:endParaRPr>
          </a:p>
        </p:txBody>
      </p:sp>
      <p:sp>
        <p:nvSpPr>
          <p:cNvPr id="714" name="Google Shape;714;p46"/>
          <p:cNvSpPr txBox="1"/>
          <p:nvPr/>
        </p:nvSpPr>
        <p:spPr>
          <a:xfrm>
            <a:off x="714550" y="13524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Subscription</a:t>
            </a:r>
            <a:endParaRPr b="1" sz="1000">
              <a:solidFill>
                <a:srgbClr val="CC0000"/>
              </a:solidFill>
              <a:latin typeface="Lato"/>
              <a:ea typeface="Lato"/>
              <a:cs typeface="Lato"/>
              <a:sym typeface="Lato"/>
            </a:endParaRPr>
          </a:p>
        </p:txBody>
      </p:sp>
      <p:sp>
        <p:nvSpPr>
          <p:cNvPr id="715" name="Google Shape;715;p46"/>
          <p:cNvSpPr txBox="1"/>
          <p:nvPr/>
        </p:nvSpPr>
        <p:spPr>
          <a:xfrm>
            <a:off x="552525" y="2988850"/>
            <a:ext cx="5097300" cy="623700"/>
          </a:xfrm>
          <a:prstGeom prst="rect">
            <a:avLst/>
          </a:prstGeom>
          <a:noFill/>
          <a:ln>
            <a:noFill/>
          </a:ln>
        </p:spPr>
        <p:txBody>
          <a:bodyPr anchorCtr="0" anchor="ctr" bIns="91425" lIns="91425" spcFirstLastPara="1" rIns="91425" wrap="square" tIns="91425">
            <a:noAutofit/>
          </a:bodyPr>
          <a:lstStyle/>
          <a:p>
            <a:pPr indent="-285750" lvl="0" marL="457200" rtl="0" algn="l">
              <a:lnSpc>
                <a:spcPct val="150000"/>
              </a:lnSpc>
              <a:spcBef>
                <a:spcPts val="0"/>
              </a:spcBef>
              <a:spcAft>
                <a:spcPts val="0"/>
              </a:spcAft>
              <a:buClr>
                <a:srgbClr val="F20122"/>
              </a:buClr>
              <a:buSzPts val="900"/>
              <a:buFont typeface="Lato"/>
              <a:buChar char="●"/>
            </a:pPr>
            <a:r>
              <a:rPr lang="en" sz="900">
                <a:solidFill>
                  <a:srgbClr val="434343"/>
                </a:solidFill>
                <a:latin typeface="Lato"/>
                <a:ea typeface="Lato"/>
                <a:cs typeface="Lato"/>
                <a:sym typeface="Lato"/>
              </a:rPr>
              <a:t>One time purchase with upgrades and support free for one year</a:t>
            </a:r>
            <a:endParaRPr sz="900">
              <a:solidFill>
                <a:srgbClr val="434343"/>
              </a:solidFill>
              <a:latin typeface="Lato"/>
              <a:ea typeface="Lato"/>
              <a:cs typeface="Lato"/>
              <a:sym typeface="Lato"/>
            </a:endParaRPr>
          </a:p>
          <a:p>
            <a:pPr indent="-285750" lvl="0" marL="457200" rtl="0" algn="l">
              <a:lnSpc>
                <a:spcPct val="150000"/>
              </a:lnSpc>
              <a:spcBef>
                <a:spcPts val="0"/>
              </a:spcBef>
              <a:spcAft>
                <a:spcPts val="0"/>
              </a:spcAft>
              <a:buClr>
                <a:srgbClr val="F20122"/>
              </a:buClr>
              <a:buSzPts val="900"/>
              <a:buFont typeface="Lato"/>
              <a:buChar char="●"/>
            </a:pPr>
            <a:r>
              <a:rPr lang="en" sz="900">
                <a:solidFill>
                  <a:srgbClr val="434343"/>
                </a:solidFill>
                <a:latin typeface="Lato"/>
                <a:ea typeface="Lato"/>
                <a:cs typeface="Lato"/>
                <a:sym typeface="Lato"/>
              </a:rPr>
              <a:t>After 1 year AMC of 20% of license fee to be paid for continued support &amp; updates</a:t>
            </a:r>
            <a:endParaRPr i="1" sz="900">
              <a:solidFill>
                <a:srgbClr val="434343"/>
              </a:solidFill>
              <a:latin typeface="Lato"/>
              <a:ea typeface="Lato"/>
              <a:cs typeface="Lato"/>
              <a:sym typeface="Lato"/>
            </a:endParaRPr>
          </a:p>
        </p:txBody>
      </p:sp>
      <p:sp>
        <p:nvSpPr>
          <p:cNvPr id="716" name="Google Shape;716;p46"/>
          <p:cNvSpPr txBox="1"/>
          <p:nvPr/>
        </p:nvSpPr>
        <p:spPr>
          <a:xfrm>
            <a:off x="714550" y="26478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Perpetual</a:t>
            </a:r>
            <a:endParaRPr b="1" sz="1000">
              <a:solidFill>
                <a:srgbClr val="CC0000"/>
              </a:solidFill>
              <a:latin typeface="Lato"/>
              <a:ea typeface="Lato"/>
              <a:cs typeface="Lato"/>
              <a:sym typeface="Lato"/>
            </a:endParaRPr>
          </a:p>
        </p:txBody>
      </p:sp>
      <p:sp>
        <p:nvSpPr>
          <p:cNvPr id="717" name="Google Shape;717;p46"/>
          <p:cNvSpPr txBox="1"/>
          <p:nvPr/>
        </p:nvSpPr>
        <p:spPr>
          <a:xfrm>
            <a:off x="6110275" y="1594224"/>
            <a:ext cx="2220600" cy="551400"/>
          </a:xfrm>
          <a:prstGeom prst="rect">
            <a:avLst/>
          </a:prstGeom>
          <a:noFill/>
          <a:ln>
            <a:noFill/>
          </a:ln>
        </p:spPr>
        <p:txBody>
          <a:bodyPr anchorCtr="0" anchor="ctr" bIns="91425" lIns="91425" spcFirstLastPara="1" rIns="91425" wrap="square" tIns="91425">
            <a:noAutofit/>
          </a:bodyPr>
          <a:lstStyle/>
          <a:p>
            <a:pPr indent="-285750" lvl="0" marL="457200" rtl="0" algn="l">
              <a:lnSpc>
                <a:spcPct val="150000"/>
              </a:lnSpc>
              <a:spcBef>
                <a:spcPts val="0"/>
              </a:spcBef>
              <a:spcAft>
                <a:spcPts val="0"/>
              </a:spcAft>
              <a:buClr>
                <a:srgbClr val="DD222D"/>
              </a:buClr>
              <a:buSzPts val="900"/>
              <a:buFont typeface="Lato"/>
              <a:buChar char="●"/>
            </a:pPr>
            <a:r>
              <a:rPr lang="en" sz="900">
                <a:solidFill>
                  <a:srgbClr val="434343"/>
                </a:solidFill>
                <a:latin typeface="Lato"/>
                <a:ea typeface="Lato"/>
                <a:cs typeface="Lato"/>
                <a:sym typeface="Lato"/>
              </a:rPr>
              <a:t>Standard</a:t>
            </a:r>
            <a:endParaRPr sz="900">
              <a:solidFill>
                <a:srgbClr val="434343"/>
              </a:solidFill>
              <a:latin typeface="Lato"/>
              <a:ea typeface="Lato"/>
              <a:cs typeface="Lato"/>
              <a:sym typeface="Lato"/>
            </a:endParaRPr>
          </a:p>
        </p:txBody>
      </p:sp>
      <p:sp>
        <p:nvSpPr>
          <p:cNvPr id="718" name="Google Shape;718;p46"/>
          <p:cNvSpPr txBox="1"/>
          <p:nvPr/>
        </p:nvSpPr>
        <p:spPr>
          <a:xfrm>
            <a:off x="6272300" y="13524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Available </a:t>
            </a:r>
            <a:r>
              <a:rPr b="1" lang="en" sz="1000">
                <a:solidFill>
                  <a:schemeClr val="dk2"/>
                </a:solidFill>
                <a:latin typeface="Lato"/>
                <a:ea typeface="Lato"/>
                <a:cs typeface="Lato"/>
                <a:sym typeface="Lato"/>
              </a:rPr>
              <a:t>Editions</a:t>
            </a:r>
            <a:endParaRPr b="1" sz="1000">
              <a:solidFill>
                <a:schemeClr val="dk2"/>
              </a:solidFill>
              <a:latin typeface="Lato"/>
              <a:ea typeface="Lato"/>
              <a:cs typeface="Lato"/>
              <a:sym typeface="Lato"/>
            </a:endParaRPr>
          </a:p>
        </p:txBody>
      </p:sp>
      <p:cxnSp>
        <p:nvCxnSpPr>
          <p:cNvPr id="719" name="Google Shape;719;p46"/>
          <p:cNvCxnSpPr/>
          <p:nvPr/>
        </p:nvCxnSpPr>
        <p:spPr>
          <a:xfrm>
            <a:off x="770950" y="2416400"/>
            <a:ext cx="3659100" cy="0"/>
          </a:xfrm>
          <a:prstGeom prst="straightConnector1">
            <a:avLst/>
          </a:prstGeom>
          <a:noFill/>
          <a:ln cap="flat" cmpd="sng" w="9525">
            <a:solidFill>
              <a:srgbClr val="595959"/>
            </a:solidFill>
            <a:prstDash val="dot"/>
            <a:round/>
            <a:headEnd len="med" w="med" type="none"/>
            <a:tailEnd len="med" w="med" type="none"/>
          </a:ln>
        </p:spPr>
      </p:cxnSp>
      <p:sp>
        <p:nvSpPr>
          <p:cNvPr id="720" name="Google Shape;720;p46"/>
          <p:cNvSpPr txBox="1"/>
          <p:nvPr/>
        </p:nvSpPr>
        <p:spPr>
          <a:xfrm>
            <a:off x="6110275" y="2921075"/>
            <a:ext cx="2860800" cy="1186200"/>
          </a:xfrm>
          <a:prstGeom prst="rect">
            <a:avLst/>
          </a:prstGeom>
          <a:noFill/>
          <a:ln>
            <a:noFill/>
          </a:ln>
        </p:spPr>
        <p:txBody>
          <a:bodyPr anchorCtr="0" anchor="ctr" bIns="91425" lIns="91425" spcFirstLastPara="1" rIns="91425" wrap="square" tIns="91425">
            <a:noAutofit/>
          </a:bodyPr>
          <a:lstStyle/>
          <a:p>
            <a:pPr indent="-285750" lvl="0" marL="457200" rtl="0" algn="l">
              <a:lnSpc>
                <a:spcPct val="150000"/>
              </a:lnSpc>
              <a:spcBef>
                <a:spcPts val="0"/>
              </a:spcBef>
              <a:spcAft>
                <a:spcPts val="0"/>
              </a:spcAft>
              <a:buClr>
                <a:srgbClr val="DD222D"/>
              </a:buClr>
              <a:buSzPts val="900"/>
              <a:buFont typeface="Lato"/>
              <a:buChar char="●"/>
            </a:pPr>
            <a:r>
              <a:rPr lang="en" sz="900">
                <a:solidFill>
                  <a:srgbClr val="434343"/>
                </a:solidFill>
                <a:latin typeface="Lato"/>
                <a:ea typeface="Lato"/>
                <a:cs typeface="Lato"/>
                <a:sym typeface="Lato"/>
              </a:rPr>
              <a:t>The granular backup and restore of applications, supports only Standard Edition, this edition holds the enterprise class functionalities in it.</a:t>
            </a:r>
            <a:endParaRPr sz="900">
              <a:solidFill>
                <a:srgbClr val="434343"/>
              </a:solidFill>
              <a:latin typeface="Lato"/>
              <a:ea typeface="Lato"/>
              <a:cs typeface="Lato"/>
              <a:sym typeface="Lato"/>
            </a:endParaRPr>
          </a:p>
          <a:p>
            <a:pPr indent="0" lvl="0" marL="457200" rtl="0" algn="l">
              <a:lnSpc>
                <a:spcPct val="150000"/>
              </a:lnSpc>
              <a:spcBef>
                <a:spcPts val="0"/>
              </a:spcBef>
              <a:spcAft>
                <a:spcPts val="0"/>
              </a:spcAft>
              <a:buNone/>
            </a:pPr>
            <a:r>
              <a:t/>
            </a:r>
            <a:endParaRPr sz="900">
              <a:solidFill>
                <a:srgbClr val="434343"/>
              </a:solidFill>
              <a:latin typeface="Lato"/>
              <a:ea typeface="Lato"/>
              <a:cs typeface="Lato"/>
              <a:sym typeface="Lato"/>
            </a:endParaRPr>
          </a:p>
        </p:txBody>
      </p:sp>
      <p:sp>
        <p:nvSpPr>
          <p:cNvPr id="721" name="Google Shape;721;p46"/>
          <p:cNvSpPr txBox="1"/>
          <p:nvPr/>
        </p:nvSpPr>
        <p:spPr>
          <a:xfrm>
            <a:off x="6272300" y="25716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Paid Edition - </a:t>
            </a:r>
            <a:r>
              <a:rPr b="1" lang="en" sz="1000">
                <a:solidFill>
                  <a:schemeClr val="dk2"/>
                </a:solidFill>
                <a:latin typeface="Lato"/>
                <a:ea typeface="Lato"/>
                <a:cs typeface="Lato"/>
                <a:sym typeface="Lato"/>
              </a:rPr>
              <a:t>Application</a:t>
            </a:r>
            <a:r>
              <a:rPr b="1" lang="en" sz="1000">
                <a:solidFill>
                  <a:schemeClr val="dk2"/>
                </a:solidFill>
                <a:latin typeface="Lato"/>
                <a:ea typeface="Lato"/>
                <a:cs typeface="Lato"/>
                <a:sym typeface="Lato"/>
              </a:rPr>
              <a:t> Backup</a:t>
            </a:r>
            <a:endParaRPr b="1" sz="1000">
              <a:solidFill>
                <a:schemeClr val="dk2"/>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25" name="Shape 725"/>
        <p:cNvGrpSpPr/>
        <p:nvPr/>
      </p:nvGrpSpPr>
      <p:grpSpPr>
        <a:xfrm>
          <a:off x="0" y="0"/>
          <a:ext cx="0" cy="0"/>
          <a:chOff x="0" y="0"/>
          <a:chExt cx="0" cy="0"/>
        </a:xfrm>
      </p:grpSpPr>
      <p:grpSp>
        <p:nvGrpSpPr>
          <p:cNvPr id="726" name="Google Shape;726;p47"/>
          <p:cNvGrpSpPr/>
          <p:nvPr/>
        </p:nvGrpSpPr>
        <p:grpSpPr>
          <a:xfrm>
            <a:off x="0" y="0"/>
            <a:ext cx="9145500" cy="5143600"/>
            <a:chOff x="0" y="0"/>
            <a:chExt cx="9145500" cy="5143600"/>
          </a:xfrm>
        </p:grpSpPr>
        <p:grpSp>
          <p:nvGrpSpPr>
            <p:cNvPr id="727" name="Google Shape;727;p47"/>
            <p:cNvGrpSpPr/>
            <p:nvPr/>
          </p:nvGrpSpPr>
          <p:grpSpPr>
            <a:xfrm>
              <a:off x="0" y="0"/>
              <a:ext cx="9145500" cy="5143600"/>
              <a:chOff x="0" y="0"/>
              <a:chExt cx="9145500" cy="5143600"/>
            </a:xfrm>
          </p:grpSpPr>
          <p:pic>
            <p:nvPicPr>
              <p:cNvPr id="728" name="Google Shape;728;p47"/>
              <p:cNvPicPr preferRelativeResize="0"/>
              <p:nvPr/>
            </p:nvPicPr>
            <p:blipFill>
              <a:blip r:embed="rId3">
                <a:alphaModFix/>
              </a:blip>
              <a:stretch>
                <a:fillRect/>
              </a:stretch>
            </p:blipFill>
            <p:spPr>
              <a:xfrm>
                <a:off x="0" y="0"/>
                <a:ext cx="9144000" cy="5142557"/>
              </a:xfrm>
              <a:prstGeom prst="rect">
                <a:avLst/>
              </a:prstGeom>
              <a:noFill/>
              <a:ln>
                <a:noFill/>
              </a:ln>
            </p:spPr>
          </p:pic>
          <p:sp>
            <p:nvSpPr>
              <p:cNvPr id="729" name="Google Shape;729;p47"/>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0" name="Google Shape;730;p47"/>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1" name="Google Shape;731;p47"/>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Lato Hairline"/>
                <a:ea typeface="Lato Hairline"/>
                <a:cs typeface="Lato Hairline"/>
                <a:sym typeface="Lato Hairline"/>
              </a:rPr>
              <a:t>Backup &amp; Disaster Recovery</a:t>
            </a:r>
            <a:endParaRPr sz="1100">
              <a:solidFill>
                <a:srgbClr val="FFFFFF"/>
              </a:solidFill>
              <a:latin typeface="Lato Hairline"/>
              <a:ea typeface="Lato Hairline"/>
              <a:cs typeface="Lato Hairline"/>
              <a:sym typeface="Lato Hairline"/>
            </a:endParaRPr>
          </a:p>
        </p:txBody>
      </p:sp>
      <p:grpSp>
        <p:nvGrpSpPr>
          <p:cNvPr id="732" name="Google Shape;732;p47"/>
          <p:cNvGrpSpPr/>
          <p:nvPr/>
        </p:nvGrpSpPr>
        <p:grpSpPr>
          <a:xfrm>
            <a:off x="360466" y="1752689"/>
            <a:ext cx="2554339" cy="1638223"/>
            <a:chOff x="360466" y="1960482"/>
            <a:chExt cx="2554339" cy="1638223"/>
          </a:xfrm>
        </p:grpSpPr>
        <p:sp>
          <p:nvSpPr>
            <p:cNvPr id="733" name="Google Shape;733;p47"/>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4" name="Google Shape;734;p47"/>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sp>
          <p:nvSpPr>
            <p:cNvPr id="735" name="Google Shape;735;p47"/>
            <p:cNvSpPr txBox="1"/>
            <p:nvPr/>
          </p:nvSpPr>
          <p:spPr>
            <a:xfrm>
              <a:off x="480575" y="2357351"/>
              <a:ext cx="2240400" cy="769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800">
                  <a:solidFill>
                    <a:schemeClr val="dk1"/>
                  </a:solidFill>
                  <a:latin typeface="Lato Light"/>
                  <a:ea typeface="Lato Light"/>
                  <a:cs typeface="Lato Light"/>
                  <a:sym typeface="Lato Light"/>
                </a:rPr>
                <a:t>Backup for </a:t>
              </a:r>
              <a:endParaRPr sz="1800">
                <a:solidFill>
                  <a:schemeClr val="dk1"/>
                </a:solidFill>
                <a:latin typeface="Lato Light"/>
                <a:ea typeface="Lato Light"/>
                <a:cs typeface="Lato Light"/>
                <a:sym typeface="Lato Light"/>
              </a:endParaRPr>
            </a:p>
            <a:p>
              <a:pPr indent="0" lvl="0" marL="0" rtl="0" algn="ctr">
                <a:lnSpc>
                  <a:spcPct val="100000"/>
                </a:lnSpc>
                <a:spcBef>
                  <a:spcPts val="0"/>
                </a:spcBef>
                <a:spcAft>
                  <a:spcPts val="0"/>
                </a:spcAft>
                <a:buNone/>
              </a:pPr>
              <a:r>
                <a:rPr b="1" lang="en" sz="1800">
                  <a:solidFill>
                    <a:schemeClr val="dk1"/>
                  </a:solidFill>
                  <a:latin typeface="Lato"/>
                  <a:ea typeface="Lato"/>
                  <a:cs typeface="Lato"/>
                  <a:sym typeface="Lato"/>
                </a:rPr>
                <a:t>Applications</a:t>
              </a:r>
              <a:endParaRPr sz="1800">
                <a:solidFill>
                  <a:srgbClr val="FFFFFF"/>
                </a:solidFill>
                <a:latin typeface="Lato Light"/>
                <a:ea typeface="Lato Light"/>
                <a:cs typeface="Lato Light"/>
                <a:sym typeface="Lato Light"/>
              </a:endParaRPr>
            </a:p>
          </p:txBody>
        </p:sp>
      </p:grpSp>
      <p:grpSp>
        <p:nvGrpSpPr>
          <p:cNvPr id="736" name="Google Shape;736;p47"/>
          <p:cNvGrpSpPr/>
          <p:nvPr/>
        </p:nvGrpSpPr>
        <p:grpSpPr>
          <a:xfrm>
            <a:off x="3205017" y="1762824"/>
            <a:ext cx="4057772" cy="1638174"/>
            <a:chOff x="3106014" y="1762825"/>
            <a:chExt cx="4004512" cy="1638174"/>
          </a:xfrm>
        </p:grpSpPr>
        <p:pic>
          <p:nvPicPr>
            <p:cNvPr id="737" name="Google Shape;737;p47"/>
            <p:cNvPicPr preferRelativeResize="0"/>
            <p:nvPr/>
          </p:nvPicPr>
          <p:blipFill rotWithShape="1">
            <a:blip r:embed="rId4">
              <a:alphaModFix/>
            </a:blip>
            <a:srcRect b="27221" l="1766" r="31335" t="27212"/>
            <a:stretch/>
          </p:blipFill>
          <p:spPr>
            <a:xfrm>
              <a:off x="3194750" y="1762825"/>
              <a:ext cx="3915776" cy="1638174"/>
            </a:xfrm>
            <a:prstGeom prst="rect">
              <a:avLst/>
            </a:prstGeom>
            <a:noFill/>
            <a:ln>
              <a:noFill/>
            </a:ln>
          </p:spPr>
        </p:pic>
        <p:grpSp>
          <p:nvGrpSpPr>
            <p:cNvPr id="738" name="Google Shape;738;p47"/>
            <p:cNvGrpSpPr/>
            <p:nvPr/>
          </p:nvGrpSpPr>
          <p:grpSpPr>
            <a:xfrm>
              <a:off x="5759100" y="2351084"/>
              <a:ext cx="927300" cy="352441"/>
              <a:chOff x="7523661" y="2349503"/>
              <a:chExt cx="927300" cy="352441"/>
            </a:xfrm>
          </p:grpSpPr>
          <p:sp>
            <p:nvSpPr>
              <p:cNvPr id="739" name="Google Shape;739;p47"/>
              <p:cNvSpPr txBox="1"/>
              <p:nvPr/>
            </p:nvSpPr>
            <p:spPr>
              <a:xfrm>
                <a:off x="7691589" y="2349503"/>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$60</a:t>
                </a:r>
                <a:endParaRPr b="1" sz="1150">
                  <a:solidFill>
                    <a:schemeClr val="lt1"/>
                  </a:solidFill>
                </a:endParaRPr>
              </a:p>
            </p:txBody>
          </p:sp>
          <p:sp>
            <p:nvSpPr>
              <p:cNvPr id="740" name="Google Shape;740;p47"/>
              <p:cNvSpPr txBox="1"/>
              <p:nvPr/>
            </p:nvSpPr>
            <p:spPr>
              <a:xfrm>
                <a:off x="7523661" y="2578945"/>
                <a:ext cx="927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Application/ annum</a:t>
                </a:r>
                <a:endParaRPr b="1" i="1" sz="500"/>
              </a:p>
            </p:txBody>
          </p:sp>
        </p:grpSp>
        <p:sp>
          <p:nvSpPr>
            <p:cNvPr id="741" name="Google Shape;741;p47"/>
            <p:cNvSpPr txBox="1"/>
            <p:nvPr/>
          </p:nvSpPr>
          <p:spPr>
            <a:xfrm>
              <a:off x="5479578" y="1931800"/>
              <a:ext cx="14805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900">
                  <a:solidFill>
                    <a:srgbClr val="D7363A"/>
                  </a:solidFill>
                </a:rPr>
                <a:t>Applications</a:t>
              </a:r>
              <a:endParaRPr b="1" sz="900">
                <a:solidFill>
                  <a:schemeClr val="lt1"/>
                </a:solidFill>
              </a:endParaRPr>
            </a:p>
          </p:txBody>
        </p:sp>
        <p:grpSp>
          <p:nvGrpSpPr>
            <p:cNvPr id="742" name="Google Shape;742;p47"/>
            <p:cNvGrpSpPr/>
            <p:nvPr/>
          </p:nvGrpSpPr>
          <p:grpSpPr>
            <a:xfrm>
              <a:off x="5787678" y="2883625"/>
              <a:ext cx="864300" cy="346413"/>
              <a:chOff x="7552239" y="2886987"/>
              <a:chExt cx="864300" cy="346413"/>
            </a:xfrm>
          </p:grpSpPr>
          <p:sp>
            <p:nvSpPr>
              <p:cNvPr id="743" name="Google Shape;743;p47"/>
              <p:cNvSpPr txBox="1"/>
              <p:nvPr/>
            </p:nvSpPr>
            <p:spPr>
              <a:xfrm>
                <a:off x="7650599" y="2886987"/>
                <a:ext cx="7101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$150</a:t>
                </a:r>
                <a:endParaRPr b="1" sz="1150">
                  <a:solidFill>
                    <a:schemeClr val="lt1"/>
                  </a:solidFill>
                </a:endParaRPr>
              </a:p>
            </p:txBody>
          </p:sp>
          <p:sp>
            <p:nvSpPr>
              <p:cNvPr id="744" name="Google Shape;744;p47"/>
              <p:cNvSpPr txBox="1"/>
              <p:nvPr/>
            </p:nvSpPr>
            <p:spPr>
              <a:xfrm>
                <a:off x="7552239" y="3110400"/>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Application</a:t>
                </a:r>
                <a:endParaRPr b="1" i="1" sz="500"/>
              </a:p>
            </p:txBody>
          </p:sp>
        </p:grpSp>
        <p:grpSp>
          <p:nvGrpSpPr>
            <p:cNvPr id="745" name="Google Shape;745;p47"/>
            <p:cNvGrpSpPr/>
            <p:nvPr/>
          </p:nvGrpSpPr>
          <p:grpSpPr>
            <a:xfrm>
              <a:off x="3106014" y="2339350"/>
              <a:ext cx="1789800" cy="375897"/>
              <a:chOff x="3106014" y="2339350"/>
              <a:chExt cx="1789800" cy="375897"/>
            </a:xfrm>
          </p:grpSpPr>
          <p:sp>
            <p:nvSpPr>
              <p:cNvPr id="746" name="Google Shape;746;p47"/>
              <p:cNvSpPr txBox="1"/>
              <p:nvPr/>
            </p:nvSpPr>
            <p:spPr>
              <a:xfrm>
                <a:off x="3106026" y="2339350"/>
                <a:ext cx="17634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Subscription License</a:t>
                </a:r>
                <a:endParaRPr b="1" sz="750">
                  <a:solidFill>
                    <a:schemeClr val="lt1"/>
                  </a:solidFill>
                </a:endParaRPr>
              </a:p>
            </p:txBody>
          </p:sp>
          <p:sp>
            <p:nvSpPr>
              <p:cNvPr id="747" name="Google Shape;747;p47"/>
              <p:cNvSpPr txBox="1"/>
              <p:nvPr/>
            </p:nvSpPr>
            <p:spPr>
              <a:xfrm>
                <a:off x="3106014" y="2592247"/>
                <a:ext cx="17898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500"/>
                  <a:t>(Includes product updates, upgrades &amp; standard technical support until subscription period)</a:t>
                </a:r>
                <a:endParaRPr i="1" sz="500"/>
              </a:p>
            </p:txBody>
          </p:sp>
        </p:grpSp>
        <p:grpSp>
          <p:nvGrpSpPr>
            <p:cNvPr id="748" name="Google Shape;748;p47"/>
            <p:cNvGrpSpPr/>
            <p:nvPr/>
          </p:nvGrpSpPr>
          <p:grpSpPr>
            <a:xfrm>
              <a:off x="3106014" y="2882326"/>
              <a:ext cx="1588812" cy="349020"/>
              <a:chOff x="3106014" y="2880272"/>
              <a:chExt cx="1588812" cy="349020"/>
            </a:xfrm>
          </p:grpSpPr>
          <p:sp>
            <p:nvSpPr>
              <p:cNvPr id="749" name="Google Shape;749;p47"/>
              <p:cNvSpPr txBox="1"/>
              <p:nvPr/>
            </p:nvSpPr>
            <p:spPr>
              <a:xfrm>
                <a:off x="3106025" y="2880272"/>
                <a:ext cx="15888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Perpetual License</a:t>
                </a:r>
                <a:endParaRPr b="1" sz="750">
                  <a:solidFill>
                    <a:schemeClr val="lt1"/>
                  </a:solidFill>
                </a:endParaRPr>
              </a:p>
            </p:txBody>
          </p:sp>
          <p:sp>
            <p:nvSpPr>
              <p:cNvPr id="750" name="Google Shape;750;p47"/>
              <p:cNvSpPr txBox="1"/>
              <p:nvPr/>
            </p:nvSpPr>
            <p:spPr>
              <a:xfrm>
                <a:off x="3106014" y="3106292"/>
                <a:ext cx="15888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500"/>
                  <a:t>(Free maintenance &amp; support for 1st year)</a:t>
                </a:r>
                <a:endParaRPr i="1" sz="500"/>
              </a:p>
            </p:txBody>
          </p:sp>
        </p:gr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pic>
        <p:nvPicPr>
          <p:cNvPr id="755" name="Google Shape;755;p48"/>
          <p:cNvPicPr preferRelativeResize="0"/>
          <p:nvPr/>
        </p:nvPicPr>
        <p:blipFill>
          <a:blip r:embed="rId3">
            <a:alphaModFix/>
          </a:blip>
          <a:stretch>
            <a:fillRect/>
          </a:stretch>
        </p:blipFill>
        <p:spPr>
          <a:xfrm>
            <a:off x="0" y="0"/>
            <a:ext cx="9144005" cy="5143151"/>
          </a:xfrm>
          <a:prstGeom prst="rect">
            <a:avLst/>
          </a:prstGeom>
          <a:noFill/>
          <a:ln>
            <a:noFill/>
          </a:ln>
        </p:spPr>
      </p:pic>
      <p:grpSp>
        <p:nvGrpSpPr>
          <p:cNvPr id="756" name="Google Shape;756;p48"/>
          <p:cNvGrpSpPr/>
          <p:nvPr/>
        </p:nvGrpSpPr>
        <p:grpSpPr>
          <a:xfrm>
            <a:off x="2702853" y="1644931"/>
            <a:ext cx="3738300" cy="1853289"/>
            <a:chOff x="2593503" y="2390086"/>
            <a:chExt cx="3738300" cy="1853289"/>
          </a:xfrm>
        </p:grpSpPr>
        <p:sp>
          <p:nvSpPr>
            <p:cNvPr id="757" name="Google Shape;757;p48"/>
            <p:cNvSpPr txBox="1"/>
            <p:nvPr/>
          </p:nvSpPr>
          <p:spPr>
            <a:xfrm>
              <a:off x="2903102" y="3677875"/>
              <a:ext cx="3119100" cy="565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Lato"/>
                  <a:ea typeface="Lato"/>
                  <a:cs typeface="Lato"/>
                  <a:sym typeface="Lato"/>
                </a:rPr>
                <a:t>Email</a:t>
              </a:r>
              <a:endParaRPr sz="1100">
                <a:solidFill>
                  <a:srgbClr val="FFFFFF"/>
                </a:solidFill>
                <a:latin typeface="Lato"/>
                <a:ea typeface="Lato"/>
                <a:cs typeface="Lato"/>
                <a:sym typeface="Lato"/>
              </a:endParaRPr>
            </a:p>
            <a:p>
              <a:pPr indent="0" lvl="0" marL="0" rtl="0" algn="ctr">
                <a:lnSpc>
                  <a:spcPct val="115000"/>
                </a:lnSpc>
                <a:spcBef>
                  <a:spcPts val="0"/>
                </a:spcBef>
                <a:spcAft>
                  <a:spcPts val="0"/>
                </a:spcAft>
                <a:buNone/>
              </a:pPr>
              <a:r>
                <a:rPr lang="en" sz="1100">
                  <a:solidFill>
                    <a:srgbClr val="FFFFFF"/>
                  </a:solidFill>
                  <a:latin typeface="Lato Light"/>
                  <a:ea typeface="Lato Light"/>
                  <a:cs typeface="Lato Light"/>
                  <a:sym typeface="Lato Light"/>
                </a:rPr>
                <a:t>vembu-sales@vembu.com</a:t>
              </a:r>
              <a:endParaRPr sz="1100">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None/>
              </a:pPr>
              <a:r>
                <a:rPr lang="en" sz="1100">
                  <a:solidFill>
                    <a:srgbClr val="FFFFFF"/>
                  </a:solidFill>
                  <a:uFill>
                    <a:noFill/>
                  </a:uFill>
                  <a:latin typeface="Lato Light"/>
                  <a:ea typeface="Lato Light"/>
                  <a:cs typeface="Lato Light"/>
                  <a:sym typeface="Lato Light"/>
                  <a:hlinkClick r:id="rId4">
                    <a:extLst>
                      <a:ext uri="{A12FA001-AC4F-418D-AE19-62706E023703}">
                        <ahyp:hlinkClr val="tx"/>
                      </a:ext>
                    </a:extLst>
                  </a:hlinkClick>
                </a:rPr>
                <a:t>vembu-support@vembu.com</a:t>
              </a:r>
              <a:endParaRPr sz="1100">
                <a:solidFill>
                  <a:srgbClr val="FFFFFF"/>
                </a:solidFill>
                <a:latin typeface="Lato Light"/>
                <a:ea typeface="Lato Light"/>
                <a:cs typeface="Lato Light"/>
                <a:sym typeface="Lato Light"/>
              </a:endParaRPr>
            </a:p>
          </p:txBody>
        </p:sp>
        <p:sp>
          <p:nvSpPr>
            <p:cNvPr id="758" name="Google Shape;758;p48"/>
            <p:cNvSpPr txBox="1"/>
            <p:nvPr/>
          </p:nvSpPr>
          <p:spPr>
            <a:xfrm>
              <a:off x="2593503" y="2390086"/>
              <a:ext cx="3738300" cy="52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Lato"/>
                  <a:ea typeface="Lato"/>
                  <a:cs typeface="Lato"/>
                  <a:sym typeface="Lato"/>
                </a:rPr>
                <a:t>Thank You</a:t>
              </a:r>
              <a:endParaRPr sz="3600">
                <a:latin typeface="Lato"/>
                <a:ea typeface="Lato"/>
                <a:cs typeface="Lato"/>
                <a:sym typeface="Lato"/>
              </a:endParaRPr>
            </a:p>
          </p:txBody>
        </p:sp>
        <p:cxnSp>
          <p:nvCxnSpPr>
            <p:cNvPr id="759" name="Google Shape;759;p48"/>
            <p:cNvCxnSpPr/>
            <p:nvPr/>
          </p:nvCxnSpPr>
          <p:spPr>
            <a:xfrm>
              <a:off x="2608503" y="2964475"/>
              <a:ext cx="3708300" cy="0"/>
            </a:xfrm>
            <a:prstGeom prst="straightConnector1">
              <a:avLst/>
            </a:prstGeom>
            <a:noFill/>
            <a:ln cap="flat" cmpd="sng" w="9525">
              <a:solidFill>
                <a:srgbClr val="F20122"/>
              </a:solidFill>
              <a:prstDash val="solid"/>
              <a:round/>
              <a:headEnd len="med" w="med" type="none"/>
              <a:tailEnd len="med" w="med" type="none"/>
            </a:ln>
          </p:spPr>
        </p:cxnSp>
        <p:grpSp>
          <p:nvGrpSpPr>
            <p:cNvPr id="760" name="Google Shape;760;p48"/>
            <p:cNvGrpSpPr/>
            <p:nvPr/>
          </p:nvGrpSpPr>
          <p:grpSpPr>
            <a:xfrm>
              <a:off x="2849007" y="3143905"/>
              <a:ext cx="3227290" cy="393600"/>
              <a:chOff x="2876984" y="3220105"/>
              <a:chExt cx="3227290" cy="393600"/>
            </a:xfrm>
          </p:grpSpPr>
          <p:sp>
            <p:nvSpPr>
              <p:cNvPr id="761" name="Google Shape;761;p48"/>
              <p:cNvSpPr txBox="1"/>
              <p:nvPr/>
            </p:nvSpPr>
            <p:spPr>
              <a:xfrm>
                <a:off x="2876984" y="3220105"/>
                <a:ext cx="14412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Open Sans Light"/>
                    <a:ea typeface="Open Sans Light"/>
                    <a:cs typeface="Open Sans Light"/>
                    <a:sym typeface="Open Sans Light"/>
                  </a:rPr>
                  <a:t>USA &amp; CANADA</a:t>
                </a:r>
                <a:endParaRPr sz="1100">
                  <a:solidFill>
                    <a:srgbClr val="FFFFFF"/>
                  </a:solidFill>
                  <a:latin typeface="Open Sans Light"/>
                  <a:ea typeface="Open Sans Light"/>
                  <a:cs typeface="Open Sans Light"/>
                  <a:sym typeface="Open Sans Light"/>
                </a:endParaRPr>
              </a:p>
              <a:p>
                <a:pPr indent="0" lvl="0" marL="0" rtl="0" algn="ctr">
                  <a:lnSpc>
                    <a:spcPct val="115000"/>
                  </a:lnSpc>
                  <a:spcBef>
                    <a:spcPts val="0"/>
                  </a:spcBef>
                  <a:spcAft>
                    <a:spcPts val="0"/>
                  </a:spcAft>
                  <a:buNone/>
                </a:pPr>
                <a:r>
                  <a:rPr lang="en" sz="1100">
                    <a:solidFill>
                      <a:srgbClr val="FFFFFF"/>
                    </a:solidFill>
                    <a:latin typeface="Open Sans Light"/>
                    <a:ea typeface="Open Sans Light"/>
                    <a:cs typeface="Open Sans Light"/>
                    <a:sym typeface="Open Sans Light"/>
                  </a:rPr>
                  <a:t>+1-512-256-8699</a:t>
                </a:r>
                <a:endParaRPr sz="1100">
                  <a:solidFill>
                    <a:srgbClr val="FFFFFF"/>
                  </a:solidFill>
                  <a:latin typeface="Open Sans Light"/>
                  <a:ea typeface="Open Sans Light"/>
                  <a:cs typeface="Open Sans Light"/>
                  <a:sym typeface="Open Sans Light"/>
                </a:endParaRPr>
              </a:p>
            </p:txBody>
          </p:sp>
          <p:sp>
            <p:nvSpPr>
              <p:cNvPr id="762" name="Google Shape;762;p48"/>
              <p:cNvSpPr txBox="1"/>
              <p:nvPr/>
            </p:nvSpPr>
            <p:spPr>
              <a:xfrm>
                <a:off x="4622874" y="3220105"/>
                <a:ext cx="1481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Lato Light"/>
                    <a:ea typeface="Lato Light"/>
                    <a:cs typeface="Lato Light"/>
                    <a:sym typeface="Lato Light"/>
                  </a:rPr>
                  <a:t>UNITED KINGDOM</a:t>
                </a:r>
                <a:endParaRPr sz="1100">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None/>
                </a:pPr>
                <a:r>
                  <a:rPr lang="en" sz="1100">
                    <a:solidFill>
                      <a:srgbClr val="FFFFFF"/>
                    </a:solidFill>
                    <a:latin typeface="Lato Light"/>
                    <a:ea typeface="Lato Light"/>
                    <a:cs typeface="Lato Light"/>
                    <a:sym typeface="Lato Light"/>
                  </a:rPr>
                  <a:t>+44-203-793-8668</a:t>
                </a:r>
                <a:endParaRPr sz="1100">
                  <a:solidFill>
                    <a:srgbClr val="FFFFFF"/>
                  </a:solidFill>
                  <a:latin typeface="Lato Light"/>
                  <a:ea typeface="Lato Light"/>
                  <a:cs typeface="Lato Light"/>
                  <a:sym typeface="Lato Light"/>
                </a:endParaRPr>
              </a:p>
            </p:txBody>
          </p:sp>
          <p:cxnSp>
            <p:nvCxnSpPr>
              <p:cNvPr id="763" name="Google Shape;763;p48"/>
              <p:cNvCxnSpPr/>
              <p:nvPr/>
            </p:nvCxnSpPr>
            <p:spPr>
              <a:xfrm>
                <a:off x="4423925" y="3224305"/>
                <a:ext cx="0" cy="385200"/>
              </a:xfrm>
              <a:prstGeom prst="straightConnector1">
                <a:avLst/>
              </a:prstGeom>
              <a:noFill/>
              <a:ln cap="flat" cmpd="sng" w="9525">
                <a:solidFill>
                  <a:srgbClr val="FFFFFF"/>
                </a:solidFill>
                <a:prstDash val="solid"/>
                <a:round/>
                <a:headEnd len="med" w="med" type="none"/>
                <a:tailEnd len="med" w="med" type="none"/>
              </a:ln>
            </p:spPr>
          </p:cxn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7"/>
          <p:cNvPicPr preferRelativeResize="0"/>
          <p:nvPr/>
        </p:nvPicPr>
        <p:blipFill>
          <a:blip r:embed="rId3">
            <a:alphaModFix/>
          </a:blip>
          <a:stretch>
            <a:fillRect/>
          </a:stretch>
        </p:blipFill>
        <p:spPr>
          <a:xfrm>
            <a:off x="0" y="0"/>
            <a:ext cx="9144000" cy="5142557"/>
          </a:xfrm>
          <a:prstGeom prst="rect">
            <a:avLst/>
          </a:prstGeom>
          <a:noFill/>
          <a:ln>
            <a:noFill/>
          </a:ln>
        </p:spPr>
      </p:pic>
      <p:sp>
        <p:nvSpPr>
          <p:cNvPr id="123" name="Google Shape;123;p27"/>
          <p:cNvSpPr/>
          <p:nvPr/>
        </p:nvSpPr>
        <p:spPr>
          <a:xfrm>
            <a:off x="4419700" y="1000"/>
            <a:ext cx="47259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7"/>
          <p:cNvSpPr/>
          <p:nvPr/>
        </p:nvSpPr>
        <p:spPr>
          <a:xfrm>
            <a:off x="4410175" y="129175"/>
            <a:ext cx="46083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27"/>
          <p:cNvPicPr preferRelativeResize="0"/>
          <p:nvPr/>
        </p:nvPicPr>
        <p:blipFill>
          <a:blip r:embed="rId4">
            <a:alphaModFix/>
          </a:blip>
          <a:stretch>
            <a:fillRect/>
          </a:stretch>
        </p:blipFill>
        <p:spPr>
          <a:xfrm>
            <a:off x="4706200" y="1562650"/>
            <a:ext cx="4038600" cy="2019300"/>
          </a:xfrm>
          <a:prstGeom prst="rect">
            <a:avLst/>
          </a:prstGeom>
          <a:noFill/>
          <a:ln>
            <a:noFill/>
          </a:ln>
        </p:spPr>
      </p:pic>
      <p:sp>
        <p:nvSpPr>
          <p:cNvPr id="126" name="Google Shape;126;p27"/>
          <p:cNvSpPr txBox="1"/>
          <p:nvPr/>
        </p:nvSpPr>
        <p:spPr>
          <a:xfrm>
            <a:off x="1066900" y="2141975"/>
            <a:ext cx="2733600" cy="858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3600">
                <a:solidFill>
                  <a:srgbClr val="FFFFFF"/>
                </a:solidFill>
                <a:latin typeface="Lato"/>
                <a:ea typeface="Lato"/>
                <a:cs typeface="Lato"/>
                <a:sym typeface="Lato"/>
              </a:rPr>
              <a:t>Vembu</a:t>
            </a:r>
            <a:endParaRPr b="1" sz="3600">
              <a:solidFill>
                <a:srgbClr val="FFFFFF"/>
              </a:solidFill>
              <a:latin typeface="Lato"/>
              <a:ea typeface="Lato"/>
              <a:cs typeface="Lato"/>
              <a:sym typeface="Lato"/>
            </a:endParaRPr>
          </a:p>
          <a:p>
            <a:pPr indent="0" lvl="0" marL="0" rtl="0" algn="l">
              <a:lnSpc>
                <a:spcPct val="100000"/>
              </a:lnSpc>
              <a:spcBef>
                <a:spcPts val="0"/>
              </a:spcBef>
              <a:spcAft>
                <a:spcPts val="0"/>
              </a:spcAft>
              <a:buNone/>
            </a:pPr>
            <a:r>
              <a:rPr lang="en" sz="3600">
                <a:solidFill>
                  <a:srgbClr val="FFFFFF"/>
                </a:solidFill>
                <a:latin typeface="Lato Light"/>
                <a:ea typeface="Lato Light"/>
                <a:cs typeface="Lato Light"/>
                <a:sym typeface="Lato Light"/>
              </a:rPr>
              <a:t>Technology Partner</a:t>
            </a:r>
            <a:endParaRPr sz="3600">
              <a:solidFill>
                <a:srgbClr val="FFFFFF"/>
              </a:solidFill>
              <a:latin typeface="Lato Light"/>
              <a:ea typeface="Lato Light"/>
              <a:cs typeface="Lato Light"/>
              <a:sym typeface="Lato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8"/>
          <p:cNvPicPr preferRelativeResize="0"/>
          <p:nvPr/>
        </p:nvPicPr>
        <p:blipFill>
          <a:blip r:embed="rId3">
            <a:alphaModFix/>
          </a:blip>
          <a:stretch>
            <a:fillRect/>
          </a:stretch>
        </p:blipFill>
        <p:spPr>
          <a:xfrm>
            <a:off x="0" y="0"/>
            <a:ext cx="9144005" cy="5143151"/>
          </a:xfrm>
          <a:prstGeom prst="rect">
            <a:avLst/>
          </a:prstGeom>
          <a:noFill/>
          <a:ln>
            <a:noFill/>
          </a:ln>
        </p:spPr>
      </p:pic>
      <p:sp>
        <p:nvSpPr>
          <p:cNvPr id="132" name="Google Shape;132;p28"/>
          <p:cNvSpPr txBox="1"/>
          <p:nvPr/>
        </p:nvSpPr>
        <p:spPr>
          <a:xfrm>
            <a:off x="2238453" y="2142276"/>
            <a:ext cx="4667100" cy="85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a:t>
            </a:r>
            <a:r>
              <a:rPr b="1" lang="en" sz="3600">
                <a:solidFill>
                  <a:srgbClr val="FFFFFF"/>
                </a:solidFill>
                <a:latin typeface="Lato"/>
                <a:ea typeface="Lato"/>
                <a:cs typeface="Lato"/>
                <a:sym typeface="Lato"/>
              </a:rPr>
              <a:t> BDR Suite</a:t>
            </a:r>
            <a:endParaRPr b="1" sz="3600">
              <a:solidFill>
                <a:srgbClr val="FFFFFF"/>
              </a:solidFill>
              <a:latin typeface="Lato"/>
              <a:ea typeface="Lato"/>
              <a:cs typeface="Lato"/>
              <a:sym typeface="Lato"/>
            </a:endParaRPr>
          </a:p>
          <a:p>
            <a:pPr indent="0" lvl="0" marL="0" rtl="0" algn="ctr">
              <a:lnSpc>
                <a:spcPct val="100000"/>
              </a:lnSpc>
              <a:spcBef>
                <a:spcPts val="0"/>
              </a:spcBef>
              <a:spcAft>
                <a:spcPts val="0"/>
              </a:spcAft>
              <a:buNone/>
            </a:pPr>
            <a:r>
              <a:rPr lang="en" sz="3600">
                <a:solidFill>
                  <a:srgbClr val="FFFFFF"/>
                </a:solidFill>
                <a:latin typeface="Lato Light"/>
                <a:ea typeface="Lato Light"/>
                <a:cs typeface="Lato Light"/>
                <a:sym typeface="Lato Light"/>
              </a:rPr>
              <a:t> Product Overview</a:t>
            </a:r>
            <a:endParaRPr sz="3600">
              <a:solidFill>
                <a:srgbClr val="FFFFFF"/>
              </a:solidFill>
              <a:latin typeface="Lato Light"/>
              <a:ea typeface="Lato Light"/>
              <a:cs typeface="Lato Light"/>
              <a:sym typeface="Lato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6" name="Shape 136"/>
        <p:cNvGrpSpPr/>
        <p:nvPr/>
      </p:nvGrpSpPr>
      <p:grpSpPr>
        <a:xfrm>
          <a:off x="0" y="0"/>
          <a:ext cx="0" cy="0"/>
          <a:chOff x="0" y="0"/>
          <a:chExt cx="0" cy="0"/>
        </a:xfrm>
      </p:grpSpPr>
      <p:pic>
        <p:nvPicPr>
          <p:cNvPr id="137" name="Google Shape;137;p29"/>
          <p:cNvPicPr preferRelativeResize="0"/>
          <p:nvPr/>
        </p:nvPicPr>
        <p:blipFill>
          <a:blip r:embed="rId3">
            <a:alphaModFix/>
          </a:blip>
          <a:stretch>
            <a:fillRect/>
          </a:stretch>
        </p:blipFill>
        <p:spPr>
          <a:xfrm>
            <a:off x="0" y="0"/>
            <a:ext cx="9144005" cy="5143151"/>
          </a:xfrm>
          <a:prstGeom prst="rect">
            <a:avLst/>
          </a:prstGeom>
          <a:noFill/>
          <a:ln>
            <a:noFill/>
          </a:ln>
        </p:spPr>
      </p:pic>
      <p:sp>
        <p:nvSpPr>
          <p:cNvPr id="138" name="Google Shape;138;p29"/>
          <p:cNvSpPr/>
          <p:nvPr/>
        </p:nvSpPr>
        <p:spPr>
          <a:xfrm>
            <a:off x="1600" y="2586625"/>
            <a:ext cx="9144000" cy="255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9"/>
          <p:cNvSpPr/>
          <p:nvPr/>
        </p:nvSpPr>
        <p:spPr>
          <a:xfrm>
            <a:off x="133350" y="2586625"/>
            <a:ext cx="8885100" cy="24288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9"/>
          <p:cNvSpPr txBox="1"/>
          <p:nvPr/>
        </p:nvSpPr>
        <p:spPr>
          <a:xfrm>
            <a:off x="2690925" y="565200"/>
            <a:ext cx="3762300" cy="602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3600">
                <a:solidFill>
                  <a:srgbClr val="FFFFFF"/>
                </a:solidFill>
                <a:latin typeface="Lato"/>
                <a:ea typeface="Lato"/>
                <a:cs typeface="Lato"/>
                <a:sym typeface="Lato"/>
              </a:rPr>
              <a:t>Vembu  </a:t>
            </a:r>
            <a:r>
              <a:rPr lang="en" sz="3600">
                <a:solidFill>
                  <a:srgbClr val="FFFFFF"/>
                </a:solidFill>
                <a:latin typeface="Lato Light"/>
                <a:ea typeface="Lato Light"/>
                <a:cs typeface="Lato Light"/>
                <a:sym typeface="Lato Light"/>
              </a:rPr>
              <a:t>BDR Suite</a:t>
            </a:r>
            <a:endParaRPr sz="3600">
              <a:solidFill>
                <a:srgbClr val="FFFFFF"/>
              </a:solidFill>
              <a:latin typeface="Lato Light"/>
              <a:ea typeface="Lato Light"/>
              <a:cs typeface="Lato Light"/>
              <a:sym typeface="Lato Light"/>
            </a:endParaRPr>
          </a:p>
        </p:txBody>
      </p:sp>
      <p:sp>
        <p:nvSpPr>
          <p:cNvPr id="141" name="Google Shape;141;p29"/>
          <p:cNvSpPr txBox="1"/>
          <p:nvPr/>
        </p:nvSpPr>
        <p:spPr>
          <a:xfrm>
            <a:off x="75" y="1255613"/>
            <a:ext cx="9144000" cy="495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1000"/>
              </a:spcBef>
              <a:spcAft>
                <a:spcPts val="0"/>
              </a:spcAft>
              <a:buNone/>
            </a:pPr>
            <a:r>
              <a:rPr i="1" lang="en" sz="1200">
                <a:solidFill>
                  <a:srgbClr val="FFFFFF"/>
                </a:solidFill>
                <a:latin typeface="Lato Light"/>
                <a:ea typeface="Lato Light"/>
                <a:cs typeface="Lato Light"/>
                <a:sym typeface="Lato Light"/>
              </a:rPr>
              <a:t>Vembu BDR Suite is a portfolio of products designed to backup multiple environments from</a:t>
            </a:r>
            <a:endParaRPr i="1" sz="1200">
              <a:solidFill>
                <a:srgbClr val="FFFFFF"/>
              </a:solidFill>
              <a:latin typeface="Lato Light"/>
              <a:ea typeface="Lato Light"/>
              <a:cs typeface="Lato Light"/>
              <a:sym typeface="Lato Light"/>
            </a:endParaRPr>
          </a:p>
          <a:p>
            <a:pPr indent="0" lvl="0" marL="0" rtl="0" algn="ctr">
              <a:lnSpc>
                <a:spcPct val="100000"/>
              </a:lnSpc>
              <a:spcBef>
                <a:spcPts val="300"/>
              </a:spcBef>
              <a:spcAft>
                <a:spcPts val="0"/>
              </a:spcAft>
              <a:buNone/>
            </a:pPr>
            <a:r>
              <a:rPr i="1" lang="en" sz="1200">
                <a:solidFill>
                  <a:srgbClr val="FFFFFF"/>
                </a:solidFill>
                <a:latin typeface="Lato Light"/>
                <a:ea typeface="Lato Light"/>
                <a:cs typeface="Lato Light"/>
                <a:sym typeface="Lato Light"/>
              </a:rPr>
              <a:t>virtual to physical to cloud while addressing diverse and advanced use cases</a:t>
            </a:r>
            <a:endParaRPr sz="1200">
              <a:solidFill>
                <a:srgbClr val="FFFFFF"/>
              </a:solidFill>
              <a:latin typeface="Lato Light"/>
              <a:ea typeface="Lato Light"/>
              <a:cs typeface="Lato Light"/>
              <a:sym typeface="Lato Light"/>
            </a:endParaRPr>
          </a:p>
        </p:txBody>
      </p:sp>
      <p:cxnSp>
        <p:nvCxnSpPr>
          <p:cNvPr id="142" name="Google Shape;142;p29"/>
          <p:cNvCxnSpPr/>
          <p:nvPr/>
        </p:nvCxnSpPr>
        <p:spPr>
          <a:xfrm>
            <a:off x="2457525" y="1195975"/>
            <a:ext cx="4229100" cy="0"/>
          </a:xfrm>
          <a:prstGeom prst="straightConnector1">
            <a:avLst/>
          </a:prstGeom>
          <a:noFill/>
          <a:ln cap="flat" cmpd="sng" w="9525">
            <a:solidFill>
              <a:srgbClr val="FF6A00"/>
            </a:solidFill>
            <a:prstDash val="solid"/>
            <a:round/>
            <a:headEnd len="med" w="med" type="none"/>
            <a:tailEnd len="med" w="med" type="none"/>
          </a:ln>
        </p:spPr>
      </p:cxnSp>
      <p:sp>
        <p:nvSpPr>
          <p:cNvPr id="143" name="Google Shape;143;p29"/>
          <p:cNvSpPr txBox="1"/>
          <p:nvPr/>
        </p:nvSpPr>
        <p:spPr>
          <a:xfrm>
            <a:off x="406363" y="3059300"/>
            <a:ext cx="1707000" cy="455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&amp; Replication for </a:t>
            </a:r>
            <a:r>
              <a:rPr b="1" lang="en" sz="1100">
                <a:solidFill>
                  <a:srgbClr val="CC0000"/>
                </a:solidFill>
                <a:latin typeface="Lato"/>
                <a:ea typeface="Lato"/>
                <a:cs typeface="Lato"/>
                <a:sym typeface="Lato"/>
              </a:rPr>
              <a:t>VMware</a:t>
            </a:r>
            <a:endParaRPr sz="1100">
              <a:latin typeface="Lato"/>
              <a:ea typeface="Lato"/>
              <a:cs typeface="Lato"/>
              <a:sym typeface="Lato"/>
            </a:endParaRPr>
          </a:p>
        </p:txBody>
      </p:sp>
      <p:sp>
        <p:nvSpPr>
          <p:cNvPr id="144" name="Google Shape;144;p29"/>
          <p:cNvSpPr txBox="1"/>
          <p:nvPr/>
        </p:nvSpPr>
        <p:spPr>
          <a:xfrm>
            <a:off x="2150993" y="3059300"/>
            <a:ext cx="17070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 </a:t>
            </a:r>
            <a:r>
              <a:rPr lang="en" sz="1100">
                <a:latin typeface="Lato"/>
                <a:ea typeface="Lato"/>
                <a:cs typeface="Lato"/>
                <a:sym typeface="Lato"/>
              </a:rPr>
              <a:t>&amp; Replication for </a:t>
            </a:r>
            <a:r>
              <a:rPr b="1" lang="en" sz="1100">
                <a:solidFill>
                  <a:srgbClr val="CC0000"/>
                </a:solidFill>
                <a:latin typeface="Lato"/>
                <a:ea typeface="Lato"/>
                <a:cs typeface="Lato"/>
                <a:sym typeface="Lato"/>
              </a:rPr>
              <a:t>Hyper-V</a:t>
            </a:r>
            <a:endParaRPr sz="1100">
              <a:latin typeface="Lato Light"/>
              <a:ea typeface="Lato Light"/>
              <a:cs typeface="Lato Light"/>
              <a:sym typeface="Lato Light"/>
            </a:endParaRPr>
          </a:p>
        </p:txBody>
      </p:sp>
      <p:sp>
        <p:nvSpPr>
          <p:cNvPr id="145" name="Google Shape;145;p29"/>
          <p:cNvSpPr txBox="1"/>
          <p:nvPr/>
        </p:nvSpPr>
        <p:spPr>
          <a:xfrm>
            <a:off x="3872393" y="3059300"/>
            <a:ext cx="15432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Microsoft </a:t>
            </a:r>
            <a:r>
              <a:rPr lang="en" sz="1100">
                <a:latin typeface="Lato"/>
                <a:ea typeface="Lato"/>
                <a:cs typeface="Lato"/>
                <a:sym typeface="Lato"/>
              </a:rPr>
              <a:t> </a:t>
            </a:r>
            <a:r>
              <a:rPr b="1" lang="en" sz="1100">
                <a:solidFill>
                  <a:srgbClr val="CC0000"/>
                </a:solidFill>
                <a:latin typeface="Lato"/>
                <a:ea typeface="Lato"/>
                <a:cs typeface="Lato"/>
                <a:sym typeface="Lato"/>
              </a:rPr>
              <a:t>Windows</a:t>
            </a:r>
            <a:endParaRPr sz="1100">
              <a:latin typeface="Lato Light"/>
              <a:ea typeface="Lato Light"/>
              <a:cs typeface="Lato Light"/>
              <a:sym typeface="Lato Light"/>
            </a:endParaRPr>
          </a:p>
        </p:txBody>
      </p:sp>
      <p:sp>
        <p:nvSpPr>
          <p:cNvPr id="146" name="Google Shape;146;p29"/>
          <p:cNvSpPr txBox="1"/>
          <p:nvPr/>
        </p:nvSpPr>
        <p:spPr>
          <a:xfrm>
            <a:off x="5539355" y="3059300"/>
            <a:ext cx="15432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r>
              <a:rPr b="1" lang="en" sz="1100">
                <a:solidFill>
                  <a:srgbClr val="CC0000"/>
                </a:solidFill>
                <a:latin typeface="Lato"/>
                <a:ea typeface="Lato"/>
                <a:cs typeface="Lato"/>
                <a:sym typeface="Lato"/>
              </a:rPr>
              <a:t>AWS</a:t>
            </a:r>
            <a:endParaRPr b="1" sz="1100">
              <a:latin typeface="Lato"/>
              <a:ea typeface="Lato"/>
              <a:cs typeface="Lato"/>
              <a:sym typeface="Lato"/>
            </a:endParaRPr>
          </a:p>
        </p:txBody>
      </p:sp>
      <p:sp>
        <p:nvSpPr>
          <p:cNvPr id="147" name="Google Shape;147;p29"/>
          <p:cNvSpPr txBox="1"/>
          <p:nvPr/>
        </p:nvSpPr>
        <p:spPr>
          <a:xfrm>
            <a:off x="7138817" y="3059300"/>
            <a:ext cx="16452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Microsoft 365</a:t>
            </a:r>
            <a:endParaRPr b="1" sz="1100">
              <a:latin typeface="Lato"/>
              <a:ea typeface="Lato"/>
              <a:cs typeface="Lato"/>
              <a:sym typeface="Lato"/>
            </a:endParaRPr>
          </a:p>
        </p:txBody>
      </p:sp>
      <p:grpSp>
        <p:nvGrpSpPr>
          <p:cNvPr id="148" name="Google Shape;148;p29"/>
          <p:cNvGrpSpPr/>
          <p:nvPr/>
        </p:nvGrpSpPr>
        <p:grpSpPr>
          <a:xfrm>
            <a:off x="817603" y="2201120"/>
            <a:ext cx="802876" cy="799249"/>
            <a:chOff x="827970" y="2201120"/>
            <a:chExt cx="802876" cy="799249"/>
          </a:xfrm>
        </p:grpSpPr>
        <p:pic>
          <p:nvPicPr>
            <p:cNvPr id="149" name="Google Shape;149;p29"/>
            <p:cNvPicPr preferRelativeResize="0"/>
            <p:nvPr/>
          </p:nvPicPr>
          <p:blipFill rotWithShape="1">
            <a:blip r:embed="rId4">
              <a:alphaModFix/>
            </a:blip>
            <a:srcRect b="219" l="0" r="0" t="228"/>
            <a:stretch/>
          </p:blipFill>
          <p:spPr>
            <a:xfrm>
              <a:off x="827970" y="2201120"/>
              <a:ext cx="802876" cy="799249"/>
            </a:xfrm>
            <a:prstGeom prst="rect">
              <a:avLst/>
            </a:prstGeom>
            <a:noFill/>
            <a:ln>
              <a:noFill/>
            </a:ln>
          </p:spPr>
        </p:pic>
        <p:pic>
          <p:nvPicPr>
            <p:cNvPr id="150" name="Google Shape;150;p29"/>
            <p:cNvPicPr preferRelativeResize="0"/>
            <p:nvPr/>
          </p:nvPicPr>
          <p:blipFill rotWithShape="1">
            <a:blip r:embed="rId5">
              <a:alphaModFix/>
            </a:blip>
            <a:srcRect b="228" l="0" r="0" t="228"/>
            <a:stretch/>
          </p:blipFill>
          <p:spPr>
            <a:xfrm>
              <a:off x="903158" y="2275994"/>
              <a:ext cx="652500" cy="649500"/>
            </a:xfrm>
            <a:prstGeom prst="rect">
              <a:avLst/>
            </a:prstGeom>
            <a:noFill/>
            <a:ln>
              <a:noFill/>
            </a:ln>
          </p:spPr>
        </p:pic>
      </p:grpSp>
      <p:grpSp>
        <p:nvGrpSpPr>
          <p:cNvPr id="151" name="Google Shape;151;p29"/>
          <p:cNvGrpSpPr/>
          <p:nvPr/>
        </p:nvGrpSpPr>
        <p:grpSpPr>
          <a:xfrm>
            <a:off x="4168381" y="2201120"/>
            <a:ext cx="802875" cy="799249"/>
            <a:chOff x="4170565" y="2201120"/>
            <a:chExt cx="802875" cy="799249"/>
          </a:xfrm>
        </p:grpSpPr>
        <p:pic>
          <p:nvPicPr>
            <p:cNvPr id="152" name="Google Shape;152;p29"/>
            <p:cNvPicPr preferRelativeResize="0"/>
            <p:nvPr/>
          </p:nvPicPr>
          <p:blipFill rotWithShape="1">
            <a:blip r:embed="rId4">
              <a:alphaModFix/>
            </a:blip>
            <a:srcRect b="219" l="0" r="0" t="228"/>
            <a:stretch/>
          </p:blipFill>
          <p:spPr>
            <a:xfrm>
              <a:off x="4170565" y="2201120"/>
              <a:ext cx="802875" cy="799249"/>
            </a:xfrm>
            <a:prstGeom prst="rect">
              <a:avLst/>
            </a:prstGeom>
            <a:noFill/>
            <a:ln>
              <a:noFill/>
            </a:ln>
          </p:spPr>
        </p:pic>
        <p:pic>
          <p:nvPicPr>
            <p:cNvPr id="153" name="Google Shape;153;p29"/>
            <p:cNvPicPr preferRelativeResize="0"/>
            <p:nvPr/>
          </p:nvPicPr>
          <p:blipFill rotWithShape="1">
            <a:blip r:embed="rId6">
              <a:alphaModFix/>
            </a:blip>
            <a:srcRect b="228" l="0" r="0" t="228"/>
            <a:stretch/>
          </p:blipFill>
          <p:spPr>
            <a:xfrm>
              <a:off x="4312768" y="2312627"/>
              <a:ext cx="542950" cy="540474"/>
            </a:xfrm>
            <a:prstGeom prst="rect">
              <a:avLst/>
            </a:prstGeom>
            <a:noFill/>
            <a:ln>
              <a:noFill/>
            </a:ln>
          </p:spPr>
        </p:pic>
      </p:grpSp>
      <p:grpSp>
        <p:nvGrpSpPr>
          <p:cNvPr id="154" name="Google Shape;154;p29"/>
          <p:cNvGrpSpPr/>
          <p:nvPr/>
        </p:nvGrpSpPr>
        <p:grpSpPr>
          <a:xfrm>
            <a:off x="2498095" y="2201120"/>
            <a:ext cx="802875" cy="799249"/>
            <a:chOff x="2499267" y="2201120"/>
            <a:chExt cx="802875" cy="799249"/>
          </a:xfrm>
        </p:grpSpPr>
        <p:pic>
          <p:nvPicPr>
            <p:cNvPr id="155" name="Google Shape;155;p29"/>
            <p:cNvPicPr preferRelativeResize="0"/>
            <p:nvPr/>
          </p:nvPicPr>
          <p:blipFill rotWithShape="1">
            <a:blip r:embed="rId4">
              <a:alphaModFix/>
            </a:blip>
            <a:srcRect b="219" l="0" r="0" t="228"/>
            <a:stretch/>
          </p:blipFill>
          <p:spPr>
            <a:xfrm>
              <a:off x="2499267" y="2201120"/>
              <a:ext cx="802875" cy="799249"/>
            </a:xfrm>
            <a:prstGeom prst="rect">
              <a:avLst/>
            </a:prstGeom>
            <a:noFill/>
            <a:ln>
              <a:noFill/>
            </a:ln>
          </p:spPr>
        </p:pic>
        <p:pic>
          <p:nvPicPr>
            <p:cNvPr id="156" name="Google Shape;156;p29"/>
            <p:cNvPicPr preferRelativeResize="0"/>
            <p:nvPr/>
          </p:nvPicPr>
          <p:blipFill rotWithShape="1">
            <a:blip r:embed="rId7">
              <a:alphaModFix/>
            </a:blip>
            <a:srcRect b="228" l="0" r="0" t="228"/>
            <a:stretch/>
          </p:blipFill>
          <p:spPr>
            <a:xfrm>
              <a:off x="2612717" y="2314069"/>
              <a:ext cx="575976" cy="573351"/>
            </a:xfrm>
            <a:prstGeom prst="rect">
              <a:avLst/>
            </a:prstGeom>
            <a:noFill/>
            <a:ln>
              <a:noFill/>
            </a:ln>
          </p:spPr>
        </p:pic>
      </p:grpSp>
      <p:grpSp>
        <p:nvGrpSpPr>
          <p:cNvPr id="157" name="Google Shape;157;p29"/>
          <p:cNvGrpSpPr/>
          <p:nvPr/>
        </p:nvGrpSpPr>
        <p:grpSpPr>
          <a:xfrm>
            <a:off x="5848872" y="2201120"/>
            <a:ext cx="802876" cy="799249"/>
            <a:chOff x="5841862" y="2201120"/>
            <a:chExt cx="802876" cy="799249"/>
          </a:xfrm>
        </p:grpSpPr>
        <p:pic>
          <p:nvPicPr>
            <p:cNvPr id="158" name="Google Shape;158;p29"/>
            <p:cNvPicPr preferRelativeResize="0"/>
            <p:nvPr/>
          </p:nvPicPr>
          <p:blipFill rotWithShape="1">
            <a:blip r:embed="rId4">
              <a:alphaModFix/>
            </a:blip>
            <a:srcRect b="219" l="0" r="0" t="228"/>
            <a:stretch/>
          </p:blipFill>
          <p:spPr>
            <a:xfrm>
              <a:off x="5841862" y="2201120"/>
              <a:ext cx="802876" cy="799249"/>
            </a:xfrm>
            <a:prstGeom prst="rect">
              <a:avLst/>
            </a:prstGeom>
            <a:noFill/>
            <a:ln>
              <a:noFill/>
            </a:ln>
          </p:spPr>
        </p:pic>
        <p:pic>
          <p:nvPicPr>
            <p:cNvPr id="159" name="Google Shape;159;p29"/>
            <p:cNvPicPr preferRelativeResize="0"/>
            <p:nvPr/>
          </p:nvPicPr>
          <p:blipFill rotWithShape="1">
            <a:blip r:embed="rId8">
              <a:alphaModFix/>
            </a:blip>
            <a:srcRect b="228" l="0" r="0" t="228"/>
            <a:stretch/>
          </p:blipFill>
          <p:spPr>
            <a:xfrm>
              <a:off x="5933026" y="2292390"/>
              <a:ext cx="624626" cy="621775"/>
            </a:xfrm>
            <a:prstGeom prst="rect">
              <a:avLst/>
            </a:prstGeom>
            <a:noFill/>
            <a:ln>
              <a:noFill/>
            </a:ln>
          </p:spPr>
        </p:pic>
      </p:grpSp>
      <p:grpSp>
        <p:nvGrpSpPr>
          <p:cNvPr id="160" name="Google Shape;160;p29"/>
          <p:cNvGrpSpPr/>
          <p:nvPr/>
        </p:nvGrpSpPr>
        <p:grpSpPr>
          <a:xfrm>
            <a:off x="7519158" y="2201120"/>
            <a:ext cx="802876" cy="799249"/>
            <a:chOff x="7513159" y="2201120"/>
            <a:chExt cx="802876" cy="799249"/>
          </a:xfrm>
        </p:grpSpPr>
        <p:pic>
          <p:nvPicPr>
            <p:cNvPr id="161" name="Google Shape;161;p29"/>
            <p:cNvPicPr preferRelativeResize="0"/>
            <p:nvPr/>
          </p:nvPicPr>
          <p:blipFill rotWithShape="1">
            <a:blip r:embed="rId4">
              <a:alphaModFix/>
            </a:blip>
            <a:srcRect b="219" l="0" r="0" t="228"/>
            <a:stretch/>
          </p:blipFill>
          <p:spPr>
            <a:xfrm>
              <a:off x="7513159" y="2201120"/>
              <a:ext cx="802876" cy="799249"/>
            </a:xfrm>
            <a:prstGeom prst="rect">
              <a:avLst/>
            </a:prstGeom>
            <a:noFill/>
            <a:ln>
              <a:noFill/>
            </a:ln>
          </p:spPr>
        </p:pic>
        <p:pic>
          <p:nvPicPr>
            <p:cNvPr id="162" name="Google Shape;162;p29"/>
            <p:cNvPicPr preferRelativeResize="0"/>
            <p:nvPr/>
          </p:nvPicPr>
          <p:blipFill rotWithShape="1">
            <a:blip r:embed="rId9">
              <a:alphaModFix/>
            </a:blip>
            <a:srcRect b="228" l="0" r="0" t="228"/>
            <a:stretch/>
          </p:blipFill>
          <p:spPr>
            <a:xfrm>
              <a:off x="7594118" y="2271980"/>
              <a:ext cx="624626" cy="621775"/>
            </a:xfrm>
            <a:prstGeom prst="rect">
              <a:avLst/>
            </a:prstGeom>
            <a:noFill/>
            <a:ln>
              <a:noFill/>
            </a:ln>
          </p:spPr>
        </p:pic>
      </p:grpSp>
      <p:grpSp>
        <p:nvGrpSpPr>
          <p:cNvPr id="163" name="Google Shape;163;p29"/>
          <p:cNvGrpSpPr/>
          <p:nvPr/>
        </p:nvGrpSpPr>
        <p:grpSpPr>
          <a:xfrm>
            <a:off x="1656666" y="3638714"/>
            <a:ext cx="802876" cy="799250"/>
            <a:chOff x="1742370" y="3648920"/>
            <a:chExt cx="802876" cy="799250"/>
          </a:xfrm>
        </p:grpSpPr>
        <p:pic>
          <p:nvPicPr>
            <p:cNvPr id="164" name="Google Shape;164;p29"/>
            <p:cNvPicPr preferRelativeResize="0"/>
            <p:nvPr/>
          </p:nvPicPr>
          <p:blipFill rotWithShape="1">
            <a:blip r:embed="rId4">
              <a:alphaModFix/>
            </a:blip>
            <a:srcRect b="219" l="0" r="0" t="228"/>
            <a:stretch/>
          </p:blipFill>
          <p:spPr>
            <a:xfrm>
              <a:off x="1742370" y="3648920"/>
              <a:ext cx="802876" cy="799250"/>
            </a:xfrm>
            <a:prstGeom prst="rect">
              <a:avLst/>
            </a:prstGeom>
            <a:noFill/>
            <a:ln>
              <a:noFill/>
            </a:ln>
          </p:spPr>
        </p:pic>
        <p:pic>
          <p:nvPicPr>
            <p:cNvPr id="165" name="Google Shape;165;p29"/>
            <p:cNvPicPr preferRelativeResize="0"/>
            <p:nvPr/>
          </p:nvPicPr>
          <p:blipFill rotWithShape="1">
            <a:blip r:embed="rId10">
              <a:alphaModFix/>
            </a:blip>
            <a:srcRect b="228" l="0" r="0" t="228"/>
            <a:stretch/>
          </p:blipFill>
          <p:spPr>
            <a:xfrm>
              <a:off x="1798121" y="3704544"/>
              <a:ext cx="685774" cy="682600"/>
            </a:xfrm>
            <a:prstGeom prst="rect">
              <a:avLst/>
            </a:prstGeom>
            <a:noFill/>
            <a:ln>
              <a:noFill/>
            </a:ln>
          </p:spPr>
        </p:pic>
      </p:grpSp>
      <p:grpSp>
        <p:nvGrpSpPr>
          <p:cNvPr id="166" name="Google Shape;166;p29"/>
          <p:cNvGrpSpPr/>
          <p:nvPr/>
        </p:nvGrpSpPr>
        <p:grpSpPr>
          <a:xfrm>
            <a:off x="4999177" y="3638714"/>
            <a:ext cx="802875" cy="799250"/>
            <a:chOff x="5084965" y="3648920"/>
            <a:chExt cx="802875" cy="799250"/>
          </a:xfrm>
        </p:grpSpPr>
        <p:pic>
          <p:nvPicPr>
            <p:cNvPr id="167" name="Google Shape;167;p29"/>
            <p:cNvPicPr preferRelativeResize="0"/>
            <p:nvPr/>
          </p:nvPicPr>
          <p:blipFill rotWithShape="1">
            <a:blip r:embed="rId4">
              <a:alphaModFix/>
            </a:blip>
            <a:srcRect b="219" l="0" r="0" t="228"/>
            <a:stretch/>
          </p:blipFill>
          <p:spPr>
            <a:xfrm>
              <a:off x="5084965" y="3648920"/>
              <a:ext cx="802875" cy="799250"/>
            </a:xfrm>
            <a:prstGeom prst="rect">
              <a:avLst/>
            </a:prstGeom>
            <a:noFill/>
            <a:ln>
              <a:noFill/>
            </a:ln>
          </p:spPr>
        </p:pic>
        <p:pic>
          <p:nvPicPr>
            <p:cNvPr id="168" name="Google Shape;168;p29"/>
            <p:cNvPicPr preferRelativeResize="0"/>
            <p:nvPr/>
          </p:nvPicPr>
          <p:blipFill rotWithShape="1">
            <a:blip r:embed="rId11">
              <a:alphaModFix/>
            </a:blip>
            <a:srcRect b="228" l="0" r="0" t="228"/>
            <a:stretch/>
          </p:blipFill>
          <p:spPr>
            <a:xfrm>
              <a:off x="5184216" y="3755561"/>
              <a:ext cx="593724" cy="591026"/>
            </a:xfrm>
            <a:prstGeom prst="rect">
              <a:avLst/>
            </a:prstGeom>
            <a:noFill/>
            <a:ln>
              <a:noFill/>
            </a:ln>
          </p:spPr>
        </p:pic>
      </p:grpSp>
      <p:grpSp>
        <p:nvGrpSpPr>
          <p:cNvPr id="169" name="Google Shape;169;p29"/>
          <p:cNvGrpSpPr/>
          <p:nvPr/>
        </p:nvGrpSpPr>
        <p:grpSpPr>
          <a:xfrm>
            <a:off x="3328247" y="3638714"/>
            <a:ext cx="802875" cy="799250"/>
            <a:chOff x="3413667" y="3648920"/>
            <a:chExt cx="802875" cy="799250"/>
          </a:xfrm>
        </p:grpSpPr>
        <p:pic>
          <p:nvPicPr>
            <p:cNvPr id="170" name="Google Shape;170;p29"/>
            <p:cNvPicPr preferRelativeResize="0"/>
            <p:nvPr/>
          </p:nvPicPr>
          <p:blipFill rotWithShape="1">
            <a:blip r:embed="rId4">
              <a:alphaModFix/>
            </a:blip>
            <a:srcRect b="219" l="0" r="0" t="228"/>
            <a:stretch/>
          </p:blipFill>
          <p:spPr>
            <a:xfrm>
              <a:off x="3413667" y="3648920"/>
              <a:ext cx="802875" cy="799250"/>
            </a:xfrm>
            <a:prstGeom prst="rect">
              <a:avLst/>
            </a:prstGeom>
            <a:noFill/>
            <a:ln>
              <a:noFill/>
            </a:ln>
          </p:spPr>
        </p:pic>
        <p:pic>
          <p:nvPicPr>
            <p:cNvPr id="171" name="Google Shape;171;p29"/>
            <p:cNvPicPr preferRelativeResize="0"/>
            <p:nvPr/>
          </p:nvPicPr>
          <p:blipFill rotWithShape="1">
            <a:blip r:embed="rId12">
              <a:alphaModFix/>
            </a:blip>
            <a:srcRect b="228" l="0" r="0" t="228"/>
            <a:stretch/>
          </p:blipFill>
          <p:spPr>
            <a:xfrm>
              <a:off x="3500225" y="3724950"/>
              <a:ext cx="650176" cy="647201"/>
            </a:xfrm>
            <a:prstGeom prst="rect">
              <a:avLst/>
            </a:prstGeom>
            <a:noFill/>
            <a:ln>
              <a:noFill/>
            </a:ln>
          </p:spPr>
        </p:pic>
      </p:grpSp>
      <p:grpSp>
        <p:nvGrpSpPr>
          <p:cNvPr id="172" name="Google Shape;172;p29"/>
          <p:cNvGrpSpPr/>
          <p:nvPr/>
        </p:nvGrpSpPr>
        <p:grpSpPr>
          <a:xfrm>
            <a:off x="6689912" y="3638714"/>
            <a:ext cx="802876" cy="799250"/>
            <a:chOff x="6756262" y="3648920"/>
            <a:chExt cx="802876" cy="799250"/>
          </a:xfrm>
        </p:grpSpPr>
        <p:pic>
          <p:nvPicPr>
            <p:cNvPr id="173" name="Google Shape;173;p29"/>
            <p:cNvPicPr preferRelativeResize="0"/>
            <p:nvPr/>
          </p:nvPicPr>
          <p:blipFill rotWithShape="1">
            <a:blip r:embed="rId4">
              <a:alphaModFix/>
            </a:blip>
            <a:srcRect b="219" l="0" r="0" t="228"/>
            <a:stretch/>
          </p:blipFill>
          <p:spPr>
            <a:xfrm>
              <a:off x="6756262" y="3648920"/>
              <a:ext cx="802876" cy="799250"/>
            </a:xfrm>
            <a:prstGeom prst="rect">
              <a:avLst/>
            </a:prstGeom>
            <a:noFill/>
            <a:ln>
              <a:noFill/>
            </a:ln>
          </p:spPr>
        </p:pic>
        <p:pic>
          <p:nvPicPr>
            <p:cNvPr id="174" name="Google Shape;174;p29"/>
            <p:cNvPicPr preferRelativeResize="0"/>
            <p:nvPr/>
          </p:nvPicPr>
          <p:blipFill rotWithShape="1">
            <a:blip r:embed="rId13">
              <a:alphaModFix/>
            </a:blip>
            <a:srcRect b="228" l="0" r="0" t="228"/>
            <a:stretch/>
          </p:blipFill>
          <p:spPr>
            <a:xfrm>
              <a:off x="6855200" y="3750396"/>
              <a:ext cx="624626" cy="621775"/>
            </a:xfrm>
            <a:prstGeom prst="rect">
              <a:avLst/>
            </a:prstGeom>
            <a:noFill/>
            <a:ln>
              <a:noFill/>
            </a:ln>
          </p:spPr>
        </p:pic>
      </p:grpSp>
      <p:sp>
        <p:nvSpPr>
          <p:cNvPr id="175" name="Google Shape;175;p29"/>
          <p:cNvSpPr txBox="1"/>
          <p:nvPr/>
        </p:nvSpPr>
        <p:spPr>
          <a:xfrm>
            <a:off x="1360604" y="4502246"/>
            <a:ext cx="13950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Google Workspace</a:t>
            </a:r>
            <a:endParaRPr b="1" sz="1100">
              <a:latin typeface="Lato"/>
              <a:ea typeface="Lato"/>
              <a:cs typeface="Lato"/>
              <a:sym typeface="Lato"/>
            </a:endParaRPr>
          </a:p>
        </p:txBody>
      </p:sp>
      <p:sp>
        <p:nvSpPr>
          <p:cNvPr id="176" name="Google Shape;176;p29"/>
          <p:cNvSpPr txBox="1"/>
          <p:nvPr/>
        </p:nvSpPr>
        <p:spPr>
          <a:xfrm>
            <a:off x="3239034" y="4502246"/>
            <a:ext cx="9813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File Servers</a:t>
            </a:r>
            <a:endParaRPr b="1" sz="1100">
              <a:latin typeface="Lato"/>
              <a:ea typeface="Lato"/>
              <a:cs typeface="Lato"/>
              <a:sym typeface="Lato"/>
            </a:endParaRPr>
          </a:p>
        </p:txBody>
      </p:sp>
      <p:sp>
        <p:nvSpPr>
          <p:cNvPr id="177" name="Google Shape;177;p29"/>
          <p:cNvSpPr txBox="1"/>
          <p:nvPr/>
        </p:nvSpPr>
        <p:spPr>
          <a:xfrm>
            <a:off x="4650165" y="4502246"/>
            <a:ext cx="15009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r>
              <a:rPr b="1" lang="en" sz="1100">
                <a:solidFill>
                  <a:srgbClr val="CC0000"/>
                </a:solidFill>
                <a:latin typeface="Lato"/>
                <a:ea typeface="Lato"/>
                <a:cs typeface="Lato"/>
                <a:sym typeface="Lato"/>
              </a:rPr>
              <a:t>Endpoints</a:t>
            </a:r>
            <a:endParaRPr b="1" sz="1100">
              <a:solidFill>
                <a:srgbClr val="CC0000"/>
              </a:solidFill>
              <a:latin typeface="Lato"/>
              <a:ea typeface="Lato"/>
              <a:cs typeface="Lato"/>
              <a:sym typeface="Lato"/>
            </a:endParaRPr>
          </a:p>
        </p:txBody>
      </p:sp>
      <p:sp>
        <p:nvSpPr>
          <p:cNvPr id="178" name="Google Shape;178;p29"/>
          <p:cNvSpPr txBox="1"/>
          <p:nvPr/>
        </p:nvSpPr>
        <p:spPr>
          <a:xfrm>
            <a:off x="6600699" y="4502246"/>
            <a:ext cx="9813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Applications</a:t>
            </a:r>
            <a:endParaRPr b="1" sz="1100">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0"/>
          <p:cNvPicPr preferRelativeResize="0"/>
          <p:nvPr/>
        </p:nvPicPr>
        <p:blipFill>
          <a:blip r:embed="rId3">
            <a:alphaModFix/>
          </a:blip>
          <a:stretch>
            <a:fillRect/>
          </a:stretch>
        </p:blipFill>
        <p:spPr>
          <a:xfrm>
            <a:off x="0" y="0"/>
            <a:ext cx="9144005" cy="5143151"/>
          </a:xfrm>
          <a:prstGeom prst="rect">
            <a:avLst/>
          </a:prstGeom>
          <a:noFill/>
          <a:ln>
            <a:noFill/>
          </a:ln>
        </p:spPr>
      </p:pic>
      <p:sp>
        <p:nvSpPr>
          <p:cNvPr id="184" name="Google Shape;184;p30"/>
          <p:cNvSpPr txBox="1"/>
          <p:nvPr/>
        </p:nvSpPr>
        <p:spPr>
          <a:xfrm>
            <a:off x="320075" y="1729975"/>
            <a:ext cx="8504100" cy="1683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 Backup </a:t>
            </a:r>
            <a:r>
              <a:rPr lang="en" sz="3600">
                <a:solidFill>
                  <a:srgbClr val="FFFFFF"/>
                </a:solidFill>
                <a:latin typeface="Lato"/>
                <a:ea typeface="Lato"/>
                <a:cs typeface="Lato"/>
                <a:sym typeface="Lato"/>
              </a:rPr>
              <a:t>for</a:t>
            </a:r>
            <a:r>
              <a:rPr lang="en" sz="3600">
                <a:solidFill>
                  <a:srgbClr val="FFFFFF"/>
                </a:solidFill>
                <a:latin typeface="Lato"/>
                <a:ea typeface="Lato"/>
                <a:cs typeface="Lato"/>
                <a:sym typeface="Lato"/>
              </a:rPr>
              <a:t> Applications</a:t>
            </a:r>
            <a:endParaRPr sz="3600">
              <a:solidFill>
                <a:srgbClr val="FFFFFF"/>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8" name="Shape 188"/>
        <p:cNvGrpSpPr/>
        <p:nvPr/>
      </p:nvGrpSpPr>
      <p:grpSpPr>
        <a:xfrm>
          <a:off x="0" y="0"/>
          <a:ext cx="0" cy="0"/>
          <a:chOff x="0" y="0"/>
          <a:chExt cx="0" cy="0"/>
        </a:xfrm>
      </p:grpSpPr>
      <p:grpSp>
        <p:nvGrpSpPr>
          <p:cNvPr id="189" name="Google Shape;189;p31"/>
          <p:cNvGrpSpPr/>
          <p:nvPr/>
        </p:nvGrpSpPr>
        <p:grpSpPr>
          <a:xfrm>
            <a:off x="0" y="0"/>
            <a:ext cx="9145500" cy="5143600"/>
            <a:chOff x="0" y="0"/>
            <a:chExt cx="9145500" cy="5143600"/>
          </a:xfrm>
        </p:grpSpPr>
        <p:pic>
          <p:nvPicPr>
            <p:cNvPr id="190" name="Google Shape;190;p31"/>
            <p:cNvPicPr preferRelativeResize="0"/>
            <p:nvPr/>
          </p:nvPicPr>
          <p:blipFill>
            <a:blip r:embed="rId3">
              <a:alphaModFix/>
            </a:blip>
            <a:stretch>
              <a:fillRect/>
            </a:stretch>
          </p:blipFill>
          <p:spPr>
            <a:xfrm>
              <a:off x="0" y="0"/>
              <a:ext cx="9144000" cy="5142557"/>
            </a:xfrm>
            <a:prstGeom prst="rect">
              <a:avLst/>
            </a:prstGeom>
            <a:noFill/>
            <a:ln>
              <a:noFill/>
            </a:ln>
          </p:spPr>
        </p:pic>
        <p:sp>
          <p:nvSpPr>
            <p:cNvPr id="191" name="Google Shape;191;p31"/>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2" name="Google Shape;192;p31"/>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1"/>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9900"/>
                </a:solidFill>
                <a:latin typeface="Lato Hairline"/>
                <a:ea typeface="Lato Hairline"/>
                <a:cs typeface="Lato Hairline"/>
                <a:sym typeface="Lato Hairline"/>
              </a:rPr>
              <a:t>Backup &amp; Disaster Recovery</a:t>
            </a:r>
            <a:endParaRPr sz="1100">
              <a:latin typeface="Lato Hairline"/>
              <a:ea typeface="Lato Hairline"/>
              <a:cs typeface="Lato Hairline"/>
              <a:sym typeface="Lato Hairline"/>
            </a:endParaRPr>
          </a:p>
        </p:txBody>
      </p:sp>
      <p:grpSp>
        <p:nvGrpSpPr>
          <p:cNvPr id="194" name="Google Shape;194;p31"/>
          <p:cNvGrpSpPr/>
          <p:nvPr/>
        </p:nvGrpSpPr>
        <p:grpSpPr>
          <a:xfrm>
            <a:off x="360466" y="1752689"/>
            <a:ext cx="2554339" cy="1638223"/>
            <a:chOff x="360466" y="1960482"/>
            <a:chExt cx="2554339" cy="1638223"/>
          </a:xfrm>
        </p:grpSpPr>
        <p:sp>
          <p:nvSpPr>
            <p:cNvPr id="195" name="Google Shape;195;p31"/>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31"/>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grpSp>
      <p:sp>
        <p:nvSpPr>
          <p:cNvPr id="197" name="Google Shape;197;p31"/>
          <p:cNvSpPr txBox="1"/>
          <p:nvPr/>
        </p:nvSpPr>
        <p:spPr>
          <a:xfrm>
            <a:off x="3222525" y="1087700"/>
            <a:ext cx="5282100" cy="20463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rgbClr val="434343"/>
                </a:solidFill>
                <a:latin typeface="Lato"/>
                <a:ea typeface="Lato"/>
                <a:cs typeface="Lato"/>
                <a:sym typeface="Lato"/>
              </a:rPr>
              <a:t>Vembu Backup for Applications enhances the data protection of your application servers, by backing up the application items granularly. To back up the applications, Vembu utilizes Microsoft APIs or Utility tools to dump the backup data from the application locally before transferring it to the Vembu BDR Backup Server.</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Backup MS Exchange, SQL, SharePoint, Outlook and MySQL </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Backup the entire application data or only the selected databases</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Restore directly to the respective Microsoft application or into a local disk</a:t>
            </a:r>
            <a:endParaRPr sz="1000">
              <a:latin typeface="Lato"/>
              <a:ea typeface="Lato"/>
              <a:cs typeface="Lato"/>
              <a:sym typeface="Lato"/>
            </a:endParaRPr>
          </a:p>
        </p:txBody>
      </p:sp>
      <p:sp>
        <p:nvSpPr>
          <p:cNvPr id="198" name="Google Shape;198;p31"/>
          <p:cNvSpPr txBox="1"/>
          <p:nvPr/>
        </p:nvSpPr>
        <p:spPr>
          <a:xfrm>
            <a:off x="158600" y="2061958"/>
            <a:ext cx="2727300" cy="85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Lato Light"/>
                <a:ea typeface="Lato Light"/>
                <a:cs typeface="Lato Light"/>
                <a:sym typeface="Lato Light"/>
              </a:rPr>
              <a:t>Backup for </a:t>
            </a:r>
            <a:endParaRPr sz="1800">
              <a:solidFill>
                <a:schemeClr val="dk1"/>
              </a:solidFill>
              <a:latin typeface="Lato Light"/>
              <a:ea typeface="Lato Light"/>
              <a:cs typeface="Lato Light"/>
              <a:sym typeface="Lato Light"/>
            </a:endParaRPr>
          </a:p>
          <a:p>
            <a:pPr indent="0" lvl="0" marL="0" rtl="0" algn="ctr">
              <a:spcBef>
                <a:spcPts val="0"/>
              </a:spcBef>
              <a:spcAft>
                <a:spcPts val="0"/>
              </a:spcAft>
              <a:buNone/>
            </a:pPr>
            <a:r>
              <a:rPr b="1" lang="en" sz="1800">
                <a:solidFill>
                  <a:schemeClr val="dk1"/>
                </a:solidFill>
                <a:latin typeface="Lato"/>
                <a:ea typeface="Lato"/>
                <a:cs typeface="Lato"/>
                <a:sym typeface="Lato"/>
              </a:rPr>
              <a:t>Applications</a:t>
            </a:r>
            <a:endParaRPr sz="1500">
              <a:solidFill>
                <a:schemeClr val="dk1"/>
              </a:solidFill>
              <a:latin typeface="Lato"/>
              <a:ea typeface="Lato"/>
              <a:cs typeface="Lato"/>
              <a:sym typeface="Lato"/>
            </a:endParaRPr>
          </a:p>
        </p:txBody>
      </p:sp>
      <p:grpSp>
        <p:nvGrpSpPr>
          <p:cNvPr id="199" name="Google Shape;199;p31"/>
          <p:cNvGrpSpPr/>
          <p:nvPr/>
        </p:nvGrpSpPr>
        <p:grpSpPr>
          <a:xfrm>
            <a:off x="6875897" y="3681029"/>
            <a:ext cx="1856578" cy="906199"/>
            <a:chOff x="6875897" y="3681029"/>
            <a:chExt cx="1856578" cy="906199"/>
          </a:xfrm>
        </p:grpSpPr>
        <p:pic>
          <p:nvPicPr>
            <p:cNvPr id="200" name="Google Shape;200;p31"/>
            <p:cNvPicPr preferRelativeResize="0"/>
            <p:nvPr/>
          </p:nvPicPr>
          <p:blipFill rotWithShape="1">
            <a:blip r:embed="rId4">
              <a:alphaModFix/>
            </a:blip>
            <a:srcRect b="4979" l="9535" r="6894" t="4970"/>
            <a:stretch/>
          </p:blipFill>
          <p:spPr>
            <a:xfrm>
              <a:off x="6875897" y="3681029"/>
              <a:ext cx="841001" cy="906199"/>
            </a:xfrm>
            <a:prstGeom prst="rect">
              <a:avLst/>
            </a:prstGeom>
            <a:noFill/>
            <a:ln>
              <a:noFill/>
            </a:ln>
          </p:spPr>
        </p:pic>
        <p:pic>
          <p:nvPicPr>
            <p:cNvPr id="201" name="Google Shape;201;p31"/>
            <p:cNvPicPr preferRelativeResize="0"/>
            <p:nvPr/>
          </p:nvPicPr>
          <p:blipFill rotWithShape="1">
            <a:blip r:embed="rId5">
              <a:alphaModFix/>
            </a:blip>
            <a:srcRect b="32009" l="42266" r="0" t="32009"/>
            <a:stretch/>
          </p:blipFill>
          <p:spPr>
            <a:xfrm>
              <a:off x="7641000" y="4093350"/>
              <a:ext cx="1091475" cy="336725"/>
            </a:xfrm>
            <a:prstGeom prst="rect">
              <a:avLst/>
            </a:prstGeom>
            <a:noFill/>
            <a:ln>
              <a:noFill/>
            </a:ln>
          </p:spPr>
        </p:pic>
      </p:grpSp>
      <p:pic>
        <p:nvPicPr>
          <p:cNvPr id="202" name="Google Shape;202;p31"/>
          <p:cNvPicPr preferRelativeResize="0"/>
          <p:nvPr/>
        </p:nvPicPr>
        <p:blipFill rotWithShape="1">
          <a:blip r:embed="rId6">
            <a:alphaModFix/>
          </a:blip>
          <a:srcRect b="33723" l="0" r="0" t="33723"/>
          <a:stretch/>
        </p:blipFill>
        <p:spPr>
          <a:xfrm>
            <a:off x="4559075" y="3818025"/>
            <a:ext cx="2167798" cy="7691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2"/>
          <p:cNvPicPr preferRelativeResize="0"/>
          <p:nvPr/>
        </p:nvPicPr>
        <p:blipFill>
          <a:blip r:embed="rId3">
            <a:alphaModFix/>
          </a:blip>
          <a:stretch>
            <a:fillRect/>
          </a:stretch>
        </p:blipFill>
        <p:spPr>
          <a:xfrm>
            <a:off x="0" y="0"/>
            <a:ext cx="9144005" cy="5143151"/>
          </a:xfrm>
          <a:prstGeom prst="rect">
            <a:avLst/>
          </a:prstGeom>
          <a:noFill/>
          <a:ln>
            <a:noFill/>
          </a:ln>
        </p:spPr>
      </p:pic>
      <p:sp>
        <p:nvSpPr>
          <p:cNvPr id="208" name="Google Shape;208;p32"/>
          <p:cNvSpPr txBox="1"/>
          <p:nvPr/>
        </p:nvSpPr>
        <p:spPr>
          <a:xfrm>
            <a:off x="2238453" y="2142276"/>
            <a:ext cx="4667100" cy="85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a:t>
            </a:r>
            <a:r>
              <a:rPr b="1" lang="en" sz="3600">
                <a:solidFill>
                  <a:srgbClr val="FFFFFF"/>
                </a:solidFill>
                <a:latin typeface="Lato"/>
                <a:ea typeface="Lato"/>
                <a:cs typeface="Lato"/>
                <a:sym typeface="Lato"/>
              </a:rPr>
              <a:t> BDR Suite</a:t>
            </a:r>
            <a:endParaRPr b="1" sz="3600">
              <a:solidFill>
                <a:srgbClr val="FFFFFF"/>
              </a:solidFill>
              <a:latin typeface="Lato"/>
              <a:ea typeface="Lato"/>
              <a:cs typeface="Lato"/>
              <a:sym typeface="Lato"/>
            </a:endParaRPr>
          </a:p>
          <a:p>
            <a:pPr indent="0" lvl="0" marL="0" rtl="0" algn="ctr">
              <a:lnSpc>
                <a:spcPct val="100000"/>
              </a:lnSpc>
              <a:spcBef>
                <a:spcPts val="0"/>
              </a:spcBef>
              <a:spcAft>
                <a:spcPts val="0"/>
              </a:spcAft>
              <a:buNone/>
            </a:pPr>
            <a:r>
              <a:rPr lang="en" sz="3600">
                <a:solidFill>
                  <a:srgbClr val="FFFFFF"/>
                </a:solidFill>
                <a:latin typeface="Lato Light"/>
                <a:ea typeface="Lato Light"/>
                <a:cs typeface="Lato Light"/>
                <a:sym typeface="Lato Light"/>
              </a:rPr>
              <a:t>Deployment</a:t>
            </a:r>
            <a:endParaRPr sz="3600">
              <a:solidFill>
                <a:srgbClr val="FFFFFF"/>
              </a:solidFill>
              <a:latin typeface="Lato Light"/>
              <a:ea typeface="Lato Light"/>
              <a:cs typeface="Lato Light"/>
              <a:sym typeface="Lat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2" name="Shape 212"/>
        <p:cNvGrpSpPr/>
        <p:nvPr/>
      </p:nvGrpSpPr>
      <p:grpSpPr>
        <a:xfrm>
          <a:off x="0" y="0"/>
          <a:ext cx="0" cy="0"/>
          <a:chOff x="0" y="0"/>
          <a:chExt cx="0" cy="0"/>
        </a:xfrm>
      </p:grpSpPr>
      <p:grpSp>
        <p:nvGrpSpPr>
          <p:cNvPr id="213" name="Google Shape;213;p33"/>
          <p:cNvGrpSpPr/>
          <p:nvPr/>
        </p:nvGrpSpPr>
        <p:grpSpPr>
          <a:xfrm>
            <a:off x="0" y="0"/>
            <a:ext cx="9145500" cy="5143600"/>
            <a:chOff x="0" y="0"/>
            <a:chExt cx="9145500" cy="5143600"/>
          </a:xfrm>
        </p:grpSpPr>
        <p:pic>
          <p:nvPicPr>
            <p:cNvPr id="214" name="Google Shape;214;p33"/>
            <p:cNvPicPr preferRelativeResize="0"/>
            <p:nvPr/>
          </p:nvPicPr>
          <p:blipFill>
            <a:blip r:embed="rId3">
              <a:alphaModFix/>
            </a:blip>
            <a:stretch>
              <a:fillRect/>
            </a:stretch>
          </p:blipFill>
          <p:spPr>
            <a:xfrm>
              <a:off x="0" y="0"/>
              <a:ext cx="9144000" cy="5142557"/>
            </a:xfrm>
            <a:prstGeom prst="rect">
              <a:avLst/>
            </a:prstGeom>
            <a:noFill/>
            <a:ln>
              <a:noFill/>
            </a:ln>
          </p:spPr>
        </p:pic>
        <p:sp>
          <p:nvSpPr>
            <p:cNvPr id="215" name="Google Shape;215;p33"/>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6" name="Google Shape;216;p33"/>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3"/>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9900"/>
                </a:solidFill>
                <a:latin typeface="Lato Hairline"/>
                <a:ea typeface="Lato Hairline"/>
                <a:cs typeface="Lato Hairline"/>
                <a:sym typeface="Lato Hairline"/>
              </a:rPr>
              <a:t>Backup &amp; Disaster Recovery</a:t>
            </a:r>
            <a:endParaRPr sz="1100">
              <a:latin typeface="Lato Hairline"/>
              <a:ea typeface="Lato Hairline"/>
              <a:cs typeface="Lato Hairline"/>
              <a:sym typeface="Lato Hairline"/>
            </a:endParaRPr>
          </a:p>
        </p:txBody>
      </p:sp>
      <p:grpSp>
        <p:nvGrpSpPr>
          <p:cNvPr id="218" name="Google Shape;218;p33"/>
          <p:cNvGrpSpPr/>
          <p:nvPr/>
        </p:nvGrpSpPr>
        <p:grpSpPr>
          <a:xfrm>
            <a:off x="360466" y="1752689"/>
            <a:ext cx="2554339" cy="1638223"/>
            <a:chOff x="360466" y="1960482"/>
            <a:chExt cx="2554339" cy="1638223"/>
          </a:xfrm>
        </p:grpSpPr>
        <p:sp>
          <p:nvSpPr>
            <p:cNvPr id="219" name="Google Shape;219;p33"/>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0" name="Google Shape;220;p33"/>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grpSp>
      <p:sp>
        <p:nvSpPr>
          <p:cNvPr id="221" name="Google Shape;221;p33"/>
          <p:cNvSpPr txBox="1"/>
          <p:nvPr/>
        </p:nvSpPr>
        <p:spPr>
          <a:xfrm>
            <a:off x="3222525" y="716900"/>
            <a:ext cx="4863600" cy="1839300"/>
          </a:xfrm>
          <a:prstGeom prst="rect">
            <a:avLst/>
          </a:prstGeom>
          <a:noFill/>
          <a:ln>
            <a:noFill/>
          </a:ln>
        </p:spPr>
        <p:txBody>
          <a:bodyPr anchorCtr="0" anchor="ctr" bIns="91425" lIns="91425" spcFirstLastPara="1" rIns="91425" wrap="square" tIns="91425">
            <a:noAutofit/>
          </a:bodyPr>
          <a:lstStyle/>
          <a:p>
            <a:pPr indent="-292100" lvl="0" marL="457200" rtl="0" algn="l">
              <a:lnSpc>
                <a:spcPct val="115000"/>
              </a:lnSpc>
              <a:spcBef>
                <a:spcPts val="0"/>
              </a:spcBef>
              <a:spcAft>
                <a:spcPts val="0"/>
              </a:spcAft>
              <a:buClr>
                <a:srgbClr val="B52C33"/>
              </a:buClr>
              <a:buSzPts val="1000"/>
              <a:buFont typeface="Lato"/>
              <a:buChar char="●"/>
            </a:pPr>
            <a:r>
              <a:rPr lang="en" sz="1000">
                <a:solidFill>
                  <a:srgbClr val="434343"/>
                </a:solidFill>
                <a:latin typeface="Lato"/>
                <a:ea typeface="Lato"/>
                <a:cs typeface="Lato"/>
                <a:sym typeface="Lato"/>
              </a:rPr>
              <a:t>Ideal setup for businesses looking to manage backups for their premises either it may be a large one or a small environment.</a:t>
            </a:r>
            <a:endParaRPr sz="1000">
              <a:solidFill>
                <a:srgbClr val="434343"/>
              </a:solidFill>
              <a:latin typeface="Lato"/>
              <a:ea typeface="Lato"/>
              <a:cs typeface="Lato"/>
              <a:sym typeface="Lato"/>
            </a:endParaRPr>
          </a:p>
          <a:p>
            <a:pPr indent="0" lvl="0" marL="45720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B52C33"/>
              </a:buClr>
              <a:buSzPts val="1000"/>
              <a:buFont typeface="Lato"/>
              <a:buChar char="●"/>
            </a:pPr>
            <a:r>
              <a:rPr lang="en" sz="1000">
                <a:solidFill>
                  <a:srgbClr val="434343"/>
                </a:solidFill>
                <a:latin typeface="Lato"/>
                <a:ea typeface="Lato"/>
                <a:cs typeface="Lato"/>
                <a:sym typeface="Lato"/>
              </a:rPr>
              <a:t>Setup BDR Backup Server in your local environment and backup via LAN</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B52C33"/>
              </a:buClr>
              <a:buSzPts val="1000"/>
              <a:buFont typeface="Lato"/>
              <a:buChar char="●"/>
            </a:pPr>
            <a:r>
              <a:rPr lang="en" sz="1000">
                <a:solidFill>
                  <a:srgbClr val="434343"/>
                </a:solidFill>
                <a:latin typeface="Lato"/>
                <a:ea typeface="Lato"/>
                <a:cs typeface="Lato"/>
                <a:sym typeface="Lato"/>
              </a:rPr>
              <a:t>Using Vembu BDR Client, backup your Windows/ Mac laptops and desktops to the storage repositories attached at the backup server end.</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B52C33"/>
              </a:buClr>
              <a:buSzPts val="1000"/>
              <a:buFont typeface="Lato"/>
              <a:buChar char="●"/>
            </a:pPr>
            <a:r>
              <a:rPr lang="en" sz="1000">
                <a:solidFill>
                  <a:srgbClr val="434343"/>
                </a:solidFill>
                <a:latin typeface="Lato"/>
                <a:ea typeface="Lato"/>
                <a:cs typeface="Lato"/>
                <a:sym typeface="Lato"/>
              </a:rPr>
              <a:t>Configure and manage backups through the Vembu BDR Client GUI, but can restore the backup data both from the client and from the backup server.</a:t>
            </a:r>
            <a:endParaRPr sz="1000">
              <a:latin typeface="Lato"/>
              <a:ea typeface="Lato"/>
              <a:cs typeface="Lato"/>
              <a:sym typeface="Lato"/>
            </a:endParaRPr>
          </a:p>
        </p:txBody>
      </p:sp>
      <p:sp>
        <p:nvSpPr>
          <p:cNvPr id="222" name="Google Shape;222;p33"/>
          <p:cNvSpPr txBox="1"/>
          <p:nvPr/>
        </p:nvSpPr>
        <p:spPr>
          <a:xfrm>
            <a:off x="378270" y="2002148"/>
            <a:ext cx="2554200" cy="769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000">
                <a:solidFill>
                  <a:srgbClr val="FFFFFF"/>
                </a:solidFill>
                <a:latin typeface="Lato"/>
                <a:ea typeface="Lato"/>
                <a:cs typeface="Lato"/>
                <a:sym typeface="Lato"/>
              </a:rPr>
              <a:t>On-premise</a:t>
            </a:r>
            <a:r>
              <a:rPr b="1" lang="en" sz="3600">
                <a:solidFill>
                  <a:srgbClr val="FFFFFF"/>
                </a:solidFill>
                <a:latin typeface="Lato"/>
                <a:ea typeface="Lato"/>
                <a:cs typeface="Lato"/>
                <a:sym typeface="Lato"/>
              </a:rPr>
              <a:t> </a:t>
            </a:r>
            <a:r>
              <a:rPr lang="en" sz="1800">
                <a:solidFill>
                  <a:srgbClr val="FFFFFF"/>
                </a:solidFill>
                <a:latin typeface="Lato"/>
                <a:ea typeface="Lato"/>
                <a:cs typeface="Lato"/>
                <a:sym typeface="Lato"/>
              </a:rPr>
              <a:t> </a:t>
            </a:r>
            <a:r>
              <a:rPr lang="en" sz="1500">
                <a:solidFill>
                  <a:srgbClr val="FFFFFF"/>
                </a:solidFill>
                <a:latin typeface="Lato"/>
                <a:ea typeface="Lato"/>
                <a:cs typeface="Lato"/>
                <a:sym typeface="Lato"/>
              </a:rPr>
              <a:t>Deployment - Simple</a:t>
            </a:r>
            <a:endParaRPr sz="1500">
              <a:solidFill>
                <a:srgbClr val="FFFFFF"/>
              </a:solidFill>
              <a:latin typeface="Lato"/>
              <a:ea typeface="Lato"/>
              <a:cs typeface="Lato"/>
              <a:sym typeface="Lato"/>
            </a:endParaRPr>
          </a:p>
        </p:txBody>
      </p:sp>
      <p:sp>
        <p:nvSpPr>
          <p:cNvPr id="223" name="Google Shape;223;p33"/>
          <p:cNvSpPr txBox="1"/>
          <p:nvPr/>
        </p:nvSpPr>
        <p:spPr>
          <a:xfrm>
            <a:off x="5182500" y="3809045"/>
            <a:ext cx="13599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BDR Client</a:t>
            </a:r>
            <a:endParaRPr b="1" sz="800">
              <a:solidFill>
                <a:srgbClr val="980000"/>
              </a:solidFill>
              <a:latin typeface="Lato"/>
              <a:ea typeface="Lato"/>
              <a:cs typeface="Lato"/>
              <a:sym typeface="Lato"/>
            </a:endParaRPr>
          </a:p>
        </p:txBody>
      </p:sp>
      <p:pic>
        <p:nvPicPr>
          <p:cNvPr id="224" name="Google Shape;224;p33"/>
          <p:cNvPicPr preferRelativeResize="0"/>
          <p:nvPr/>
        </p:nvPicPr>
        <p:blipFill rotWithShape="1">
          <a:blip r:embed="rId4">
            <a:alphaModFix/>
          </a:blip>
          <a:srcRect b="21584" l="15860" r="15860" t="21601"/>
          <a:stretch/>
        </p:blipFill>
        <p:spPr>
          <a:xfrm>
            <a:off x="5604599" y="3283748"/>
            <a:ext cx="515702" cy="429087"/>
          </a:xfrm>
          <a:prstGeom prst="rect">
            <a:avLst/>
          </a:prstGeom>
          <a:noFill/>
          <a:ln>
            <a:noFill/>
          </a:ln>
        </p:spPr>
      </p:pic>
      <p:sp>
        <p:nvSpPr>
          <p:cNvPr id="225" name="Google Shape;225;p33"/>
          <p:cNvSpPr txBox="1"/>
          <p:nvPr/>
        </p:nvSpPr>
        <p:spPr>
          <a:xfrm>
            <a:off x="6297827" y="3358075"/>
            <a:ext cx="7860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LAN/ WAN</a:t>
            </a:r>
            <a:endParaRPr b="1" sz="800">
              <a:solidFill>
                <a:srgbClr val="980000"/>
              </a:solidFill>
              <a:latin typeface="Lato"/>
              <a:ea typeface="Lato"/>
              <a:cs typeface="Lato"/>
              <a:sym typeface="Lato"/>
            </a:endParaRPr>
          </a:p>
        </p:txBody>
      </p:sp>
      <p:grpSp>
        <p:nvGrpSpPr>
          <p:cNvPr id="226" name="Google Shape;226;p33"/>
          <p:cNvGrpSpPr/>
          <p:nvPr/>
        </p:nvGrpSpPr>
        <p:grpSpPr>
          <a:xfrm>
            <a:off x="6953625" y="3053134"/>
            <a:ext cx="1475400" cy="904710"/>
            <a:chOff x="6344025" y="3053134"/>
            <a:chExt cx="1475400" cy="904710"/>
          </a:xfrm>
        </p:grpSpPr>
        <p:pic>
          <p:nvPicPr>
            <p:cNvPr id="227" name="Google Shape;227;p33"/>
            <p:cNvPicPr preferRelativeResize="0"/>
            <p:nvPr/>
          </p:nvPicPr>
          <p:blipFill>
            <a:blip r:embed="rId5">
              <a:alphaModFix/>
            </a:blip>
            <a:stretch>
              <a:fillRect/>
            </a:stretch>
          </p:blipFill>
          <p:spPr>
            <a:xfrm>
              <a:off x="6751875" y="3053134"/>
              <a:ext cx="659700" cy="659700"/>
            </a:xfrm>
            <a:prstGeom prst="rect">
              <a:avLst/>
            </a:prstGeom>
            <a:noFill/>
            <a:ln>
              <a:noFill/>
            </a:ln>
          </p:spPr>
        </p:pic>
        <p:sp>
          <p:nvSpPr>
            <p:cNvPr id="228" name="Google Shape;228;p33"/>
            <p:cNvSpPr txBox="1"/>
            <p:nvPr/>
          </p:nvSpPr>
          <p:spPr>
            <a:xfrm>
              <a:off x="6344025" y="3809045"/>
              <a:ext cx="14754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BDR Backup Server</a:t>
              </a:r>
              <a:endParaRPr b="1" sz="800">
                <a:solidFill>
                  <a:srgbClr val="980000"/>
                </a:solidFill>
                <a:latin typeface="Lato"/>
                <a:ea typeface="Lato"/>
                <a:cs typeface="Lato"/>
                <a:sym typeface="Lato"/>
              </a:endParaRPr>
            </a:p>
          </p:txBody>
        </p:sp>
      </p:grpSp>
      <p:grpSp>
        <p:nvGrpSpPr>
          <p:cNvPr id="229" name="Google Shape;229;p33"/>
          <p:cNvGrpSpPr/>
          <p:nvPr/>
        </p:nvGrpSpPr>
        <p:grpSpPr>
          <a:xfrm rot="-5400000">
            <a:off x="6670042" y="3035064"/>
            <a:ext cx="66444" cy="1051227"/>
            <a:chOff x="7655291" y="3616656"/>
            <a:chExt cx="72300" cy="672140"/>
          </a:xfrm>
        </p:grpSpPr>
        <p:cxnSp>
          <p:nvCxnSpPr>
            <p:cNvPr id="230" name="Google Shape;230;p33"/>
            <p:cNvCxnSpPr/>
            <p:nvPr/>
          </p:nvCxnSpPr>
          <p:spPr>
            <a:xfrm rot="5400000">
              <a:off x="7356245" y="3951156"/>
              <a:ext cx="669000" cy="0"/>
            </a:xfrm>
            <a:prstGeom prst="straightConnector1">
              <a:avLst/>
            </a:prstGeom>
            <a:noFill/>
            <a:ln cap="flat" cmpd="sng" w="9525">
              <a:solidFill>
                <a:schemeClr val="dk2"/>
              </a:solidFill>
              <a:prstDash val="dot"/>
              <a:round/>
              <a:headEnd len="med" w="med" type="none"/>
              <a:tailEnd len="med" w="med" type="none"/>
            </a:ln>
          </p:spPr>
        </p:cxnSp>
        <p:sp>
          <p:nvSpPr>
            <p:cNvPr id="231" name="Google Shape;231;p33"/>
            <p:cNvSpPr/>
            <p:nvPr/>
          </p:nvSpPr>
          <p:spPr>
            <a:xfrm flipH="1" rot="10800000">
              <a:off x="7655291" y="4235696"/>
              <a:ext cx="72300" cy="53100"/>
            </a:xfrm>
            <a:prstGeom prst="triangle">
              <a:avLst>
                <a:gd fmla="val 50000" name="adj"/>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2" name="Google Shape;232;p33"/>
          <p:cNvGrpSpPr/>
          <p:nvPr/>
        </p:nvGrpSpPr>
        <p:grpSpPr>
          <a:xfrm>
            <a:off x="3161172" y="3042114"/>
            <a:ext cx="1534687" cy="1037128"/>
            <a:chOff x="2932572" y="3106807"/>
            <a:chExt cx="1534687" cy="1037128"/>
          </a:xfrm>
        </p:grpSpPr>
        <p:grpSp>
          <p:nvGrpSpPr>
            <p:cNvPr id="233" name="Google Shape;233;p33"/>
            <p:cNvGrpSpPr/>
            <p:nvPr/>
          </p:nvGrpSpPr>
          <p:grpSpPr>
            <a:xfrm>
              <a:off x="2932572" y="3106807"/>
              <a:ext cx="1534687" cy="1037128"/>
              <a:chOff x="7590900" y="3358075"/>
              <a:chExt cx="1899600" cy="1290602"/>
            </a:xfrm>
          </p:grpSpPr>
          <p:sp>
            <p:nvSpPr>
              <p:cNvPr id="234" name="Google Shape;234;p33"/>
              <p:cNvSpPr/>
              <p:nvPr/>
            </p:nvSpPr>
            <p:spPr>
              <a:xfrm>
                <a:off x="7590900" y="3358077"/>
                <a:ext cx="1899600" cy="12906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3"/>
              <p:cNvSpPr/>
              <p:nvPr/>
            </p:nvSpPr>
            <p:spPr>
              <a:xfrm>
                <a:off x="7590900" y="3358075"/>
                <a:ext cx="1899600" cy="1290600"/>
              </a:xfrm>
              <a:prstGeom prst="rect">
                <a:avLst/>
              </a:prstGeom>
              <a:noFill/>
              <a:ln cap="flat" cmpd="sng" w="9525">
                <a:solidFill>
                  <a:srgbClr val="595959"/>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 name="Google Shape;236;p33"/>
            <p:cNvGrpSpPr/>
            <p:nvPr/>
          </p:nvGrpSpPr>
          <p:grpSpPr>
            <a:xfrm>
              <a:off x="2999625" y="3163353"/>
              <a:ext cx="1400391" cy="923891"/>
              <a:chOff x="3766896" y="3503772"/>
              <a:chExt cx="1400391" cy="923891"/>
            </a:xfrm>
          </p:grpSpPr>
          <p:pic>
            <p:nvPicPr>
              <p:cNvPr id="237" name="Google Shape;237;p33"/>
              <p:cNvPicPr preferRelativeResize="0"/>
              <p:nvPr/>
            </p:nvPicPr>
            <p:blipFill>
              <a:blip r:embed="rId6">
                <a:alphaModFix/>
              </a:blip>
              <a:stretch>
                <a:fillRect/>
              </a:stretch>
            </p:blipFill>
            <p:spPr>
              <a:xfrm>
                <a:off x="3766896" y="3503784"/>
                <a:ext cx="548638" cy="548638"/>
              </a:xfrm>
              <a:prstGeom prst="rect">
                <a:avLst/>
              </a:prstGeom>
              <a:noFill/>
              <a:ln>
                <a:noFill/>
              </a:ln>
            </p:spPr>
          </p:pic>
          <p:pic>
            <p:nvPicPr>
              <p:cNvPr id="238" name="Google Shape;238;p33"/>
              <p:cNvPicPr preferRelativeResize="0"/>
              <p:nvPr/>
            </p:nvPicPr>
            <p:blipFill>
              <a:blip r:embed="rId7">
                <a:alphaModFix/>
              </a:blip>
              <a:stretch>
                <a:fillRect/>
              </a:stretch>
            </p:blipFill>
            <p:spPr>
              <a:xfrm>
                <a:off x="4192773" y="3522198"/>
                <a:ext cx="548638" cy="548638"/>
              </a:xfrm>
              <a:prstGeom prst="rect">
                <a:avLst/>
              </a:prstGeom>
              <a:noFill/>
              <a:ln>
                <a:noFill/>
              </a:ln>
            </p:spPr>
          </p:pic>
          <p:pic>
            <p:nvPicPr>
              <p:cNvPr id="239" name="Google Shape;239;p33"/>
              <p:cNvPicPr preferRelativeResize="0"/>
              <p:nvPr/>
            </p:nvPicPr>
            <p:blipFill>
              <a:blip r:embed="rId8">
                <a:alphaModFix/>
              </a:blip>
              <a:stretch>
                <a:fillRect/>
              </a:stretch>
            </p:blipFill>
            <p:spPr>
              <a:xfrm>
                <a:off x="4618650" y="3879025"/>
                <a:ext cx="548638" cy="548638"/>
              </a:xfrm>
              <a:prstGeom prst="rect">
                <a:avLst/>
              </a:prstGeom>
              <a:noFill/>
              <a:ln>
                <a:noFill/>
              </a:ln>
            </p:spPr>
          </p:pic>
          <p:pic>
            <p:nvPicPr>
              <p:cNvPr id="240" name="Google Shape;240;p33"/>
              <p:cNvPicPr preferRelativeResize="0"/>
              <p:nvPr/>
            </p:nvPicPr>
            <p:blipFill>
              <a:blip r:embed="rId9">
                <a:alphaModFix/>
              </a:blip>
              <a:stretch>
                <a:fillRect/>
              </a:stretch>
            </p:blipFill>
            <p:spPr>
              <a:xfrm>
                <a:off x="4618650" y="3503772"/>
                <a:ext cx="548638" cy="548638"/>
              </a:xfrm>
              <a:prstGeom prst="rect">
                <a:avLst/>
              </a:prstGeom>
              <a:noFill/>
              <a:ln>
                <a:noFill/>
              </a:ln>
            </p:spPr>
          </p:pic>
          <p:pic>
            <p:nvPicPr>
              <p:cNvPr id="241" name="Google Shape;241;p33"/>
              <p:cNvPicPr preferRelativeResize="0"/>
              <p:nvPr/>
            </p:nvPicPr>
            <p:blipFill>
              <a:blip r:embed="rId10">
                <a:alphaModFix/>
              </a:blip>
              <a:stretch>
                <a:fillRect/>
              </a:stretch>
            </p:blipFill>
            <p:spPr>
              <a:xfrm>
                <a:off x="3766896" y="3879025"/>
                <a:ext cx="548638" cy="548638"/>
              </a:xfrm>
              <a:prstGeom prst="rect">
                <a:avLst/>
              </a:prstGeom>
              <a:noFill/>
              <a:ln>
                <a:noFill/>
              </a:ln>
            </p:spPr>
          </p:pic>
          <p:pic>
            <p:nvPicPr>
              <p:cNvPr id="242" name="Google Shape;242;p33"/>
              <p:cNvPicPr preferRelativeResize="0"/>
              <p:nvPr/>
            </p:nvPicPr>
            <p:blipFill>
              <a:blip r:embed="rId11">
                <a:alphaModFix/>
              </a:blip>
              <a:stretch>
                <a:fillRect/>
              </a:stretch>
            </p:blipFill>
            <p:spPr>
              <a:xfrm>
                <a:off x="4192773" y="3879025"/>
                <a:ext cx="548638" cy="548638"/>
              </a:xfrm>
              <a:prstGeom prst="rect">
                <a:avLst/>
              </a:prstGeom>
              <a:noFill/>
              <a:ln>
                <a:noFill/>
              </a:ln>
            </p:spPr>
          </p:pic>
        </p:grpSp>
      </p:grpSp>
      <p:grpSp>
        <p:nvGrpSpPr>
          <p:cNvPr id="243" name="Google Shape;243;p33"/>
          <p:cNvGrpSpPr/>
          <p:nvPr/>
        </p:nvGrpSpPr>
        <p:grpSpPr>
          <a:xfrm rot="-5400000">
            <a:off x="5116806" y="3162800"/>
            <a:ext cx="66444" cy="795756"/>
            <a:chOff x="7655291" y="3926164"/>
            <a:chExt cx="72300" cy="508796"/>
          </a:xfrm>
        </p:grpSpPr>
        <p:cxnSp>
          <p:nvCxnSpPr>
            <p:cNvPr id="244" name="Google Shape;244;p33"/>
            <p:cNvCxnSpPr/>
            <p:nvPr/>
          </p:nvCxnSpPr>
          <p:spPr>
            <a:xfrm rot="5400000">
              <a:off x="7438063" y="4178764"/>
              <a:ext cx="505200" cy="0"/>
            </a:xfrm>
            <a:prstGeom prst="straightConnector1">
              <a:avLst/>
            </a:prstGeom>
            <a:noFill/>
            <a:ln cap="flat" cmpd="sng" w="9525">
              <a:solidFill>
                <a:schemeClr val="dk2"/>
              </a:solidFill>
              <a:prstDash val="dot"/>
              <a:round/>
              <a:headEnd len="med" w="med" type="none"/>
              <a:tailEnd len="med" w="med" type="none"/>
            </a:ln>
          </p:spPr>
        </p:cxnSp>
        <p:sp>
          <p:nvSpPr>
            <p:cNvPr id="245" name="Google Shape;245;p33"/>
            <p:cNvSpPr/>
            <p:nvPr/>
          </p:nvSpPr>
          <p:spPr>
            <a:xfrm flipH="1" rot="10800000">
              <a:off x="7655291" y="4381860"/>
              <a:ext cx="72300" cy="53100"/>
            </a:xfrm>
            <a:prstGeom prst="triangle">
              <a:avLst>
                <a:gd fmla="val 50000" name="adj"/>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