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Lato"/>
      <p:regular r:id="rId38"/>
      <p:bold r:id="rId39"/>
      <p:italic r:id="rId40"/>
      <p:boldItalic r:id="rId41"/>
    </p:embeddedFont>
    <p:embeddedFont>
      <p:font typeface="Lato Light"/>
      <p:regular r:id="rId42"/>
      <p:bold r:id="rId43"/>
      <p:italic r:id="rId44"/>
      <p:boldItalic r:id="rId45"/>
    </p:embeddedFont>
    <p:embeddedFont>
      <p:font typeface="Lato Hairline"/>
      <p:regular r:id="rId46"/>
      <p:bold r:id="rId47"/>
      <p:italic r:id="rId48"/>
      <p:boldItalic r:id="rId49"/>
    </p:embeddedFont>
    <p:embeddedFont>
      <p:font typeface="Lato Black"/>
      <p:bold r:id="rId50"/>
      <p:boldItalic r:id="rId51"/>
    </p:embeddedFont>
    <p:embeddedFont>
      <p:font typeface="Open Sans Light"/>
      <p:regular r:id="rId52"/>
      <p:bold r:id="rId53"/>
      <p:italic r:id="rId54"/>
      <p:boldItalic r:id="rId55"/>
    </p:embeddedFont>
    <p:embeddedFont>
      <p:font typeface="Open Sa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42" Type="http://schemas.openxmlformats.org/officeDocument/2006/relationships/font" Target="fonts/LatoLight-regular.fntdata"/><Relationship Id="rId41" Type="http://schemas.openxmlformats.org/officeDocument/2006/relationships/font" Target="fonts/Lato-boldItalic.fntdata"/><Relationship Id="rId44" Type="http://schemas.openxmlformats.org/officeDocument/2006/relationships/font" Target="fonts/LatoLight-italic.fntdata"/><Relationship Id="rId43" Type="http://schemas.openxmlformats.org/officeDocument/2006/relationships/font" Target="fonts/LatoLight-bold.fntdata"/><Relationship Id="rId46" Type="http://schemas.openxmlformats.org/officeDocument/2006/relationships/font" Target="fonts/LatoHairline-regular.fntdata"/><Relationship Id="rId45" Type="http://schemas.openxmlformats.org/officeDocument/2006/relationships/font" Target="fonts/LatoLigh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LatoHairline-italic.fntdata"/><Relationship Id="rId47" Type="http://schemas.openxmlformats.org/officeDocument/2006/relationships/font" Target="fonts/LatoHairline-bold.fntdata"/><Relationship Id="rId49" Type="http://schemas.openxmlformats.org/officeDocument/2006/relationships/font" Target="fonts/LatoHairlin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Lato-bold.fntdata"/><Relationship Id="rId38" Type="http://schemas.openxmlformats.org/officeDocument/2006/relationships/font" Target="fonts/Lato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Black-boldItalic.fntdata"/><Relationship Id="rId50" Type="http://schemas.openxmlformats.org/officeDocument/2006/relationships/font" Target="fonts/LatoBlack-bold.fntdata"/><Relationship Id="rId53" Type="http://schemas.openxmlformats.org/officeDocument/2006/relationships/font" Target="fonts/OpenSansLight-bold.fntdata"/><Relationship Id="rId52" Type="http://schemas.openxmlformats.org/officeDocument/2006/relationships/font" Target="fonts/OpenSansLight-regular.fntdata"/><Relationship Id="rId11" Type="http://schemas.openxmlformats.org/officeDocument/2006/relationships/slide" Target="slides/slide6.xml"/><Relationship Id="rId55" Type="http://schemas.openxmlformats.org/officeDocument/2006/relationships/font" Target="fonts/OpenSansLight-boldItalic.fntdata"/><Relationship Id="rId10" Type="http://schemas.openxmlformats.org/officeDocument/2006/relationships/slide" Target="slides/slide5.xml"/><Relationship Id="rId54" Type="http://schemas.openxmlformats.org/officeDocument/2006/relationships/font" Target="fonts/OpenSansLight-italic.fntdata"/><Relationship Id="rId13" Type="http://schemas.openxmlformats.org/officeDocument/2006/relationships/slide" Target="slides/slide8.xml"/><Relationship Id="rId57" Type="http://schemas.openxmlformats.org/officeDocument/2006/relationships/font" Target="fonts/OpenSans-bold.fntdata"/><Relationship Id="rId12" Type="http://schemas.openxmlformats.org/officeDocument/2006/relationships/slide" Target="slides/slide7.xml"/><Relationship Id="rId56" Type="http://schemas.openxmlformats.org/officeDocument/2006/relationships/font" Target="fonts/OpenSans-regular.fntdata"/><Relationship Id="rId15" Type="http://schemas.openxmlformats.org/officeDocument/2006/relationships/slide" Target="slides/slide10.xml"/><Relationship Id="rId59" Type="http://schemas.openxmlformats.org/officeDocument/2006/relationships/font" Target="fonts/OpenSans-boldItalic.fntdata"/><Relationship Id="rId14" Type="http://schemas.openxmlformats.org/officeDocument/2006/relationships/slide" Target="slides/slide9.xml"/><Relationship Id="rId58" Type="http://schemas.openxmlformats.org/officeDocument/2006/relationships/font" Target="fonts/Open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b231a1160_0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b231a1160_0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c1972e72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c1972e72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b231a1160_0_1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b231a1160_0_1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b231a1160_0_1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eb231a1160_0_1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eb231a1160_0_1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eb231a1160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b231a1160_0_1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b231a1160_0_1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b231a1160_0_1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eb231a1160_0_1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b231a1160_0_2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b231a1160_0_2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eb231a1160_0_2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eb231a1160_0_2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eb231a1160_0_1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eb231a1160_0_1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eb231a1160_0_1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eb231a1160_0_1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0550760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0550760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b231a1160_0_1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b231a1160_0_1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eb231a1160_0_1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eb231a1160_0_1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eb4e1b94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eb4e1b94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ec1e138df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ec1e138df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ec1e138df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ec1e138df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eb231a1160_0_2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eb231a1160_0_2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eb4e1b94b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eb4e1b94b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eb3edaa9ad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eb3edaa9ad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eb3edaa9ad_1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eb3edaa9ad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05507603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1005507603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b231a1160_0_1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b231a1160_0_1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eb3edaa9ad_1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eb3edaa9ad_1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ec1e138df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ec1e138df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eb231a1160_0_2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eb231a1160_0_2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c1972e7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c1972e7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b55b4f4b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b55b4f4b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b231a1160_0_1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b231a1160_0_1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b231a1160_0_1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b231a1160_0_1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87f7ba20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87f7ba20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b231a1160_0_1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eb231a1160_0_1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46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openxmlformats.org/officeDocument/2006/relationships/image" Target="../media/image38.png"/><Relationship Id="rId5" Type="http://schemas.openxmlformats.org/officeDocument/2006/relationships/image" Target="../media/image30.png"/><Relationship Id="rId6" Type="http://schemas.openxmlformats.org/officeDocument/2006/relationships/hyperlink" Target="https://www.google.com/imgres?imgurl=https%3A%2F%2Fstatic.vecteezy.com%2Fsystem%2Fresources%2Fthumbnails%2F001%2F511%2F694%2Fsmall%2Fdatabase-backup-icon-free-vector.jpg&amp;imgrefurl=https%3A%2F%2Fwww.vecteezy.com%2Ffree-vector%2Fbackup&amp;tbnid=SXlkINYoGPriiM&amp;vet=12ahUKEwiEh8SGvpvxAhXXdisKHUhUDJUQMygKegUIARDJAQ..i&amp;docid=ecUGJuPMPEahaM&amp;w=200&amp;h=200&amp;q=Synthetic%20full%20backup%20vector%20image&amp;safe=strict&amp;ved=2ahUKEwiEh8SGvpvxAhXXdisKHUhUDJUQMygKegUIARDJAQ#imgrc=SXlkINYoGPriiM&amp;imgdii=um7bh0g4Y6pLeM" TargetMode="External"/><Relationship Id="rId7" Type="http://schemas.openxmlformats.org/officeDocument/2006/relationships/image" Target="../media/image39.png"/><Relationship Id="rId8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Relationship Id="rId5" Type="http://schemas.openxmlformats.org/officeDocument/2006/relationships/image" Target="../media/image34.png"/><Relationship Id="rId6" Type="http://schemas.openxmlformats.org/officeDocument/2006/relationships/image" Target="../media/image40.png"/><Relationship Id="rId7" Type="http://schemas.openxmlformats.org/officeDocument/2006/relationships/image" Target="../media/image43.png"/><Relationship Id="rId8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59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7" Type="http://schemas.openxmlformats.org/officeDocument/2006/relationships/image" Target="../media/image48.png"/><Relationship Id="rId8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51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27.png"/><Relationship Id="rId8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51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54.png"/><Relationship Id="rId9" Type="http://schemas.openxmlformats.org/officeDocument/2006/relationships/image" Target="../media/image27.png"/><Relationship Id="rId5" Type="http://schemas.openxmlformats.org/officeDocument/2006/relationships/image" Target="../media/image58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57.png"/><Relationship Id="rId9" Type="http://schemas.openxmlformats.org/officeDocument/2006/relationships/image" Target="../media/image27.png"/><Relationship Id="rId5" Type="http://schemas.openxmlformats.org/officeDocument/2006/relationships/image" Target="../media/image55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Relationship Id="rId4" Type="http://schemas.openxmlformats.org/officeDocument/2006/relationships/image" Target="../media/image58.png"/><Relationship Id="rId9" Type="http://schemas.openxmlformats.org/officeDocument/2006/relationships/image" Target="../media/image27.png"/><Relationship Id="rId5" Type="http://schemas.openxmlformats.org/officeDocument/2006/relationships/image" Target="../media/image60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Relationship Id="rId4" Type="http://schemas.openxmlformats.org/officeDocument/2006/relationships/image" Target="../media/image58.png"/><Relationship Id="rId9" Type="http://schemas.openxmlformats.org/officeDocument/2006/relationships/image" Target="../media/image27.png"/><Relationship Id="rId5" Type="http://schemas.openxmlformats.org/officeDocument/2006/relationships/image" Target="../media/image63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1.png"/><Relationship Id="rId4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hyperlink" Target="mailto:vembu-support@vembu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4.png"/><Relationship Id="rId13" Type="http://schemas.openxmlformats.org/officeDocument/2006/relationships/image" Target="../media/image19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7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7"/>
            <a:ext cx="9144000" cy="514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Deployment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5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41" name="Google Shape;241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35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3" name="Google Shape;243;p35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5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45" name="Google Shape;245;p35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46" name="Google Shape;246;p35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7" name="Google Shape;247;p35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48" name="Google Shape;248;p35"/>
          <p:cNvSpPr txBox="1"/>
          <p:nvPr/>
        </p:nvSpPr>
        <p:spPr>
          <a:xfrm>
            <a:off x="3222525" y="716905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Ideal setup for businesses looking to manage backups within their premises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Configure and manage backup jobs from BDR Backup Server GUI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Using Vembu Backup Agent (VBA), b</a:t>
            </a: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ackup Windows machines to the storage repositories attached to the backup server.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35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On-premise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Deployment - Simple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50" name="Google Shape;250;p35"/>
          <p:cNvGrpSpPr/>
          <p:nvPr/>
        </p:nvGrpSpPr>
        <p:grpSpPr>
          <a:xfrm>
            <a:off x="3272401" y="2950652"/>
            <a:ext cx="3485344" cy="1139092"/>
            <a:chOff x="3272401" y="2950652"/>
            <a:chExt cx="3485344" cy="1139092"/>
          </a:xfrm>
        </p:grpSpPr>
        <p:grpSp>
          <p:nvGrpSpPr>
            <p:cNvPr id="251" name="Google Shape;251;p35"/>
            <p:cNvGrpSpPr/>
            <p:nvPr/>
          </p:nvGrpSpPr>
          <p:grpSpPr>
            <a:xfrm>
              <a:off x="5333044" y="3123293"/>
              <a:ext cx="1424700" cy="966450"/>
              <a:chOff x="6614518" y="3123293"/>
              <a:chExt cx="1424700" cy="966450"/>
            </a:xfrm>
          </p:grpSpPr>
          <p:sp>
            <p:nvSpPr>
              <p:cNvPr id="252" name="Google Shape;252;p35"/>
              <p:cNvSpPr txBox="1"/>
              <p:nvPr/>
            </p:nvSpPr>
            <p:spPr>
              <a:xfrm>
                <a:off x="6614518" y="3812843"/>
                <a:ext cx="14247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800">
                    <a:solidFill>
                      <a:srgbClr val="980000"/>
                    </a:solidFill>
                    <a:latin typeface="Lato"/>
                    <a:ea typeface="Lato"/>
                    <a:cs typeface="Lato"/>
                    <a:sym typeface="Lato"/>
                  </a:rPr>
                  <a:t>Vembu BDR Backup Server</a:t>
                </a:r>
                <a:endParaRPr b="1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pic>
            <p:nvPicPr>
              <p:cNvPr id="253" name="Google Shape;253;p3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997018" y="3123293"/>
                <a:ext cx="659700" cy="659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4" name="Google Shape;254;p35"/>
            <p:cNvSpPr txBox="1"/>
            <p:nvPr/>
          </p:nvSpPr>
          <p:spPr>
            <a:xfrm>
              <a:off x="4590238" y="3083350"/>
              <a:ext cx="9213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Backup Agent (VBA)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255" name="Google Shape;255;p35"/>
            <p:cNvGrpSpPr/>
            <p:nvPr/>
          </p:nvGrpSpPr>
          <p:grpSpPr>
            <a:xfrm>
              <a:off x="4581619" y="3394802"/>
              <a:ext cx="921300" cy="78300"/>
              <a:chOff x="4392969" y="4309202"/>
              <a:chExt cx="921300" cy="78300"/>
            </a:xfrm>
          </p:grpSpPr>
          <p:grpSp>
            <p:nvGrpSpPr>
              <p:cNvPr id="256" name="Google Shape;256;p35"/>
              <p:cNvGrpSpPr/>
              <p:nvPr/>
            </p:nvGrpSpPr>
            <p:grpSpPr>
              <a:xfrm rot="-5400000">
                <a:off x="4843311" y="3916544"/>
                <a:ext cx="78299" cy="863617"/>
                <a:chOff x="7776488" y="3889403"/>
                <a:chExt cx="85200" cy="552185"/>
              </a:xfrm>
            </p:grpSpPr>
            <p:cxnSp>
              <p:nvCxnSpPr>
                <p:cNvPr id="257" name="Google Shape;257;p35"/>
                <p:cNvCxnSpPr/>
                <p:nvPr/>
              </p:nvCxnSpPr>
              <p:spPr>
                <a:xfrm flipH="1" rot="-5400000">
                  <a:off x="7544599" y="4162103"/>
                  <a:ext cx="549000" cy="36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258" name="Google Shape;258;p35"/>
                <p:cNvSpPr/>
                <p:nvPr/>
              </p:nvSpPr>
              <p:spPr>
                <a:xfrm flipH="1" rot="10800000">
                  <a:off x="7776488" y="4388488"/>
                  <a:ext cx="85200" cy="531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DD222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59" name="Google Shape;259;p35"/>
              <p:cNvSpPr/>
              <p:nvPr/>
            </p:nvSpPr>
            <p:spPr>
              <a:xfrm rot="-5400000">
                <a:off x="4395369" y="4306802"/>
                <a:ext cx="78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0" name="Google Shape;260;p35"/>
            <p:cNvGrpSpPr/>
            <p:nvPr/>
          </p:nvGrpSpPr>
          <p:grpSpPr>
            <a:xfrm rot="-5400000">
              <a:off x="5031961" y="3154544"/>
              <a:ext cx="78299" cy="863617"/>
              <a:chOff x="7776488" y="3889403"/>
              <a:chExt cx="85200" cy="552185"/>
            </a:xfrm>
          </p:grpSpPr>
          <p:cxnSp>
            <p:nvCxnSpPr>
              <p:cNvPr id="261" name="Google Shape;261;p35"/>
              <p:cNvCxnSpPr/>
              <p:nvPr/>
            </p:nvCxnSpPr>
            <p:spPr>
              <a:xfrm flipH="1" rot="-5400000">
                <a:off x="7544599" y="4162103"/>
                <a:ext cx="549000" cy="3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62" name="Google Shape;262;p35"/>
              <p:cNvSpPr/>
              <p:nvPr/>
            </p:nvSpPr>
            <p:spPr>
              <a:xfrm flipH="1" rot="10800000">
                <a:off x="7776488" y="4388488"/>
                <a:ext cx="85200" cy="5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3" name="Google Shape;263;p35"/>
            <p:cNvSpPr txBox="1"/>
            <p:nvPr/>
          </p:nvSpPr>
          <p:spPr>
            <a:xfrm>
              <a:off x="4590225" y="3649850"/>
              <a:ext cx="921300" cy="1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LAN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264" name="Google Shape;264;p35"/>
            <p:cNvGrpSpPr/>
            <p:nvPr/>
          </p:nvGrpSpPr>
          <p:grpSpPr>
            <a:xfrm>
              <a:off x="3272400" y="2950652"/>
              <a:ext cx="1257821" cy="1051300"/>
              <a:chOff x="3272401" y="2950652"/>
              <a:chExt cx="1257821" cy="1051300"/>
            </a:xfrm>
          </p:grpSpPr>
          <p:grpSp>
            <p:nvGrpSpPr>
              <p:cNvPr id="265" name="Google Shape;265;p35"/>
              <p:cNvGrpSpPr/>
              <p:nvPr/>
            </p:nvGrpSpPr>
            <p:grpSpPr>
              <a:xfrm>
                <a:off x="4048859" y="3133151"/>
                <a:ext cx="481363" cy="786175"/>
                <a:chOff x="4038872" y="3166956"/>
                <a:chExt cx="481363" cy="786175"/>
              </a:xfrm>
            </p:grpSpPr>
            <p:pic>
              <p:nvPicPr>
                <p:cNvPr id="266" name="Google Shape;266;p35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4038872" y="3471756"/>
                  <a:ext cx="481363" cy="481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7" name="Google Shape;267;p35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4038872" y="3166956"/>
                  <a:ext cx="481363" cy="4813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68" name="Google Shape;268;p3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272400" y="2950652"/>
                <a:ext cx="1051300" cy="1051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6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74" name="Google Shape;274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36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36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277" name="Google Shape;277;p36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6"/>
          <p:cNvSpPr txBox="1"/>
          <p:nvPr/>
        </p:nvSpPr>
        <p:spPr>
          <a:xfrm>
            <a:off x="3222525" y="640705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large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BDR Client can be used to configure and manage backup jobs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the Windows machines using client and store the backup data in the storage repositories attached to the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79" name="Google Shape;279;p36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80" name="Google Shape;280;p36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1" name="Google Shape;281;p36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82" name="Google Shape;282;p36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On-premise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Deployment - Distributed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4572900" y="3809045"/>
            <a:ext cx="13599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4" name="Google Shape;284;p36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994999" y="3283748"/>
            <a:ext cx="515702" cy="42908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6"/>
          <p:cNvSpPr txBox="1"/>
          <p:nvPr/>
        </p:nvSpPr>
        <p:spPr>
          <a:xfrm>
            <a:off x="5888464" y="335806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86" name="Google Shape;286;p36"/>
          <p:cNvGrpSpPr/>
          <p:nvPr/>
        </p:nvGrpSpPr>
        <p:grpSpPr>
          <a:xfrm rot="-5400000">
            <a:off x="6060442" y="3025649"/>
            <a:ext cx="66444" cy="1051227"/>
            <a:chOff x="7655291" y="3616656"/>
            <a:chExt cx="72300" cy="672140"/>
          </a:xfrm>
        </p:grpSpPr>
        <p:cxnSp>
          <p:nvCxnSpPr>
            <p:cNvPr id="287" name="Google Shape;287;p36"/>
            <p:cNvCxnSpPr/>
            <p:nvPr/>
          </p:nvCxnSpPr>
          <p:spPr>
            <a:xfrm rot="5400000">
              <a:off x="7356245" y="3951156"/>
              <a:ext cx="669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88" name="Google Shape;288;p36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89" name="Google Shape;289;p36"/>
          <p:cNvCxnSpPr/>
          <p:nvPr/>
        </p:nvCxnSpPr>
        <p:spPr>
          <a:xfrm>
            <a:off x="4582069" y="3551900"/>
            <a:ext cx="315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290" name="Google Shape;290;p36"/>
          <p:cNvGrpSpPr/>
          <p:nvPr/>
        </p:nvGrpSpPr>
        <p:grpSpPr>
          <a:xfrm>
            <a:off x="6344025" y="3053134"/>
            <a:ext cx="1475400" cy="904710"/>
            <a:chOff x="6344025" y="3053134"/>
            <a:chExt cx="1475400" cy="904710"/>
          </a:xfrm>
        </p:grpSpPr>
        <p:pic>
          <p:nvPicPr>
            <p:cNvPr id="291" name="Google Shape;291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51875" y="3053134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36"/>
            <p:cNvSpPr txBox="1"/>
            <p:nvPr/>
          </p:nvSpPr>
          <p:spPr>
            <a:xfrm>
              <a:off x="6344025" y="3809045"/>
              <a:ext cx="1475400" cy="14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93" name="Google Shape;293;p36"/>
          <p:cNvGrpSpPr/>
          <p:nvPr/>
        </p:nvGrpSpPr>
        <p:grpSpPr>
          <a:xfrm>
            <a:off x="3272400" y="2950652"/>
            <a:ext cx="1257821" cy="1051300"/>
            <a:chOff x="3272401" y="2950652"/>
            <a:chExt cx="1257821" cy="1051300"/>
          </a:xfrm>
        </p:grpSpPr>
        <p:pic>
          <p:nvPicPr>
            <p:cNvPr id="294" name="Google Shape;294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5" name="Google Shape;295;p36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296" name="Google Shape;296;p3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Google Shape;297;p3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3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03" name="Google Shape;303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3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5" name="Google Shape;305;p3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06" name="Google Shape;306;p3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7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large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your secondary datacenter via LAN/WAN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installing the Vembu Offsite DR Server in your secondary datacenter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08" name="Google Shape;308;p3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09" name="Google Shape;309;p3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0" name="Google Shape;310;p3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11" name="Google Shape;311;p3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37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1 (Offsite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690607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4" name="Google Shape;314;p37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315" name="Google Shape;315;p37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16" name="Google Shape;316;p3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7" name="Google Shape;317;p37"/>
          <p:cNvPicPr preferRelativeResize="0"/>
          <p:nvPr/>
        </p:nvPicPr>
        <p:blipFill rotWithShape="1">
          <a:blip r:embed="rId4">
            <a:alphaModFix/>
          </a:blip>
          <a:srcRect b="15227" l="16275" r="16275" t="15241"/>
          <a:stretch/>
        </p:blipFill>
        <p:spPr>
          <a:xfrm>
            <a:off x="7199312" y="3219838"/>
            <a:ext cx="659700" cy="68003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7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LAN/WAN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37"/>
          <p:cNvSpPr txBox="1"/>
          <p:nvPr/>
        </p:nvSpPr>
        <p:spPr>
          <a:xfrm>
            <a:off x="51807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0" name="Google Shape;32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32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7"/>
          <p:cNvSpPr txBox="1"/>
          <p:nvPr/>
        </p:nvSpPr>
        <p:spPr>
          <a:xfrm>
            <a:off x="4951334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2" name="Google Shape;322;p37"/>
          <p:cNvGrpSpPr/>
          <p:nvPr/>
        </p:nvGrpSpPr>
        <p:grpSpPr>
          <a:xfrm rot="-5400000">
            <a:off x="4556475" y="3171491"/>
            <a:ext cx="917254" cy="913209"/>
            <a:chOff x="7191700" y="3704903"/>
            <a:chExt cx="998100" cy="583893"/>
          </a:xfrm>
        </p:grpSpPr>
        <p:grpSp>
          <p:nvGrpSpPr>
            <p:cNvPr id="323" name="Google Shape;323;p37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24" name="Google Shape;324;p37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25" name="Google Shape;325;p37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26" name="Google Shape;326;p37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27" name="Google Shape;327;p37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28" name="Google Shape;328;p37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29" name="Google Shape;329;p3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0" name="Google Shape;330;p37"/>
          <p:cNvGrpSpPr/>
          <p:nvPr/>
        </p:nvGrpSpPr>
        <p:grpSpPr>
          <a:xfrm>
            <a:off x="3272400" y="2569652"/>
            <a:ext cx="1257821" cy="1051300"/>
            <a:chOff x="3272401" y="2950652"/>
            <a:chExt cx="1257821" cy="1051300"/>
          </a:xfrm>
        </p:grpSpPr>
        <p:pic>
          <p:nvPicPr>
            <p:cNvPr id="331" name="Google Shape;331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" name="Google Shape;332;p37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333" name="Google Shape;333;p3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4" name="Google Shape;334;p3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5" name="Google Shape;335;p37"/>
          <p:cNvGrpSpPr/>
          <p:nvPr/>
        </p:nvGrpSpPr>
        <p:grpSpPr>
          <a:xfrm>
            <a:off x="3272400" y="3560252"/>
            <a:ext cx="1257821" cy="1051300"/>
            <a:chOff x="3272401" y="2950652"/>
            <a:chExt cx="1257821" cy="1051300"/>
          </a:xfrm>
        </p:grpSpPr>
        <p:pic>
          <p:nvPicPr>
            <p:cNvPr id="336" name="Google Shape;336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7" name="Google Shape;337;p37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338" name="Google Shape;338;p3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9" name="Google Shape;339;p3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3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45" name="Google Shape;345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p38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7" name="Google Shape;347;p3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48" name="Google Shape;348;p38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9" name="Google Shape;349;p3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50" name="Google Shape;350;p3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1" name="Google Shape;351;p3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52" name="Google Shape;352;p38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38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2 (Cloud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38"/>
          <p:cNvSpPr txBox="1"/>
          <p:nvPr/>
        </p:nvSpPr>
        <p:spPr>
          <a:xfrm>
            <a:off x="6893025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Cloud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5" name="Google Shape;355;p38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356" name="Google Shape;356;p38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57" name="Google Shape;357;p3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8" name="Google Shape;358;p38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9" name="Google Shape;359;p38"/>
          <p:cNvPicPr preferRelativeResize="0"/>
          <p:nvPr/>
        </p:nvPicPr>
        <p:blipFill rotWithShape="1">
          <a:blip r:embed="rId4">
            <a:alphaModFix/>
          </a:blip>
          <a:srcRect b="17826" l="11796" r="11803" t="17819"/>
          <a:stretch/>
        </p:blipFill>
        <p:spPr>
          <a:xfrm>
            <a:off x="7179937" y="3170686"/>
            <a:ext cx="850875" cy="7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8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small and medium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Vembu Cloud via WAN connection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signing up for Vembu Cloud DR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51807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2" name="Google Shape;36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32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8"/>
          <p:cNvSpPr txBox="1"/>
          <p:nvPr/>
        </p:nvSpPr>
        <p:spPr>
          <a:xfrm>
            <a:off x="4951334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64" name="Google Shape;364;p38"/>
          <p:cNvGrpSpPr/>
          <p:nvPr/>
        </p:nvGrpSpPr>
        <p:grpSpPr>
          <a:xfrm rot="-5400000">
            <a:off x="4556475" y="3171491"/>
            <a:ext cx="917254" cy="913209"/>
            <a:chOff x="7191700" y="3704903"/>
            <a:chExt cx="998100" cy="583893"/>
          </a:xfrm>
        </p:grpSpPr>
        <p:grpSp>
          <p:nvGrpSpPr>
            <p:cNvPr id="365" name="Google Shape;365;p38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66" name="Google Shape;366;p38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67" name="Google Shape;367;p38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68" name="Google Shape;368;p38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69" name="Google Shape;369;p38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70" name="Google Shape;370;p38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71" name="Google Shape;371;p3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2" name="Google Shape;372;p38"/>
          <p:cNvGrpSpPr/>
          <p:nvPr/>
        </p:nvGrpSpPr>
        <p:grpSpPr>
          <a:xfrm>
            <a:off x="3272400" y="2569652"/>
            <a:ext cx="1257821" cy="1051300"/>
            <a:chOff x="3272401" y="2950652"/>
            <a:chExt cx="1257821" cy="1051300"/>
          </a:xfrm>
        </p:grpSpPr>
        <p:pic>
          <p:nvPicPr>
            <p:cNvPr id="373" name="Google Shape;373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4" name="Google Shape;374;p38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375" name="Google Shape;375;p3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" name="Google Shape;376;p38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77" name="Google Shape;377;p38"/>
          <p:cNvGrpSpPr/>
          <p:nvPr/>
        </p:nvGrpSpPr>
        <p:grpSpPr>
          <a:xfrm>
            <a:off x="3272400" y="3560252"/>
            <a:ext cx="1257821" cy="1051300"/>
            <a:chOff x="3272401" y="2950652"/>
            <a:chExt cx="1257821" cy="1051300"/>
          </a:xfrm>
        </p:grpSpPr>
        <p:pic>
          <p:nvPicPr>
            <p:cNvPr id="378" name="Google Shape;378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9" name="Google Shape;379;p38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380" name="Google Shape;380;p3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1" name="Google Shape;381;p38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39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87" name="Google Shape;387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39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9" name="Google Shape;389;p39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90" name="Google Shape;390;p39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9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Cloud Service Providers can host Vembu Offsite DR Server in their data center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They can have a copy of backup data from the  Vembu BDR Backup Servers to their data center over WAN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2" name="Google Shape;392;p39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93" name="Google Shape;393;p39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4" name="Google Shape;394;p39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95" name="Google Shape;395;p39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6" name="Google Shape;396;p39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Offsite (or) Remote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Deployment (CSP)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7" name="Google Shape;397;p39"/>
          <p:cNvSpPr txBox="1"/>
          <p:nvPr/>
        </p:nvSpPr>
        <p:spPr>
          <a:xfrm>
            <a:off x="711872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8" name="Google Shape;398;p39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399" name="Google Shape;399;p39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00" name="Google Shape;400;p39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1" name="Google Shape;401;p39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p39"/>
          <p:cNvSpPr txBox="1"/>
          <p:nvPr/>
        </p:nvSpPr>
        <p:spPr>
          <a:xfrm>
            <a:off x="5445551" y="2797925"/>
            <a:ext cx="835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Customer Site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p39"/>
          <p:cNvSpPr txBox="1"/>
          <p:nvPr/>
        </p:nvSpPr>
        <p:spPr>
          <a:xfrm>
            <a:off x="6859829" y="2797925"/>
            <a:ext cx="194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Cloud Service Provider - Data Center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4" name="Google Shape;404;p39"/>
          <p:cNvGrpSpPr/>
          <p:nvPr/>
        </p:nvGrpSpPr>
        <p:grpSpPr>
          <a:xfrm>
            <a:off x="7004358" y="2655471"/>
            <a:ext cx="1374751" cy="1374725"/>
            <a:chOff x="6829341" y="2696292"/>
            <a:chExt cx="1374751" cy="1374725"/>
          </a:xfrm>
        </p:grpSpPr>
        <p:pic>
          <p:nvPicPr>
            <p:cNvPr id="405" name="Google Shape;405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29341" y="2696292"/>
              <a:ext cx="1374751" cy="137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39"/>
            <p:cNvPicPr preferRelativeResize="0"/>
            <p:nvPr/>
          </p:nvPicPr>
          <p:blipFill rotWithShape="1">
            <a:blip r:embed="rId5">
              <a:alphaModFix/>
            </a:blip>
            <a:srcRect b="15227" l="16275" r="16275" t="15241"/>
            <a:stretch/>
          </p:blipFill>
          <p:spPr>
            <a:xfrm>
              <a:off x="7241004" y="3265422"/>
              <a:ext cx="659700" cy="680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7" name="Google Shape;407;p39"/>
          <p:cNvSpPr txBox="1"/>
          <p:nvPr/>
        </p:nvSpPr>
        <p:spPr>
          <a:xfrm>
            <a:off x="51807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8" name="Google Shape;4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32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 txBox="1"/>
          <p:nvPr/>
        </p:nvSpPr>
        <p:spPr>
          <a:xfrm>
            <a:off x="4951334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0" name="Google Shape;410;p39"/>
          <p:cNvGrpSpPr/>
          <p:nvPr/>
        </p:nvGrpSpPr>
        <p:grpSpPr>
          <a:xfrm rot="-5400000">
            <a:off x="4556475" y="3171491"/>
            <a:ext cx="917254" cy="913209"/>
            <a:chOff x="7191700" y="3704903"/>
            <a:chExt cx="998100" cy="583893"/>
          </a:xfrm>
        </p:grpSpPr>
        <p:grpSp>
          <p:nvGrpSpPr>
            <p:cNvPr id="411" name="Google Shape;411;p39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12" name="Google Shape;412;p39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13" name="Google Shape;413;p39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4" name="Google Shape;414;p39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15" name="Google Shape;415;p39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16" name="Google Shape;416;p39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17" name="Google Shape;417;p39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" name="Google Shape;418;p39"/>
          <p:cNvGrpSpPr/>
          <p:nvPr/>
        </p:nvGrpSpPr>
        <p:grpSpPr>
          <a:xfrm>
            <a:off x="3272400" y="2569652"/>
            <a:ext cx="1257821" cy="1051300"/>
            <a:chOff x="3272401" y="2950652"/>
            <a:chExt cx="1257821" cy="1051300"/>
          </a:xfrm>
        </p:grpSpPr>
        <p:pic>
          <p:nvPicPr>
            <p:cNvPr id="419" name="Google Shape;419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0" name="Google Shape;420;p39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421" name="Google Shape;421;p3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2" name="Google Shape;422;p3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23" name="Google Shape;423;p39"/>
          <p:cNvGrpSpPr/>
          <p:nvPr/>
        </p:nvGrpSpPr>
        <p:grpSpPr>
          <a:xfrm>
            <a:off x="3272400" y="3560252"/>
            <a:ext cx="1257821" cy="1051300"/>
            <a:chOff x="3272401" y="2950652"/>
            <a:chExt cx="1257821" cy="1051300"/>
          </a:xfrm>
        </p:grpSpPr>
        <p:pic>
          <p:nvPicPr>
            <p:cNvPr id="424" name="Google Shape;424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5" name="Google Shape;425;p39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426" name="Google Shape;426;p3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7" name="Google Shape;427;p3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40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433" name="Google Shape;433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40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5" name="Google Shape;435;p40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36" name="Google Shape;436;p40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0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Vembu BDR Backup Server and Vembu Offsite DR Server in remote office as well as branch office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Sync backup data between both the locations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38" name="Google Shape;438;p40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439" name="Google Shape;439;p40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40" name="Google Shape;440;p40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441" name="Google Shape;441;p40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40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Remote office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Branch office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3" name="Google Shape;443;p40"/>
          <p:cNvPicPr preferRelativeResize="0"/>
          <p:nvPr/>
        </p:nvPicPr>
        <p:blipFill rotWithShape="1">
          <a:blip r:embed="rId4">
            <a:alphaModFix/>
          </a:blip>
          <a:srcRect b="15227" l="16275" r="16275" t="15241"/>
          <a:stretch/>
        </p:blipFill>
        <p:spPr>
          <a:xfrm>
            <a:off x="7458621" y="2873828"/>
            <a:ext cx="659700" cy="680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40"/>
          <p:cNvGrpSpPr/>
          <p:nvPr/>
        </p:nvGrpSpPr>
        <p:grpSpPr>
          <a:xfrm>
            <a:off x="5028363" y="2595871"/>
            <a:ext cx="3472458" cy="2114680"/>
            <a:chOff x="5028363" y="2625833"/>
            <a:chExt cx="3472458" cy="2114680"/>
          </a:xfrm>
        </p:grpSpPr>
        <p:sp>
          <p:nvSpPr>
            <p:cNvPr id="445" name="Google Shape;445;p40"/>
            <p:cNvSpPr txBox="1"/>
            <p:nvPr/>
          </p:nvSpPr>
          <p:spPr>
            <a:xfrm>
              <a:off x="7076121" y="4439898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Offsite DR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46" name="Google Shape;446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10863" y="2884099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410863" y="3798499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8" name="Google Shape;448;p40"/>
            <p:cNvSpPr txBox="1"/>
            <p:nvPr/>
          </p:nvSpPr>
          <p:spPr>
            <a:xfrm>
              <a:off x="5028363" y="446361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p40"/>
            <p:cNvSpPr txBox="1"/>
            <p:nvPr/>
          </p:nvSpPr>
          <p:spPr>
            <a:xfrm>
              <a:off x="5028363" y="262583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50" name="Google Shape;450;p40"/>
            <p:cNvPicPr preferRelativeResize="0"/>
            <p:nvPr/>
          </p:nvPicPr>
          <p:blipFill rotWithShape="1">
            <a:blip r:embed="rId4">
              <a:alphaModFix/>
            </a:blip>
            <a:srcRect b="15227" l="16275" r="16275" t="15241"/>
            <a:stretch/>
          </p:blipFill>
          <p:spPr>
            <a:xfrm>
              <a:off x="7458621" y="3761985"/>
              <a:ext cx="659700" cy="680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40"/>
            <p:cNvSpPr txBox="1"/>
            <p:nvPr/>
          </p:nvSpPr>
          <p:spPr>
            <a:xfrm>
              <a:off x="7076121" y="262583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Offsite DR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52" name="Google Shape;452;p40"/>
            <p:cNvCxnSpPr>
              <a:endCxn id="450" idx="1"/>
            </p:cNvCxnSpPr>
            <p:nvPr/>
          </p:nvCxnSpPr>
          <p:spPr>
            <a:xfrm>
              <a:off x="6070521" y="3214004"/>
              <a:ext cx="1388100" cy="888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453" name="Google Shape;453;p40"/>
            <p:cNvCxnSpPr>
              <a:stCxn id="443" idx="1"/>
              <a:endCxn id="447" idx="3"/>
            </p:cNvCxnSpPr>
            <p:nvPr/>
          </p:nvCxnSpPr>
          <p:spPr>
            <a:xfrm flipH="1">
              <a:off x="6070521" y="3243808"/>
              <a:ext cx="1388100" cy="884400"/>
            </a:xfrm>
            <a:prstGeom prst="curvedConnector3">
              <a:avLst>
                <a:gd fmla="val 49998" name="adj1"/>
              </a:avLst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54" name="Google Shape;454;p40"/>
            <p:cNvSpPr/>
            <p:nvPr/>
          </p:nvSpPr>
          <p:spPr>
            <a:xfrm flipH="1" rot="6945193">
              <a:off x="6292938" y="3239967"/>
              <a:ext cx="66284" cy="40655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 flipH="1" rot="6589688">
              <a:off x="7155617" y="4027606"/>
              <a:ext cx="66333" cy="40804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 flipH="1" rot="3568906">
              <a:off x="6351161" y="4030822"/>
              <a:ext cx="66166" cy="40749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 flipH="1" rot="3833989">
              <a:off x="7131220" y="3256447"/>
              <a:ext cx="66145" cy="40787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8" name="Google Shape;458;p40"/>
          <p:cNvSpPr txBox="1"/>
          <p:nvPr/>
        </p:nvSpPr>
        <p:spPr>
          <a:xfrm>
            <a:off x="4951334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59" name="Google Shape;459;p40"/>
          <p:cNvGrpSpPr/>
          <p:nvPr/>
        </p:nvGrpSpPr>
        <p:grpSpPr>
          <a:xfrm rot="-5400000">
            <a:off x="4556475" y="3171491"/>
            <a:ext cx="917254" cy="913209"/>
            <a:chOff x="7191700" y="3704903"/>
            <a:chExt cx="998100" cy="583893"/>
          </a:xfrm>
        </p:grpSpPr>
        <p:grpSp>
          <p:nvGrpSpPr>
            <p:cNvPr id="460" name="Google Shape;460;p40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61" name="Google Shape;461;p40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62" name="Google Shape;462;p40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3" name="Google Shape;463;p40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64" name="Google Shape;464;p40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65" name="Google Shape;465;p40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66" name="Google Shape;466;p40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" name="Google Shape;467;p40"/>
          <p:cNvGrpSpPr/>
          <p:nvPr/>
        </p:nvGrpSpPr>
        <p:grpSpPr>
          <a:xfrm>
            <a:off x="3272400" y="2569652"/>
            <a:ext cx="1257821" cy="1051300"/>
            <a:chOff x="3272401" y="2950652"/>
            <a:chExt cx="1257821" cy="1051300"/>
          </a:xfrm>
        </p:grpSpPr>
        <p:pic>
          <p:nvPicPr>
            <p:cNvPr id="468" name="Google Shape;468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9" name="Google Shape;469;p40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470" name="Google Shape;470;p4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1" name="Google Shape;471;p4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72" name="Google Shape;472;p40"/>
          <p:cNvGrpSpPr/>
          <p:nvPr/>
        </p:nvGrpSpPr>
        <p:grpSpPr>
          <a:xfrm>
            <a:off x="3272400" y="3560252"/>
            <a:ext cx="1257821" cy="1051300"/>
            <a:chOff x="3272401" y="2950652"/>
            <a:chExt cx="1257821" cy="1051300"/>
          </a:xfrm>
        </p:grpSpPr>
        <p:pic>
          <p:nvPicPr>
            <p:cNvPr id="473" name="Google Shape;473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4" name="Google Shape;474;p40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475" name="Google Shape;475;p40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4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4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482" name="Google Shape;482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4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4" name="Google Shape;484;p4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85" name="Google Shape;485;p4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1"/>
          <p:cNvSpPr txBox="1"/>
          <p:nvPr/>
        </p:nvSpPr>
        <p:spPr>
          <a:xfrm>
            <a:off x="3222525" y="79310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You can easily scale up the backup server when backup load increases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requests will be equally shared between each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87" name="Google Shape;487;p4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488" name="Google Shape;488;p4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89" name="Google Shape;489;p4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490" name="Google Shape;490;p41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1" name="Google Shape;491;p41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Clustering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92" name="Google Shape;492;p41"/>
          <p:cNvGrpSpPr/>
          <p:nvPr/>
        </p:nvGrpSpPr>
        <p:grpSpPr>
          <a:xfrm>
            <a:off x="5028363" y="2585884"/>
            <a:ext cx="2948700" cy="2114680"/>
            <a:chOff x="5028363" y="2625833"/>
            <a:chExt cx="2948700" cy="2114680"/>
          </a:xfrm>
        </p:grpSpPr>
        <p:pic>
          <p:nvPicPr>
            <p:cNvPr id="493" name="Google Shape;493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0863" y="2884099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10863" y="3798499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5" name="Google Shape;495;p41"/>
            <p:cNvSpPr txBox="1"/>
            <p:nvPr/>
          </p:nvSpPr>
          <p:spPr>
            <a:xfrm>
              <a:off x="5028363" y="446361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6" name="Google Shape;496;p41"/>
            <p:cNvSpPr txBox="1"/>
            <p:nvPr/>
          </p:nvSpPr>
          <p:spPr>
            <a:xfrm>
              <a:off x="5028363" y="262583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97" name="Google Shape;497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34863" y="2884099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34863" y="3798499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p41"/>
            <p:cNvSpPr txBox="1"/>
            <p:nvPr/>
          </p:nvSpPr>
          <p:spPr>
            <a:xfrm>
              <a:off x="6552363" y="446361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41"/>
            <p:cNvSpPr txBox="1"/>
            <p:nvPr/>
          </p:nvSpPr>
          <p:spPr>
            <a:xfrm>
              <a:off x="6552363" y="262583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6079893" y="3382968"/>
              <a:ext cx="840000" cy="840000"/>
            </a:xfrm>
            <a:prstGeom prst="ellipse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2" name="Google Shape;502;p41"/>
            <p:cNvGrpSpPr/>
            <p:nvPr/>
          </p:nvGrpSpPr>
          <p:grpSpPr>
            <a:xfrm>
              <a:off x="6463900" y="3354212"/>
              <a:ext cx="70500" cy="907625"/>
              <a:chOff x="6463900" y="3354212"/>
              <a:chExt cx="70500" cy="907625"/>
            </a:xfrm>
          </p:grpSpPr>
          <p:sp>
            <p:nvSpPr>
              <p:cNvPr id="503" name="Google Shape;503;p41"/>
              <p:cNvSpPr/>
              <p:nvPr/>
            </p:nvSpPr>
            <p:spPr>
              <a:xfrm>
                <a:off x="6463900" y="3354212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41"/>
              <p:cNvSpPr/>
              <p:nvPr/>
            </p:nvSpPr>
            <p:spPr>
              <a:xfrm>
                <a:off x="6463900" y="4191337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5" name="Google Shape;505;p41"/>
            <p:cNvGrpSpPr/>
            <p:nvPr/>
          </p:nvGrpSpPr>
          <p:grpSpPr>
            <a:xfrm rot="5400000">
              <a:off x="6463900" y="3354212"/>
              <a:ext cx="70500" cy="907625"/>
              <a:chOff x="6463900" y="3354212"/>
              <a:chExt cx="70500" cy="907625"/>
            </a:xfrm>
          </p:grpSpPr>
          <p:sp>
            <p:nvSpPr>
              <p:cNvPr id="506" name="Google Shape;506;p41"/>
              <p:cNvSpPr/>
              <p:nvPr/>
            </p:nvSpPr>
            <p:spPr>
              <a:xfrm>
                <a:off x="6463900" y="3354212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41"/>
              <p:cNvSpPr/>
              <p:nvPr/>
            </p:nvSpPr>
            <p:spPr>
              <a:xfrm>
                <a:off x="6463900" y="4191337"/>
                <a:ext cx="70500" cy="70500"/>
              </a:xfrm>
              <a:prstGeom prst="ellipse">
                <a:avLst/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08" name="Google Shape;508;p41"/>
            <p:cNvSpPr txBox="1"/>
            <p:nvPr/>
          </p:nvSpPr>
          <p:spPr>
            <a:xfrm>
              <a:off x="6216500" y="3662000"/>
              <a:ext cx="572400" cy="29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Server Cluster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09" name="Google Shape;509;p41"/>
          <p:cNvSpPr txBox="1"/>
          <p:nvPr/>
        </p:nvSpPr>
        <p:spPr>
          <a:xfrm>
            <a:off x="4951334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10" name="Google Shape;510;p41"/>
          <p:cNvGrpSpPr/>
          <p:nvPr/>
        </p:nvGrpSpPr>
        <p:grpSpPr>
          <a:xfrm rot="-5400000">
            <a:off x="4556475" y="3171491"/>
            <a:ext cx="917254" cy="913209"/>
            <a:chOff x="7191700" y="3704903"/>
            <a:chExt cx="998100" cy="583893"/>
          </a:xfrm>
        </p:grpSpPr>
        <p:grpSp>
          <p:nvGrpSpPr>
            <p:cNvPr id="511" name="Google Shape;511;p41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512" name="Google Shape;512;p41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513" name="Google Shape;513;p41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514" name="Google Shape;514;p41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515" name="Google Shape;515;p41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516" name="Google Shape;516;p41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517" name="Google Shape;517;p41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8" name="Google Shape;518;p41"/>
          <p:cNvGrpSpPr/>
          <p:nvPr/>
        </p:nvGrpSpPr>
        <p:grpSpPr>
          <a:xfrm>
            <a:off x="3272400" y="2569652"/>
            <a:ext cx="1257821" cy="1051300"/>
            <a:chOff x="3272401" y="2950652"/>
            <a:chExt cx="1257821" cy="1051300"/>
          </a:xfrm>
        </p:grpSpPr>
        <p:pic>
          <p:nvPicPr>
            <p:cNvPr id="519" name="Google Shape;519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0" name="Google Shape;520;p41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521" name="Google Shape;521;p4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2" name="Google Shape;522;p4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23" name="Google Shape;523;p41"/>
          <p:cNvGrpSpPr/>
          <p:nvPr/>
        </p:nvGrpSpPr>
        <p:grpSpPr>
          <a:xfrm>
            <a:off x="3272400" y="3560252"/>
            <a:ext cx="1257821" cy="1051300"/>
            <a:chOff x="3272401" y="2950652"/>
            <a:chExt cx="1257821" cy="1051300"/>
          </a:xfrm>
        </p:grpSpPr>
        <p:pic>
          <p:nvPicPr>
            <p:cNvPr id="524" name="Google Shape;524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5" name="Google Shape;525;p41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526" name="Google Shape;526;p4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7" name="Google Shape;527;p4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2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Key features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3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3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1" name="Google Shape;541;p43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542" name="Google Shape;542;p43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43" name="Google Shape;543;p43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4" name="Google Shape;544;p43"/>
          <p:cNvGrpSpPr/>
          <p:nvPr/>
        </p:nvGrpSpPr>
        <p:grpSpPr>
          <a:xfrm>
            <a:off x="1008291" y="1466231"/>
            <a:ext cx="2062200" cy="836036"/>
            <a:chOff x="1164086" y="1404311"/>
            <a:chExt cx="2062200" cy="836036"/>
          </a:xfrm>
        </p:grpSpPr>
        <p:sp>
          <p:nvSpPr>
            <p:cNvPr id="545" name="Google Shape;545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Multi-host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6" name="Google Shape;546;p43"/>
            <p:cNvSpPr txBox="1"/>
            <p:nvPr/>
          </p:nvSpPr>
          <p:spPr>
            <a:xfrm>
              <a:off x="1168841" y="1648746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Create a backup job with multiple-hosts and configure to run parallel thus improving backup performance.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7" name="Google Shape;547;p43"/>
          <p:cNvGrpSpPr/>
          <p:nvPr/>
        </p:nvGrpSpPr>
        <p:grpSpPr>
          <a:xfrm>
            <a:off x="4017198" y="2797958"/>
            <a:ext cx="2062200" cy="628466"/>
            <a:chOff x="1164086" y="1404311"/>
            <a:chExt cx="2062200" cy="756459"/>
          </a:xfrm>
        </p:grpSpPr>
        <p:sp>
          <p:nvSpPr>
            <p:cNvPr id="548" name="Google Shape;548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Native Tape Backup Support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9" name="Google Shape;549;p43"/>
            <p:cNvSpPr txBox="1"/>
            <p:nvPr/>
          </p:nvSpPr>
          <p:spPr>
            <a:xfrm>
              <a:off x="1168836" y="1773769"/>
              <a:ext cx="18867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Archive your backup data on tape drives for long-term retention.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0" name="Google Shape;550;p43"/>
          <p:cNvGrpSpPr/>
          <p:nvPr/>
        </p:nvGrpSpPr>
        <p:grpSpPr>
          <a:xfrm>
            <a:off x="1015038" y="2794882"/>
            <a:ext cx="1886700" cy="953288"/>
            <a:chOff x="1164091" y="1384724"/>
            <a:chExt cx="1886700" cy="953288"/>
          </a:xfrm>
        </p:grpSpPr>
        <p:sp>
          <p:nvSpPr>
            <p:cNvPr id="551" name="Google Shape;551;p43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Synthetic Full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2" name="Google Shape;552;p43"/>
            <p:cNvSpPr txBox="1"/>
            <p:nvPr/>
          </p:nvSpPr>
          <p:spPr>
            <a:xfrm>
              <a:off x="1168452" y="1633911"/>
              <a:ext cx="18822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Synthetic full backups are created in the backup repository by merging the full backup and all subsequent incremental backups in the backup repository itself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3" name="Google Shape;553;p43"/>
          <p:cNvGrpSpPr/>
          <p:nvPr/>
        </p:nvGrpSpPr>
        <p:grpSpPr>
          <a:xfrm>
            <a:off x="6993519" y="2797011"/>
            <a:ext cx="1886700" cy="1149209"/>
            <a:chOff x="1164091" y="1391251"/>
            <a:chExt cx="1886700" cy="1149209"/>
          </a:xfrm>
        </p:grpSpPr>
        <p:sp>
          <p:nvSpPr>
            <p:cNvPr id="554" name="Google Shape;554;p43"/>
            <p:cNvSpPr txBox="1"/>
            <p:nvPr/>
          </p:nvSpPr>
          <p:spPr>
            <a:xfrm>
              <a:off x="1164091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 Job Template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5" name="Google Shape;555;p43"/>
            <p:cNvSpPr txBox="1"/>
            <p:nvPr/>
          </p:nvSpPr>
          <p:spPr>
            <a:xfrm>
              <a:off x="1168452" y="1594860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The frequently used backup configuration settings or as per some predefined backup policies, you can utilize these templates to create new backup jobs quickly.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56" name="Google Shape;556;p43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557" name="Google Shape;557;p43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558" name="Google Shape;558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9" name="Google Shape;559;p43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60" name="Google Shape;560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84430" y="2824607"/>
              <a:ext cx="622025" cy="622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1" name="Google Shape;561;p43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562" name="Google Shape;562;p43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563" name="Google Shape;563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4" name="Google Shape;564;p43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65" name="Google Shape;565;p43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2760" y="3003039"/>
              <a:ext cx="274425" cy="27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6" name="Google Shape;566;p43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567" name="Google Shape;567;p43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568" name="Google Shape;568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9" name="Google Shape;569;p43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70" name="Google Shape;570;p4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96224" y="2970465"/>
              <a:ext cx="327875" cy="327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1" name="Google Shape;571;p43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572" name="Google Shape;572;p43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573" name="Google Shape;573;p43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74" name="Google Shape;574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5" name="Google Shape;575;p4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27613" y="1648842"/>
              <a:ext cx="293550" cy="293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6" name="Google Shape;576;p43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Backup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Microsoft Windows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577" name="Google Shape;577;p43"/>
          <p:cNvGrpSpPr/>
          <p:nvPr/>
        </p:nvGrpSpPr>
        <p:grpSpPr>
          <a:xfrm>
            <a:off x="4021595" y="1464607"/>
            <a:ext cx="2062200" cy="902363"/>
            <a:chOff x="1164086" y="1384729"/>
            <a:chExt cx="2062200" cy="902363"/>
          </a:xfrm>
        </p:grpSpPr>
        <p:sp>
          <p:nvSpPr>
            <p:cNvPr id="578" name="Google Shape;578;p43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Dynamic Disk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9" name="Google Shape;579;p43"/>
            <p:cNvSpPr txBox="1"/>
            <p:nvPr/>
          </p:nvSpPr>
          <p:spPr>
            <a:xfrm>
              <a:off x="1168841" y="1695491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Vembu offers  backup for dynamic disks in a Windows </a:t>
              </a:r>
              <a:r>
                <a:rPr i="1" lang="en"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machine, and restore them granulary or mount the disks to the backup server.</a:t>
              </a:r>
              <a:endPara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80" name="Google Shape;580;p43"/>
          <p:cNvGrpSpPr/>
          <p:nvPr/>
        </p:nvGrpSpPr>
        <p:grpSpPr>
          <a:xfrm>
            <a:off x="3290511" y="1425419"/>
            <a:ext cx="781700" cy="757050"/>
            <a:chOff x="493975" y="1341330"/>
            <a:chExt cx="781700" cy="757050"/>
          </a:xfrm>
        </p:grpSpPr>
        <p:pic>
          <p:nvPicPr>
            <p:cNvPr id="581" name="Google Shape;581;p43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2" name="Google Shape;582;p43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3" name="Google Shape;583;p43"/>
          <p:cNvGrpSpPr/>
          <p:nvPr/>
        </p:nvGrpSpPr>
        <p:grpSpPr>
          <a:xfrm>
            <a:off x="6920257" y="1466824"/>
            <a:ext cx="2062200" cy="728158"/>
            <a:chOff x="1164086" y="1404311"/>
            <a:chExt cx="2062200" cy="728158"/>
          </a:xfrm>
        </p:grpSpPr>
        <p:sp>
          <p:nvSpPr>
            <p:cNvPr id="584" name="Google Shape;584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</a:t>
              </a: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 Disks P</a:t>
              </a: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arallelly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5" name="Google Shape;585;p43"/>
            <p:cNvSpPr txBox="1"/>
            <p:nvPr/>
          </p:nvSpPr>
          <p:spPr>
            <a:xfrm>
              <a:off x="1168852" y="1661768"/>
              <a:ext cx="1886700" cy="4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now supports parallel backup of multiple disks from a single/ multiple hosts.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86" name="Google Shape;586;p43"/>
          <p:cNvGrpSpPr/>
          <p:nvPr/>
        </p:nvGrpSpPr>
        <p:grpSpPr>
          <a:xfrm>
            <a:off x="6198073" y="1425419"/>
            <a:ext cx="781700" cy="757050"/>
            <a:chOff x="493975" y="1341330"/>
            <a:chExt cx="781700" cy="757050"/>
          </a:xfrm>
        </p:grpSpPr>
        <p:pic>
          <p:nvPicPr>
            <p:cNvPr id="587" name="Google Shape;587;p43"/>
            <p:cNvPicPr preferRelativeResize="0"/>
            <p:nvPr/>
          </p:nvPicPr>
          <p:blipFill rotWithShape="1">
            <a:blip r:embed="rId10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8" name="Google Shape;588;p43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9" name="Google Shape;589;p4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64451" y="1567427"/>
            <a:ext cx="464799" cy="46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39650" y="1538225"/>
            <a:ext cx="523203" cy="523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4">
            <a:alphaModFix/>
          </a:blip>
          <a:srcRect b="39976" l="27961" r="27956" t="34133"/>
          <a:stretch/>
        </p:blipFill>
        <p:spPr>
          <a:xfrm>
            <a:off x="866089" y="2085587"/>
            <a:ext cx="2548450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/>
          <p:nvPr/>
        </p:nvSpPr>
        <p:spPr>
          <a:xfrm>
            <a:off x="4410175" y="128700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4000225" y="2160744"/>
            <a:ext cx="4087875" cy="822963"/>
            <a:chOff x="4000225" y="2151400"/>
            <a:chExt cx="4087875" cy="822963"/>
          </a:xfrm>
        </p:grpSpPr>
        <p:pic>
          <p:nvPicPr>
            <p:cNvPr id="110" name="Google Shape;11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0225" y="2151400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6"/>
            <p:cNvSpPr txBox="1"/>
            <p:nvPr/>
          </p:nvSpPr>
          <p:spPr>
            <a:xfrm>
              <a:off x="4953100" y="2380031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Countries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2" name="Google Shape;112;p26"/>
          <p:cNvGrpSpPr/>
          <p:nvPr/>
        </p:nvGrpSpPr>
        <p:grpSpPr>
          <a:xfrm>
            <a:off x="4000225" y="3251307"/>
            <a:ext cx="4087875" cy="822963"/>
            <a:chOff x="4000225" y="3318163"/>
            <a:chExt cx="4087875" cy="822963"/>
          </a:xfrm>
        </p:grpSpPr>
        <p:pic>
          <p:nvPicPr>
            <p:cNvPr id="113" name="Google Shape;113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00225" y="3318163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6"/>
            <p:cNvSpPr txBox="1"/>
            <p:nvPr/>
          </p:nvSpPr>
          <p:spPr>
            <a:xfrm>
              <a:off x="4953100" y="3546794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60,000+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Businesses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3953173" y="1026010"/>
            <a:ext cx="4134927" cy="911300"/>
            <a:chOff x="3953173" y="1026010"/>
            <a:chExt cx="4134927" cy="911300"/>
          </a:xfrm>
        </p:grpSpPr>
        <p:sp>
          <p:nvSpPr>
            <p:cNvPr id="116" name="Google Shape;116;p26"/>
            <p:cNvSpPr txBox="1"/>
            <p:nvPr/>
          </p:nvSpPr>
          <p:spPr>
            <a:xfrm>
              <a:off x="4953100" y="1298810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15+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Years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7" name="Google Shape;117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53173" y="1026010"/>
              <a:ext cx="911300" cy="911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4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44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8" name="Google Shape;598;p44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599" name="Google Shape;599;p44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00" name="Google Shape;600;p44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1" name="Google Shape;601;p44"/>
          <p:cNvGrpSpPr/>
          <p:nvPr/>
        </p:nvGrpSpPr>
        <p:grpSpPr>
          <a:xfrm>
            <a:off x="1010755" y="1464602"/>
            <a:ext cx="1886700" cy="840796"/>
            <a:chOff x="1157564" y="1384724"/>
            <a:chExt cx="1886700" cy="840796"/>
          </a:xfrm>
        </p:grpSpPr>
        <p:sp>
          <p:nvSpPr>
            <p:cNvPr id="602" name="Google Shape;602;p44"/>
            <p:cNvSpPr txBox="1"/>
            <p:nvPr/>
          </p:nvSpPr>
          <p:spPr>
            <a:xfrm>
              <a:off x="1157564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RPO and RTO &lt;15 mins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3" name="Google Shape;603;p44"/>
            <p:cNvSpPr txBox="1"/>
            <p:nvPr/>
          </p:nvSpPr>
          <p:spPr>
            <a:xfrm>
              <a:off x="1161921" y="1633920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Minimize your downtime to less than 15 mins with quick VM recovery, disk mounts &amp; granularly recover file/apps.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4" name="Google Shape;604;p44"/>
          <p:cNvGrpSpPr/>
          <p:nvPr/>
        </p:nvGrpSpPr>
        <p:grpSpPr>
          <a:xfrm>
            <a:off x="1010755" y="2808972"/>
            <a:ext cx="1886700" cy="1149209"/>
            <a:chOff x="1164091" y="1404305"/>
            <a:chExt cx="1886700" cy="1149209"/>
          </a:xfrm>
        </p:grpSpPr>
        <p:sp>
          <p:nvSpPr>
            <p:cNvPr id="605" name="Google Shape;605;p44"/>
            <p:cNvSpPr txBox="1"/>
            <p:nvPr/>
          </p:nvSpPr>
          <p:spPr>
            <a:xfrm>
              <a:off x="1164091" y="1404305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Instant Boot Live Migration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6" name="Google Shape;606;p44"/>
            <p:cNvSpPr txBox="1"/>
            <p:nvPr/>
          </p:nvSpPr>
          <p:spPr>
            <a:xfrm>
              <a:off x="1168452" y="1607914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 permanent migration process where the virtual/ physical machine backup that is instantly booted as VM can be migrated as an independent VM to a targeted VMware Host.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7" name="Google Shape;607;p44"/>
          <p:cNvGrpSpPr/>
          <p:nvPr/>
        </p:nvGrpSpPr>
        <p:grpSpPr>
          <a:xfrm>
            <a:off x="4020650" y="2797016"/>
            <a:ext cx="2062200" cy="836036"/>
            <a:chOff x="1164086" y="1391256"/>
            <a:chExt cx="2062200" cy="836036"/>
          </a:xfrm>
        </p:grpSpPr>
        <p:sp>
          <p:nvSpPr>
            <p:cNvPr id="608" name="Google Shape;608;p44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Applications item-level Recovery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9" name="Google Shape;609;p44"/>
            <p:cNvSpPr txBox="1"/>
            <p:nvPr/>
          </p:nvSpPr>
          <p:spPr>
            <a:xfrm>
              <a:off x="1168841" y="163569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Granularly restore Microsoft applications at item level directly from the BDR Backup Server web GUI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10" name="Google Shape;610;p44"/>
          <p:cNvGrpSpPr/>
          <p:nvPr/>
        </p:nvGrpSpPr>
        <p:grpSpPr>
          <a:xfrm>
            <a:off x="6995640" y="2794888"/>
            <a:ext cx="2062200" cy="830593"/>
            <a:chOff x="1164086" y="1384729"/>
            <a:chExt cx="2062200" cy="830593"/>
          </a:xfrm>
        </p:grpSpPr>
        <p:sp>
          <p:nvSpPr>
            <p:cNvPr id="611" name="Google Shape;611;p44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Reliable Backups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2" name="Google Shape;612;p44"/>
            <p:cNvSpPr txBox="1"/>
            <p:nvPr/>
          </p:nvSpPr>
          <p:spPr>
            <a:xfrm>
              <a:off x="1168841" y="162372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Automated 3-tier backup verification – boot, mount &amp; data integrity tests to ensure recoverability data.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13" name="Google Shape;613;p44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614" name="Google Shape;614;p44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615" name="Google Shape;615;p44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16" name="Google Shape;616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7" name="Google Shape;617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868" y="1530049"/>
              <a:ext cx="548637" cy="5486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8" name="Google Shape;618;p44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619" name="Google Shape;619;p44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620" name="Google Shape;620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1" name="Google Shape;621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22" name="Google Shape;622;p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8753" y="3004087"/>
              <a:ext cx="261300" cy="261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3" name="Google Shape;623;p44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624" name="Google Shape;624;p44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625" name="Google Shape;625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6" name="Google Shape;626;p44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27" name="Google Shape;627;p4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535007" y="2975040"/>
              <a:ext cx="321600" cy="32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8" name="Google Shape;628;p44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629" name="Google Shape;629;p44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630" name="Google Shape;630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1" name="Google Shape;631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32" name="Google Shape;632;p4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388414" y="2825903"/>
              <a:ext cx="595325" cy="595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3" name="Google Shape;633;p44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Recovery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Microsoft Windows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634" name="Google Shape;634;p44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635" name="Google Shape;635;p44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p44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7" name="Google Shape;637;p44"/>
          <p:cNvGrpSpPr/>
          <p:nvPr/>
        </p:nvGrpSpPr>
        <p:grpSpPr>
          <a:xfrm>
            <a:off x="6993519" y="1464544"/>
            <a:ext cx="1886700" cy="1149209"/>
            <a:chOff x="1164091" y="1384724"/>
            <a:chExt cx="1886700" cy="1149209"/>
          </a:xfrm>
        </p:grpSpPr>
        <p:sp>
          <p:nvSpPr>
            <p:cNvPr id="638" name="Google Shape;638;p44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Multiple Recovery Options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9" name="Google Shape;639;p44"/>
            <p:cNvSpPr txBox="1"/>
            <p:nvPr/>
          </p:nvSpPr>
          <p:spPr>
            <a:xfrm>
              <a:off x="1168452" y="1588332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Multiple restore options helps to restore the backup data granularly, perform cross-platform migration, instantly boot as VM, Download in various file-formats and also perform Bare-Metal Recovery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40" name="Google Shape;640;p44"/>
          <p:cNvGrpSpPr/>
          <p:nvPr/>
        </p:nvGrpSpPr>
        <p:grpSpPr>
          <a:xfrm>
            <a:off x="4021595" y="1464607"/>
            <a:ext cx="2062200" cy="830593"/>
            <a:chOff x="1164086" y="1384729"/>
            <a:chExt cx="2062200" cy="830593"/>
          </a:xfrm>
        </p:grpSpPr>
        <p:sp>
          <p:nvSpPr>
            <p:cNvPr id="641" name="Google Shape;641;p44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GFS Retention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2" name="Google Shape;642;p44"/>
            <p:cNvSpPr txBox="1"/>
            <p:nvPr/>
          </p:nvSpPr>
          <p:spPr>
            <a:xfrm>
              <a:off x="1168841" y="162372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GFS retention helps to create restore points on a weekly, monthly, quarterly, and yearly basis.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643" name="Google Shape;643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80777" y="1524938"/>
            <a:ext cx="561712" cy="561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4" name="Google Shape;644;p44"/>
          <p:cNvGrpSpPr/>
          <p:nvPr/>
        </p:nvGrpSpPr>
        <p:grpSpPr>
          <a:xfrm>
            <a:off x="3290511" y="1425419"/>
            <a:ext cx="781700" cy="757050"/>
            <a:chOff x="3290511" y="1425419"/>
            <a:chExt cx="781700" cy="757050"/>
          </a:xfrm>
        </p:grpSpPr>
        <p:grpSp>
          <p:nvGrpSpPr>
            <p:cNvPr id="645" name="Google Shape;645;p44"/>
            <p:cNvGrpSpPr/>
            <p:nvPr/>
          </p:nvGrpSpPr>
          <p:grpSpPr>
            <a:xfrm>
              <a:off x="3290511" y="1425419"/>
              <a:ext cx="781700" cy="757050"/>
              <a:chOff x="493975" y="1341330"/>
              <a:chExt cx="781700" cy="757050"/>
            </a:xfrm>
          </p:grpSpPr>
          <p:pic>
            <p:nvPicPr>
              <p:cNvPr id="646" name="Google Shape;646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7" name="Google Shape;647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48" name="Google Shape;648;p4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87837" y="1603296"/>
              <a:ext cx="413325" cy="4133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5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5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6" name="Google Shape;656;p45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657" name="Google Shape;657;p45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58" name="Google Shape;658;p45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45"/>
          <p:cNvGrpSpPr/>
          <p:nvPr/>
        </p:nvGrpSpPr>
        <p:grpSpPr>
          <a:xfrm>
            <a:off x="6996767" y="2796979"/>
            <a:ext cx="1886700" cy="912234"/>
            <a:chOff x="1170618" y="1391251"/>
            <a:chExt cx="1886700" cy="912234"/>
          </a:xfrm>
        </p:grpSpPr>
        <p:sp>
          <p:nvSpPr>
            <p:cNvPr id="660" name="Google Shape;660;p45"/>
            <p:cNvSpPr txBox="1"/>
            <p:nvPr/>
          </p:nvSpPr>
          <p:spPr>
            <a:xfrm>
              <a:off x="1170618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Reporting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1" name="Google Shape;661;p45"/>
            <p:cNvSpPr txBox="1"/>
            <p:nvPr/>
          </p:nvSpPr>
          <p:spPr>
            <a:xfrm>
              <a:off x="1174975" y="1711885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Users can manage all their backups with Backup Status Reports, VM Status Reports, Integrity Report and Restore Report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62" name="Google Shape;662;p45"/>
          <p:cNvGrpSpPr/>
          <p:nvPr/>
        </p:nvGrpSpPr>
        <p:grpSpPr>
          <a:xfrm>
            <a:off x="1008325" y="1465702"/>
            <a:ext cx="2062200" cy="840798"/>
            <a:chOff x="1164086" y="1391256"/>
            <a:chExt cx="2062200" cy="840798"/>
          </a:xfrm>
        </p:grpSpPr>
        <p:sp>
          <p:nvSpPr>
            <p:cNvPr id="663" name="Google Shape;663;p45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Efficient Storage Management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4" name="Google Shape;664;p45"/>
            <p:cNvSpPr txBox="1"/>
            <p:nvPr/>
          </p:nvSpPr>
          <p:spPr>
            <a:xfrm>
              <a:off x="1168841" y="1640454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BDR Backup Server utilizes VembuHIVE™ file system to effectively manage storage repositories..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65" name="Google Shape;665;p45"/>
          <p:cNvGrpSpPr/>
          <p:nvPr/>
        </p:nvGrpSpPr>
        <p:grpSpPr>
          <a:xfrm>
            <a:off x="4022154" y="1467662"/>
            <a:ext cx="2062200" cy="836036"/>
            <a:chOff x="1164086" y="1391256"/>
            <a:chExt cx="2062200" cy="836036"/>
          </a:xfrm>
        </p:grpSpPr>
        <p:sp>
          <p:nvSpPr>
            <p:cNvPr id="666" name="Google Shape;666;p45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Compression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7" name="Google Shape;667;p45"/>
            <p:cNvSpPr txBox="1"/>
            <p:nvPr/>
          </p:nvSpPr>
          <p:spPr>
            <a:xfrm>
              <a:off x="1168841" y="163569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Built-in compression and deduplication to reduce the storage space with the ability to scale as &amp; when required.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68" name="Google Shape;668;p45"/>
          <p:cNvGrpSpPr/>
          <p:nvPr/>
        </p:nvGrpSpPr>
        <p:grpSpPr>
          <a:xfrm>
            <a:off x="6992077" y="1465962"/>
            <a:ext cx="2062200" cy="845236"/>
            <a:chOff x="1164086" y="1404311"/>
            <a:chExt cx="2062200" cy="845236"/>
          </a:xfrm>
        </p:grpSpPr>
        <p:sp>
          <p:nvSpPr>
            <p:cNvPr id="669" name="Google Shape;669;p45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 Level encryption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0" name="Google Shape;670;p45"/>
            <p:cNvSpPr txBox="1"/>
            <p:nvPr/>
          </p:nvSpPr>
          <p:spPr>
            <a:xfrm>
              <a:off x="1168852" y="1637847"/>
              <a:ext cx="18867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Use system-generated passwords or add your own, to encrypt the backup data using AES-256 bit encryption algorithm.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1" name="Google Shape;671;p45"/>
          <p:cNvGrpSpPr/>
          <p:nvPr/>
        </p:nvGrpSpPr>
        <p:grpSpPr>
          <a:xfrm>
            <a:off x="4021557" y="2799152"/>
            <a:ext cx="2062200" cy="1013096"/>
            <a:chOff x="1164086" y="1388597"/>
            <a:chExt cx="2062200" cy="1219423"/>
          </a:xfrm>
        </p:grpSpPr>
        <p:sp>
          <p:nvSpPr>
            <p:cNvPr id="672" name="Google Shape;672;p45"/>
            <p:cNvSpPr txBox="1"/>
            <p:nvPr/>
          </p:nvSpPr>
          <p:spPr>
            <a:xfrm>
              <a:off x="1164086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Where it left off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3" name="Google Shape;673;p45"/>
            <p:cNvSpPr txBox="1"/>
            <p:nvPr/>
          </p:nvSpPr>
          <p:spPr>
            <a:xfrm>
              <a:off x="1168836" y="1760520"/>
              <a:ext cx="1886700" cy="8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Even if there is a  network failure or other interruptions during backup,  the backup will automatically restart from where it left off during the previous schedule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4" name="Google Shape;674;p45"/>
          <p:cNvGrpSpPr/>
          <p:nvPr/>
        </p:nvGrpSpPr>
        <p:grpSpPr>
          <a:xfrm>
            <a:off x="1006399" y="2800304"/>
            <a:ext cx="2062200" cy="789730"/>
            <a:chOff x="1157558" y="1388597"/>
            <a:chExt cx="2062200" cy="950566"/>
          </a:xfrm>
        </p:grpSpPr>
        <p:sp>
          <p:nvSpPr>
            <p:cNvPr id="675" name="Google Shape;675;p45"/>
            <p:cNvSpPr txBox="1"/>
            <p:nvPr/>
          </p:nvSpPr>
          <p:spPr>
            <a:xfrm>
              <a:off x="1157558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Drive Rotation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6" name="Google Shape;676;p45"/>
            <p:cNvSpPr txBox="1"/>
            <p:nvPr/>
          </p:nvSpPr>
          <p:spPr>
            <a:xfrm>
              <a:off x="1162308" y="1758063"/>
              <a:ext cx="18867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It helps you to use multiple external hard drives to store the backup data and swap them on a regular basis.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7" name="Google Shape;677;p45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678" name="Google Shape;678;p45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679" name="Google Shape;679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0" name="Google Shape;680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81" name="Google Shape;681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52556" y="2818319"/>
              <a:ext cx="622025" cy="622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2" name="Google Shape;682;p45"/>
          <p:cNvGrpSpPr/>
          <p:nvPr/>
        </p:nvGrpSpPr>
        <p:grpSpPr>
          <a:xfrm>
            <a:off x="3290511" y="1425419"/>
            <a:ext cx="781700" cy="757050"/>
            <a:chOff x="3290511" y="1425419"/>
            <a:chExt cx="781700" cy="757050"/>
          </a:xfrm>
        </p:grpSpPr>
        <p:grpSp>
          <p:nvGrpSpPr>
            <p:cNvPr id="683" name="Google Shape;683;p45"/>
            <p:cNvGrpSpPr/>
            <p:nvPr/>
          </p:nvGrpSpPr>
          <p:grpSpPr>
            <a:xfrm>
              <a:off x="3290511" y="1425419"/>
              <a:ext cx="781700" cy="757050"/>
              <a:chOff x="493975" y="1341330"/>
              <a:chExt cx="781700" cy="757050"/>
            </a:xfrm>
          </p:grpSpPr>
          <p:pic>
            <p:nvPicPr>
              <p:cNvPr id="684" name="Google Shape;684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5" name="Google Shape;685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86" name="Google Shape;686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390947" y="1506595"/>
              <a:ext cx="611950" cy="611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7" name="Google Shape;687;p45"/>
          <p:cNvGrpSpPr/>
          <p:nvPr/>
        </p:nvGrpSpPr>
        <p:grpSpPr>
          <a:xfrm>
            <a:off x="6264407" y="1426550"/>
            <a:ext cx="781700" cy="757050"/>
            <a:chOff x="6264407" y="1426550"/>
            <a:chExt cx="781700" cy="757050"/>
          </a:xfrm>
        </p:grpSpPr>
        <p:grpSp>
          <p:nvGrpSpPr>
            <p:cNvPr id="688" name="Google Shape;688;p45"/>
            <p:cNvGrpSpPr/>
            <p:nvPr/>
          </p:nvGrpSpPr>
          <p:grpSpPr>
            <a:xfrm>
              <a:off x="6264407" y="1426550"/>
              <a:ext cx="781700" cy="757050"/>
              <a:chOff x="493975" y="1341330"/>
              <a:chExt cx="781700" cy="757050"/>
            </a:xfrm>
          </p:grpSpPr>
          <p:pic>
            <p:nvPicPr>
              <p:cNvPr id="689" name="Google Shape;689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0" name="Google Shape;690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91" name="Google Shape;691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376662" y="1498559"/>
              <a:ext cx="611625" cy="611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2" name="Google Shape;692;p45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693" name="Google Shape;693;p45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694" name="Google Shape;694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5" name="Google Shape;695;p45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96" name="Google Shape;696;p45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535434" y="2975087"/>
              <a:ext cx="328450" cy="328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7" name="Google Shape;697;p45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698" name="Google Shape;698;p45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699" name="Google Shape;699;p45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700" name="Google Shape;700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01" name="Google Shape;701;p4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13638" y="1526290"/>
              <a:ext cx="548638" cy="5486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2" name="Google Shape;702;p45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703" name="Google Shape;703;p45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704" name="Google Shape;704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05" name="Google Shape;705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706" name="Google Shape;706;p4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95554" y="2943013"/>
              <a:ext cx="378800" cy="378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7" name="Google Shape;707;p45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Other Key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Microsoft Windows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46"/>
          <p:cNvSpPr txBox="1"/>
          <p:nvPr/>
        </p:nvSpPr>
        <p:spPr>
          <a:xfrm>
            <a:off x="1469025" y="2036700"/>
            <a:ext cx="62061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Disaster Recovery Scenarios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4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719" name="Google Shape;71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0" name="Google Shape;720;p4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4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722" name="Google Shape;722;p4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47"/>
          <p:cNvSpPr txBox="1"/>
          <p:nvPr/>
        </p:nvSpPr>
        <p:spPr>
          <a:xfrm>
            <a:off x="3222525" y="73862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the backed up physical machine by using Vembu Recovery CD for BMR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Bare Metal Restore (BMR) is a physical to physical (P2P) recovery, that builds a machine from the scratch.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24" name="Google Shape;724;p4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725" name="Google Shape;725;p4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26" name="Google Shape;726;p4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727" name="Google Shape;727;p4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8" name="Google Shape;728;p47"/>
          <p:cNvSpPr txBox="1"/>
          <p:nvPr/>
        </p:nvSpPr>
        <p:spPr>
          <a:xfrm>
            <a:off x="290114" y="2154550"/>
            <a:ext cx="26124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Bare Metal Restore </a:t>
            </a:r>
            <a:r>
              <a:rPr lang="en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(BMR) - (P2P)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9" name="Google Shape;729;p47"/>
          <p:cNvSpPr txBox="1"/>
          <p:nvPr/>
        </p:nvSpPr>
        <p:spPr>
          <a:xfrm>
            <a:off x="4677133" y="3070071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30" name="Google Shape;73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633" y="2361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47"/>
          <p:cNvSpPr txBox="1"/>
          <p:nvPr/>
        </p:nvSpPr>
        <p:spPr>
          <a:xfrm>
            <a:off x="4398661" y="2634053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32" name="Google Shape;732;p47"/>
          <p:cNvGrpSpPr/>
          <p:nvPr/>
        </p:nvGrpSpPr>
        <p:grpSpPr>
          <a:xfrm>
            <a:off x="3272400" y="2258563"/>
            <a:ext cx="1257821" cy="1051300"/>
            <a:chOff x="3272401" y="2950652"/>
            <a:chExt cx="1257821" cy="1051300"/>
          </a:xfrm>
        </p:grpSpPr>
        <p:pic>
          <p:nvPicPr>
            <p:cNvPr id="733" name="Google Shape;733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4" name="Google Shape;734;p47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735" name="Google Shape;735;p4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6" name="Google Shape;736;p4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737" name="Google Shape;737;p47"/>
          <p:cNvPicPr preferRelativeResize="0"/>
          <p:nvPr/>
        </p:nvPicPr>
        <p:blipFill rotWithShape="1">
          <a:blip r:embed="rId8">
            <a:alphaModFix/>
          </a:blip>
          <a:srcRect b="0" l="416" r="416" t="0"/>
          <a:stretch/>
        </p:blipFill>
        <p:spPr>
          <a:xfrm>
            <a:off x="6647474" y="2448013"/>
            <a:ext cx="784650" cy="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7"/>
          <p:cNvSpPr txBox="1"/>
          <p:nvPr/>
        </p:nvSpPr>
        <p:spPr>
          <a:xfrm>
            <a:off x="6327450" y="3070071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39" name="Google Shape;739;p47"/>
          <p:cNvGrpSpPr/>
          <p:nvPr/>
        </p:nvGrpSpPr>
        <p:grpSpPr>
          <a:xfrm rot="-5400000">
            <a:off x="4694292" y="2630592"/>
            <a:ext cx="66444" cy="426931"/>
            <a:chOff x="7655291" y="4015822"/>
            <a:chExt cx="72300" cy="272974"/>
          </a:xfrm>
        </p:grpSpPr>
        <p:sp>
          <p:nvSpPr>
            <p:cNvPr id="740" name="Google Shape;740;p4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41" name="Google Shape;741;p47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42" name="Google Shape;742;p47"/>
          <p:cNvGrpSpPr/>
          <p:nvPr/>
        </p:nvGrpSpPr>
        <p:grpSpPr>
          <a:xfrm rot="-5400000">
            <a:off x="6256463" y="2476048"/>
            <a:ext cx="66444" cy="736020"/>
            <a:chOff x="7655291" y="3818195"/>
            <a:chExt cx="72300" cy="470601"/>
          </a:xfrm>
        </p:grpSpPr>
        <p:sp>
          <p:nvSpPr>
            <p:cNvPr id="743" name="Google Shape;743;p4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44" name="Google Shape;744;p47"/>
            <p:cNvCxnSpPr/>
            <p:nvPr/>
          </p:nvCxnSpPr>
          <p:spPr>
            <a:xfrm rot="5400000">
              <a:off x="7457042" y="4051895"/>
              <a:ext cx="467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45" name="Google Shape;745;p47"/>
          <p:cNvGrpSpPr/>
          <p:nvPr/>
        </p:nvGrpSpPr>
        <p:grpSpPr>
          <a:xfrm>
            <a:off x="3272400" y="3325363"/>
            <a:ext cx="1257821" cy="1051300"/>
            <a:chOff x="3272401" y="2950652"/>
            <a:chExt cx="1257821" cy="1051300"/>
          </a:xfrm>
        </p:grpSpPr>
        <p:pic>
          <p:nvPicPr>
            <p:cNvPr id="746" name="Google Shape;746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7" name="Google Shape;747;p47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748" name="Google Shape;748;p4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9" name="Google Shape;749;p4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750" name="Google Shape;750;p47"/>
          <p:cNvPicPr preferRelativeResize="0"/>
          <p:nvPr/>
        </p:nvPicPr>
        <p:blipFill rotWithShape="1">
          <a:blip r:embed="rId9">
            <a:alphaModFix/>
          </a:blip>
          <a:srcRect b="14999" l="17520" r="17514" t="15006"/>
          <a:stretch/>
        </p:blipFill>
        <p:spPr>
          <a:xfrm>
            <a:off x="5135933" y="3625516"/>
            <a:ext cx="507100" cy="5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7"/>
          <p:cNvSpPr txBox="1"/>
          <p:nvPr/>
        </p:nvSpPr>
        <p:spPr>
          <a:xfrm>
            <a:off x="4997083" y="4258275"/>
            <a:ext cx="7848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RAW / HDD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2" name="Google Shape;752;p47"/>
          <p:cNvPicPr preferRelativeResize="0"/>
          <p:nvPr/>
        </p:nvPicPr>
        <p:blipFill rotWithShape="1">
          <a:blip r:embed="rId9">
            <a:alphaModFix/>
          </a:blip>
          <a:srcRect b="14999" l="17520" r="17514" t="15006"/>
          <a:stretch/>
        </p:blipFill>
        <p:spPr>
          <a:xfrm>
            <a:off x="6786249" y="3625516"/>
            <a:ext cx="507100" cy="5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47"/>
          <p:cNvSpPr txBox="1"/>
          <p:nvPr/>
        </p:nvSpPr>
        <p:spPr>
          <a:xfrm>
            <a:off x="6709950" y="4258275"/>
            <a:ext cx="6597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VHD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54" name="Google Shape;754;p47"/>
          <p:cNvGrpSpPr/>
          <p:nvPr/>
        </p:nvGrpSpPr>
        <p:grpSpPr>
          <a:xfrm>
            <a:off x="7531816" y="2830279"/>
            <a:ext cx="472023" cy="1120279"/>
            <a:chOff x="7531862" y="2830200"/>
            <a:chExt cx="472023" cy="1037680"/>
          </a:xfrm>
        </p:grpSpPr>
        <p:grpSp>
          <p:nvGrpSpPr>
            <p:cNvPr id="755" name="Google Shape;755;p47"/>
            <p:cNvGrpSpPr/>
            <p:nvPr/>
          </p:nvGrpSpPr>
          <p:grpSpPr>
            <a:xfrm>
              <a:off x="7576931" y="2830200"/>
              <a:ext cx="426954" cy="1010100"/>
              <a:chOff x="7531862" y="2830188"/>
              <a:chExt cx="766525" cy="1010100"/>
            </a:xfrm>
          </p:grpSpPr>
          <p:cxnSp>
            <p:nvCxnSpPr>
              <p:cNvPr id="756" name="Google Shape;756;p47"/>
              <p:cNvCxnSpPr/>
              <p:nvPr/>
            </p:nvCxnSpPr>
            <p:spPr>
              <a:xfrm rot="10800000">
                <a:off x="7536782" y="3835300"/>
                <a:ext cx="731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7" name="Google Shape;757;p47"/>
              <p:cNvCxnSpPr/>
              <p:nvPr/>
            </p:nvCxnSpPr>
            <p:spPr>
              <a:xfrm>
                <a:off x="7531862" y="2844700"/>
                <a:ext cx="731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58" name="Google Shape;758;p47"/>
              <p:cNvCxnSpPr/>
              <p:nvPr/>
            </p:nvCxnSpPr>
            <p:spPr>
              <a:xfrm rot="10800000">
                <a:off x="8298387" y="2830188"/>
                <a:ext cx="0" cy="1010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759" name="Google Shape;759;p47"/>
            <p:cNvSpPr/>
            <p:nvPr/>
          </p:nvSpPr>
          <p:spPr>
            <a:xfrm rot="-5400000">
              <a:off x="7540262" y="3793180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0" name="Google Shape;760;p47"/>
          <p:cNvGrpSpPr/>
          <p:nvPr/>
        </p:nvGrpSpPr>
        <p:grpSpPr>
          <a:xfrm flipH="1" rot="5400000">
            <a:off x="4810807" y="3697392"/>
            <a:ext cx="66444" cy="426931"/>
            <a:chOff x="7655291" y="4015822"/>
            <a:chExt cx="72300" cy="272974"/>
          </a:xfrm>
        </p:grpSpPr>
        <p:sp>
          <p:nvSpPr>
            <p:cNvPr id="761" name="Google Shape;761;p4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62" name="Google Shape;762;p47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pic>
        <p:nvPicPr>
          <p:cNvPr id="763" name="Google Shape;763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58012" y="3368749"/>
            <a:ext cx="581699" cy="58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7"/>
          <p:cNvPicPr preferRelativeResize="0"/>
          <p:nvPr/>
        </p:nvPicPr>
        <p:blipFill rotWithShape="1">
          <a:blip r:embed="rId11">
            <a:alphaModFix/>
          </a:blip>
          <a:srcRect b="35470" l="16647" r="18095" t="35470"/>
          <a:stretch/>
        </p:blipFill>
        <p:spPr>
          <a:xfrm flipH="1">
            <a:off x="5854824" y="3774800"/>
            <a:ext cx="736025" cy="3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7"/>
          <p:cNvSpPr txBox="1"/>
          <p:nvPr/>
        </p:nvSpPr>
        <p:spPr>
          <a:xfrm>
            <a:off x="3358626" y="3236475"/>
            <a:ext cx="1318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Windows Machine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6" name="Google Shape;766;p47"/>
          <p:cNvSpPr txBox="1"/>
          <p:nvPr/>
        </p:nvSpPr>
        <p:spPr>
          <a:xfrm>
            <a:off x="3358626" y="4303275"/>
            <a:ext cx="1318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Restored Windows Machine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67" name="Google Shape;767;p47"/>
          <p:cNvCxnSpPr/>
          <p:nvPr/>
        </p:nvCxnSpPr>
        <p:spPr>
          <a:xfrm>
            <a:off x="3516425" y="2637400"/>
            <a:ext cx="471900" cy="484500"/>
          </a:xfrm>
          <a:prstGeom prst="straightConnector1">
            <a:avLst/>
          </a:prstGeom>
          <a:noFill/>
          <a:ln cap="flat" cmpd="sng" w="38100">
            <a:solidFill>
              <a:srgbClr val="DD222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8" name="Google Shape;768;p47"/>
          <p:cNvCxnSpPr/>
          <p:nvPr/>
        </p:nvCxnSpPr>
        <p:spPr>
          <a:xfrm>
            <a:off x="4158675" y="2561450"/>
            <a:ext cx="255000" cy="255000"/>
          </a:xfrm>
          <a:prstGeom prst="straightConnector1">
            <a:avLst/>
          </a:prstGeom>
          <a:noFill/>
          <a:ln cap="flat" cmpd="sng" w="38100">
            <a:solidFill>
              <a:srgbClr val="DD222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9" name="Google Shape;769;p47"/>
          <p:cNvCxnSpPr/>
          <p:nvPr/>
        </p:nvCxnSpPr>
        <p:spPr>
          <a:xfrm>
            <a:off x="4158675" y="2866900"/>
            <a:ext cx="223200" cy="223200"/>
          </a:xfrm>
          <a:prstGeom prst="straightConnector1">
            <a:avLst/>
          </a:prstGeom>
          <a:noFill/>
          <a:ln cap="flat" cmpd="sng" w="38100">
            <a:solidFill>
              <a:srgbClr val="DD222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4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775" name="Google Shape;775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6" name="Google Shape;776;p48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7" name="Google Shape;777;p4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778" name="Google Shape;778;p48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48"/>
          <p:cNvSpPr txBox="1"/>
          <p:nvPr/>
        </p:nvSpPr>
        <p:spPr>
          <a:xfrm>
            <a:off x="3222525" y="738625"/>
            <a:ext cx="55812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only affected disks/partitions instead of restoring entire machine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backed up  disk/partition can be restored to a new disk attached to the backup server.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80" name="Google Shape;780;p4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781" name="Google Shape;781;p4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82" name="Google Shape;782;p4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783" name="Google Shape;783;p48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4" name="Google Shape;784;p48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Disk/ Partition Recovery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5" name="Google Shape;785;p48"/>
          <p:cNvSpPr txBox="1"/>
          <p:nvPr/>
        </p:nvSpPr>
        <p:spPr>
          <a:xfrm>
            <a:off x="4677133" y="3060766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6" name="Google Shape;7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671" y="2361293"/>
            <a:ext cx="659700" cy="65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7" name="Google Shape;787;p48"/>
          <p:cNvGrpSpPr/>
          <p:nvPr/>
        </p:nvGrpSpPr>
        <p:grpSpPr>
          <a:xfrm rot="-5400000">
            <a:off x="6030007" y="2630592"/>
            <a:ext cx="66444" cy="426931"/>
            <a:chOff x="7655291" y="4015822"/>
            <a:chExt cx="72300" cy="272974"/>
          </a:xfrm>
        </p:grpSpPr>
        <p:sp>
          <p:nvSpPr>
            <p:cNvPr id="788" name="Google Shape;788;p4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89" name="Google Shape;789;p48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sp>
        <p:nvSpPr>
          <p:cNvPr id="790" name="Google Shape;790;p48"/>
          <p:cNvSpPr txBox="1"/>
          <p:nvPr/>
        </p:nvSpPr>
        <p:spPr>
          <a:xfrm>
            <a:off x="4398661" y="2634053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91" name="Google Shape;791;p48"/>
          <p:cNvGrpSpPr/>
          <p:nvPr/>
        </p:nvGrpSpPr>
        <p:grpSpPr>
          <a:xfrm rot="-5400000">
            <a:off x="4694292" y="2630592"/>
            <a:ext cx="66444" cy="426931"/>
            <a:chOff x="7655291" y="4015822"/>
            <a:chExt cx="72300" cy="272974"/>
          </a:xfrm>
        </p:grpSpPr>
        <p:sp>
          <p:nvSpPr>
            <p:cNvPr id="792" name="Google Shape;792;p4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93" name="Google Shape;793;p48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pic>
        <p:nvPicPr>
          <p:cNvPr id="794" name="Google Shape;794;p48"/>
          <p:cNvPicPr preferRelativeResize="0"/>
          <p:nvPr/>
        </p:nvPicPr>
        <p:blipFill rotWithShape="1">
          <a:blip r:embed="rId5">
            <a:alphaModFix/>
          </a:blip>
          <a:srcRect b="14999" l="17520" r="17514" t="15006"/>
          <a:stretch/>
        </p:blipFill>
        <p:spPr>
          <a:xfrm>
            <a:off x="6451487" y="2492503"/>
            <a:ext cx="507100" cy="5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8"/>
          <p:cNvSpPr txBox="1"/>
          <p:nvPr/>
        </p:nvSpPr>
        <p:spPr>
          <a:xfrm>
            <a:off x="6375187" y="3125262"/>
            <a:ext cx="6597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Disk 0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96" name="Google Shape;796;p48"/>
          <p:cNvPicPr preferRelativeResize="0"/>
          <p:nvPr/>
        </p:nvPicPr>
        <p:blipFill rotWithShape="1">
          <a:blip r:embed="rId5">
            <a:alphaModFix/>
          </a:blip>
          <a:srcRect b="14999" l="17520" r="17514" t="15006"/>
          <a:stretch/>
        </p:blipFill>
        <p:spPr>
          <a:xfrm>
            <a:off x="3479687" y="3406903"/>
            <a:ext cx="507100" cy="5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48"/>
          <p:cNvSpPr txBox="1"/>
          <p:nvPr/>
        </p:nvSpPr>
        <p:spPr>
          <a:xfrm>
            <a:off x="3403387" y="4039662"/>
            <a:ext cx="6597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Disk 0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98" name="Google Shape;798;p48"/>
          <p:cNvGrpSpPr/>
          <p:nvPr/>
        </p:nvGrpSpPr>
        <p:grpSpPr>
          <a:xfrm>
            <a:off x="3272400" y="2268551"/>
            <a:ext cx="1257821" cy="1051300"/>
            <a:chOff x="3272401" y="2950652"/>
            <a:chExt cx="1257821" cy="1051300"/>
          </a:xfrm>
        </p:grpSpPr>
        <p:pic>
          <p:nvPicPr>
            <p:cNvPr id="799" name="Google Shape;799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0" name="Google Shape;800;p48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801" name="Google Shape;801;p4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2" name="Google Shape;802;p48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803" name="Google Shape;803;p48"/>
          <p:cNvPicPr preferRelativeResize="0"/>
          <p:nvPr/>
        </p:nvPicPr>
        <p:blipFill rotWithShape="1">
          <a:blip r:embed="rId5">
            <a:alphaModFix/>
          </a:blip>
          <a:srcRect b="14999" l="17520" r="17514" t="15006"/>
          <a:stretch/>
        </p:blipFill>
        <p:spPr>
          <a:xfrm>
            <a:off x="4013087" y="3406903"/>
            <a:ext cx="507100" cy="5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48"/>
          <p:cNvSpPr txBox="1"/>
          <p:nvPr/>
        </p:nvSpPr>
        <p:spPr>
          <a:xfrm>
            <a:off x="3936787" y="4039662"/>
            <a:ext cx="6597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Disk 1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805" name="Google Shape;805;p48"/>
          <p:cNvCxnSpPr/>
          <p:nvPr/>
        </p:nvCxnSpPr>
        <p:spPr>
          <a:xfrm>
            <a:off x="3542800" y="3431400"/>
            <a:ext cx="372000" cy="501900"/>
          </a:xfrm>
          <a:prstGeom prst="straightConnector1">
            <a:avLst/>
          </a:prstGeom>
          <a:noFill/>
          <a:ln cap="flat" cmpd="sng" w="38100">
            <a:solidFill>
              <a:srgbClr val="DD222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Google Shape;810;p49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811" name="Google Shape;811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2" name="Google Shape;812;p49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3" name="Google Shape;813;p49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14" name="Google Shape;814;p49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49"/>
          <p:cNvSpPr txBox="1"/>
          <p:nvPr/>
        </p:nvSpPr>
        <p:spPr>
          <a:xfrm>
            <a:off x="3222525" y="856500"/>
            <a:ext cx="5521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Instantly boot the backed up physical machine  as a ready state VM on VMware/ Hyper-V/ KVM hypervisors by mounting the data through Vembu Virtual Drive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16" name="Google Shape;816;p49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817" name="Google Shape;817;p49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18" name="Google Shape;818;p49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819" name="Google Shape;819;p49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0" name="Google Shape;820;p49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Instant Boo</a:t>
            </a: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 VM Recovery- </a:t>
            </a:r>
            <a:r>
              <a:rPr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(P2V)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21" name="Google Shape;821;p49"/>
          <p:cNvGrpSpPr/>
          <p:nvPr/>
        </p:nvGrpSpPr>
        <p:grpSpPr>
          <a:xfrm>
            <a:off x="7964050" y="1819588"/>
            <a:ext cx="659726" cy="609099"/>
            <a:chOff x="7346277" y="2769977"/>
            <a:chExt cx="828698" cy="795791"/>
          </a:xfrm>
        </p:grpSpPr>
        <p:pic>
          <p:nvPicPr>
            <p:cNvPr id="822" name="Google Shape;822;p49"/>
            <p:cNvPicPr preferRelativeResize="0"/>
            <p:nvPr/>
          </p:nvPicPr>
          <p:blipFill rotWithShape="1">
            <a:blip r:embed="rId4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3" name="Google Shape;823;p49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24" name="Google Shape;824;p49"/>
          <p:cNvGrpSpPr/>
          <p:nvPr/>
        </p:nvGrpSpPr>
        <p:grpSpPr>
          <a:xfrm>
            <a:off x="7964050" y="2524055"/>
            <a:ext cx="659726" cy="609099"/>
            <a:chOff x="7346277" y="2769977"/>
            <a:chExt cx="828698" cy="795791"/>
          </a:xfrm>
        </p:grpSpPr>
        <p:pic>
          <p:nvPicPr>
            <p:cNvPr id="825" name="Google Shape;825;p49"/>
            <p:cNvPicPr preferRelativeResize="0"/>
            <p:nvPr/>
          </p:nvPicPr>
          <p:blipFill rotWithShape="1">
            <a:blip r:embed="rId4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6" name="Google Shape;826;p49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 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27" name="Google Shape;827;p49"/>
          <p:cNvGrpSpPr/>
          <p:nvPr/>
        </p:nvGrpSpPr>
        <p:grpSpPr>
          <a:xfrm>
            <a:off x="7964050" y="3263042"/>
            <a:ext cx="659726" cy="609099"/>
            <a:chOff x="7346277" y="2769977"/>
            <a:chExt cx="828698" cy="795791"/>
          </a:xfrm>
        </p:grpSpPr>
        <p:pic>
          <p:nvPicPr>
            <p:cNvPr id="828" name="Google Shape;828;p49"/>
            <p:cNvPicPr preferRelativeResize="0"/>
            <p:nvPr/>
          </p:nvPicPr>
          <p:blipFill rotWithShape="1">
            <a:blip r:embed="rId4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9" name="Google Shape;829;p49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KVM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30" name="Google Shape;830;p49"/>
          <p:cNvGrpSpPr/>
          <p:nvPr/>
        </p:nvGrpSpPr>
        <p:grpSpPr>
          <a:xfrm>
            <a:off x="7088125" y="2087642"/>
            <a:ext cx="765756" cy="1514100"/>
            <a:chOff x="7011925" y="2316242"/>
            <a:chExt cx="765756" cy="1514100"/>
          </a:xfrm>
        </p:grpSpPr>
        <p:grpSp>
          <p:nvGrpSpPr>
            <p:cNvPr id="831" name="Google Shape;831;p49"/>
            <p:cNvGrpSpPr/>
            <p:nvPr/>
          </p:nvGrpSpPr>
          <p:grpSpPr>
            <a:xfrm rot="-5400000">
              <a:off x="6663509" y="2690450"/>
              <a:ext cx="1462588" cy="765756"/>
              <a:chOff x="6894962" y="3799182"/>
              <a:chExt cx="1591500" cy="489614"/>
            </a:xfrm>
          </p:grpSpPr>
          <p:grpSp>
            <p:nvGrpSpPr>
              <p:cNvPr id="832" name="Google Shape;832;p49"/>
              <p:cNvGrpSpPr/>
              <p:nvPr/>
            </p:nvGrpSpPr>
            <p:grpSpPr>
              <a:xfrm>
                <a:off x="6894962" y="3799182"/>
                <a:ext cx="1591500" cy="126796"/>
                <a:chOff x="6894962" y="3838391"/>
                <a:chExt cx="1591500" cy="179700"/>
              </a:xfrm>
            </p:grpSpPr>
            <p:cxnSp>
              <p:nvCxnSpPr>
                <p:cNvPr id="833" name="Google Shape;833;p49"/>
                <p:cNvCxnSpPr/>
                <p:nvPr/>
              </p:nvCxnSpPr>
              <p:spPr>
                <a:xfrm rot="5400000">
                  <a:off x="7601599" y="3928241"/>
                  <a:ext cx="1797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34" name="Google Shape;834;p49"/>
                <p:cNvCxnSpPr/>
                <p:nvPr/>
              </p:nvCxnSpPr>
              <p:spPr>
                <a:xfrm flipH="1" rot="10800000">
                  <a:off x="6894962" y="4014991"/>
                  <a:ext cx="1591500" cy="3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835" name="Google Shape;835;p49"/>
              <p:cNvSpPr/>
              <p:nvPr/>
            </p:nvSpPr>
            <p:spPr>
              <a:xfrm flipH="1" rot="10800000">
                <a:off x="7655291" y="4235696"/>
                <a:ext cx="72300" cy="5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36" name="Google Shape;836;p49"/>
              <p:cNvCxnSpPr/>
              <p:nvPr/>
            </p:nvCxnSpPr>
            <p:spPr>
              <a:xfrm>
                <a:off x="7690750" y="3951268"/>
                <a:ext cx="0" cy="33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837" name="Google Shape;837;p49"/>
            <p:cNvGrpSpPr/>
            <p:nvPr/>
          </p:nvGrpSpPr>
          <p:grpSpPr>
            <a:xfrm>
              <a:off x="7249788" y="2316242"/>
              <a:ext cx="527894" cy="66300"/>
              <a:chOff x="6792588" y="2849642"/>
              <a:chExt cx="527894" cy="66300"/>
            </a:xfrm>
          </p:grpSpPr>
          <p:sp>
            <p:nvSpPr>
              <p:cNvPr id="838" name="Google Shape;838;p49"/>
              <p:cNvSpPr/>
              <p:nvPr/>
            </p:nvSpPr>
            <p:spPr>
              <a:xfrm flipH="1" rot="5400000">
                <a:off x="7245781" y="2841242"/>
                <a:ext cx="66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39" name="Google Shape;839;p49"/>
              <p:cNvCxnSpPr/>
              <p:nvPr/>
            </p:nvCxnSpPr>
            <p:spPr>
              <a:xfrm rot="10800000">
                <a:off x="7053888" y="2622055"/>
                <a:ext cx="0" cy="522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840" name="Google Shape;840;p49"/>
            <p:cNvGrpSpPr/>
            <p:nvPr/>
          </p:nvGrpSpPr>
          <p:grpSpPr>
            <a:xfrm>
              <a:off x="7249788" y="3764042"/>
              <a:ext cx="527894" cy="66300"/>
              <a:chOff x="6792588" y="2849642"/>
              <a:chExt cx="527894" cy="66300"/>
            </a:xfrm>
          </p:grpSpPr>
          <p:sp>
            <p:nvSpPr>
              <p:cNvPr id="841" name="Google Shape;841;p49"/>
              <p:cNvSpPr/>
              <p:nvPr/>
            </p:nvSpPr>
            <p:spPr>
              <a:xfrm flipH="1" rot="5400000">
                <a:off x="7245781" y="2841242"/>
                <a:ext cx="66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42" name="Google Shape;842;p49"/>
              <p:cNvCxnSpPr/>
              <p:nvPr/>
            </p:nvCxnSpPr>
            <p:spPr>
              <a:xfrm rot="10800000">
                <a:off x="7053888" y="2622055"/>
                <a:ext cx="0" cy="522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843" name="Google Shape;843;p49"/>
          <p:cNvPicPr preferRelativeResize="0"/>
          <p:nvPr/>
        </p:nvPicPr>
        <p:blipFill rotWithShape="1">
          <a:blip r:embed="rId5">
            <a:alphaModFix/>
          </a:blip>
          <a:srcRect b="0" l="416" r="416" t="0"/>
          <a:stretch/>
        </p:blipFill>
        <p:spPr>
          <a:xfrm>
            <a:off x="6340738" y="2448013"/>
            <a:ext cx="784650" cy="79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4" name="Google Shape;844;p49"/>
          <p:cNvGrpSpPr/>
          <p:nvPr/>
        </p:nvGrpSpPr>
        <p:grpSpPr>
          <a:xfrm rot="-5400000">
            <a:off x="6106207" y="2630592"/>
            <a:ext cx="66444" cy="426931"/>
            <a:chOff x="7655291" y="4015822"/>
            <a:chExt cx="72300" cy="272974"/>
          </a:xfrm>
        </p:grpSpPr>
        <p:sp>
          <p:nvSpPr>
            <p:cNvPr id="845" name="Google Shape;845;p49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46" name="Google Shape;846;p49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sp>
        <p:nvSpPr>
          <p:cNvPr id="847" name="Google Shape;847;p49"/>
          <p:cNvSpPr txBox="1"/>
          <p:nvPr/>
        </p:nvSpPr>
        <p:spPr>
          <a:xfrm>
            <a:off x="6097363" y="3144500"/>
            <a:ext cx="12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 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48" name="Google Shape;848;p49"/>
          <p:cNvGrpSpPr/>
          <p:nvPr/>
        </p:nvGrpSpPr>
        <p:grpSpPr>
          <a:xfrm rot="-5400000">
            <a:off x="4764017" y="2562530"/>
            <a:ext cx="74715" cy="606025"/>
            <a:chOff x="7650702" y="3755145"/>
            <a:chExt cx="81300" cy="387484"/>
          </a:xfrm>
        </p:grpSpPr>
        <p:cxnSp>
          <p:nvCxnSpPr>
            <p:cNvPr id="849" name="Google Shape;849;p49"/>
            <p:cNvCxnSpPr/>
            <p:nvPr/>
          </p:nvCxnSpPr>
          <p:spPr>
            <a:xfrm rot="5400000">
              <a:off x="7520032" y="393094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50" name="Google Shape;850;p49"/>
            <p:cNvSpPr/>
            <p:nvPr/>
          </p:nvSpPr>
          <p:spPr>
            <a:xfrm flipH="1" rot="10800000">
              <a:off x="7650702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51" name="Google Shape;85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071" y="2361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49"/>
          <p:cNvSpPr txBox="1"/>
          <p:nvPr/>
        </p:nvSpPr>
        <p:spPr>
          <a:xfrm>
            <a:off x="4484965" y="2629733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53" name="Google Shape;853;p49"/>
          <p:cNvGrpSpPr/>
          <p:nvPr/>
        </p:nvGrpSpPr>
        <p:grpSpPr>
          <a:xfrm>
            <a:off x="3272400" y="2268551"/>
            <a:ext cx="1257821" cy="1051300"/>
            <a:chOff x="3272401" y="2950652"/>
            <a:chExt cx="1257821" cy="1051300"/>
          </a:xfrm>
        </p:grpSpPr>
        <p:pic>
          <p:nvPicPr>
            <p:cNvPr id="854" name="Google Shape;854;p4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5" name="Google Shape;855;p49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856" name="Google Shape;856;p4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7" name="Google Shape;857;p49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58" name="Google Shape;858;p49"/>
          <p:cNvSpPr txBox="1"/>
          <p:nvPr/>
        </p:nvSpPr>
        <p:spPr>
          <a:xfrm>
            <a:off x="4912226" y="3144500"/>
            <a:ext cx="12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50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864" name="Google Shape;864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5" name="Google Shape;865;p50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6" name="Google Shape;866;p50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67" name="Google Shape;867;p50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50"/>
          <p:cNvSpPr txBox="1"/>
          <p:nvPr/>
        </p:nvSpPr>
        <p:spPr>
          <a:xfrm>
            <a:off x="3222525" y="84934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files/folders from the backed up machine instantly without having to restore the entire backed up image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69" name="Google Shape;869;p50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870" name="Google Shape;870;p50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71" name="Google Shape;871;p50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872" name="Google Shape;872;p50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3" name="Google Shape;873;p50"/>
          <p:cNvSpPr txBox="1"/>
          <p:nvPr/>
        </p:nvSpPr>
        <p:spPr>
          <a:xfrm>
            <a:off x="378275" y="2154550"/>
            <a:ext cx="26019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File Level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4" name="Google Shape;874;p50"/>
          <p:cNvSpPr txBox="1"/>
          <p:nvPr/>
        </p:nvSpPr>
        <p:spPr>
          <a:xfrm>
            <a:off x="6377725" y="2829492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File / Folder- level recovery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75" name="Google Shape;875;p50"/>
          <p:cNvGrpSpPr/>
          <p:nvPr/>
        </p:nvGrpSpPr>
        <p:grpSpPr>
          <a:xfrm>
            <a:off x="6523958" y="2164925"/>
            <a:ext cx="1132235" cy="551224"/>
            <a:chOff x="6571575" y="2698325"/>
            <a:chExt cx="1132235" cy="551224"/>
          </a:xfrm>
        </p:grpSpPr>
        <p:pic>
          <p:nvPicPr>
            <p:cNvPr id="876" name="Google Shape;876;p50"/>
            <p:cNvPicPr preferRelativeResize="0"/>
            <p:nvPr/>
          </p:nvPicPr>
          <p:blipFill rotWithShape="1">
            <a:blip r:embed="rId4">
              <a:alphaModFix/>
            </a:blip>
            <a:srcRect b="20037" l="22860" r="22173" t="19279"/>
            <a:stretch/>
          </p:blipFill>
          <p:spPr>
            <a:xfrm>
              <a:off x="6571575" y="2698325"/>
              <a:ext cx="499302" cy="551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7" name="Google Shape;877;p50"/>
            <p:cNvPicPr preferRelativeResize="0"/>
            <p:nvPr/>
          </p:nvPicPr>
          <p:blipFill rotWithShape="1">
            <a:blip r:embed="rId5">
              <a:alphaModFix/>
            </a:blip>
            <a:srcRect b="21923" l="14579" r="18940" t="22147"/>
            <a:stretch/>
          </p:blipFill>
          <p:spPr>
            <a:xfrm>
              <a:off x="7099937" y="2719924"/>
              <a:ext cx="603873" cy="5080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8" name="Google Shape;878;p50"/>
          <p:cNvGrpSpPr/>
          <p:nvPr/>
        </p:nvGrpSpPr>
        <p:grpSpPr>
          <a:xfrm>
            <a:off x="5925963" y="2517686"/>
            <a:ext cx="421800" cy="66300"/>
            <a:chOff x="5849763" y="3039580"/>
            <a:chExt cx="421800" cy="66300"/>
          </a:xfrm>
        </p:grpSpPr>
        <p:cxnSp>
          <p:nvCxnSpPr>
            <p:cNvPr id="879" name="Google Shape;879;p50"/>
            <p:cNvCxnSpPr/>
            <p:nvPr/>
          </p:nvCxnSpPr>
          <p:spPr>
            <a:xfrm>
              <a:off x="5849763" y="3073300"/>
              <a:ext cx="421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80" name="Google Shape;880;p50"/>
            <p:cNvSpPr/>
            <p:nvPr/>
          </p:nvSpPr>
          <p:spPr>
            <a:xfrm flipH="1" rot="5400000">
              <a:off x="6196241" y="3031180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1" name="Google Shape;881;p50"/>
          <p:cNvGrpSpPr/>
          <p:nvPr/>
        </p:nvGrpSpPr>
        <p:grpSpPr>
          <a:xfrm rot="-5400000">
            <a:off x="4764017" y="2257730"/>
            <a:ext cx="74715" cy="606025"/>
            <a:chOff x="7650702" y="3755145"/>
            <a:chExt cx="81300" cy="387484"/>
          </a:xfrm>
        </p:grpSpPr>
        <p:cxnSp>
          <p:nvCxnSpPr>
            <p:cNvPr id="882" name="Google Shape;882;p50"/>
            <p:cNvCxnSpPr/>
            <p:nvPr/>
          </p:nvCxnSpPr>
          <p:spPr>
            <a:xfrm rot="5400000">
              <a:off x="7520032" y="393094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83" name="Google Shape;883;p50"/>
            <p:cNvSpPr/>
            <p:nvPr/>
          </p:nvSpPr>
          <p:spPr>
            <a:xfrm flipH="1" rot="10800000">
              <a:off x="7650702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84" name="Google Shape;88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071" y="20564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50"/>
          <p:cNvSpPr txBox="1"/>
          <p:nvPr/>
        </p:nvSpPr>
        <p:spPr>
          <a:xfrm>
            <a:off x="4484965" y="2324933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86" name="Google Shape;886;p50"/>
          <p:cNvGrpSpPr/>
          <p:nvPr/>
        </p:nvGrpSpPr>
        <p:grpSpPr>
          <a:xfrm>
            <a:off x="3272400" y="1963751"/>
            <a:ext cx="1257821" cy="1051300"/>
            <a:chOff x="3272401" y="2950652"/>
            <a:chExt cx="1257821" cy="1051300"/>
          </a:xfrm>
        </p:grpSpPr>
        <p:pic>
          <p:nvPicPr>
            <p:cNvPr id="887" name="Google Shape;887;p5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8" name="Google Shape;888;p50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889" name="Google Shape;889;p50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0" name="Google Shape;890;p50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91" name="Google Shape;891;p50"/>
          <p:cNvSpPr txBox="1"/>
          <p:nvPr/>
        </p:nvSpPr>
        <p:spPr>
          <a:xfrm>
            <a:off x="4912226" y="2839700"/>
            <a:ext cx="12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p5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897" name="Google Shape;897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8" name="Google Shape;898;p5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9" name="Google Shape;899;p5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900" name="Google Shape;900;p5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51"/>
          <p:cNvSpPr txBox="1"/>
          <p:nvPr/>
        </p:nvSpPr>
        <p:spPr>
          <a:xfrm>
            <a:off x="3222525" y="85650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helps you to restore Microsoft applications i.e. MS Exchange mails, MS SQL database/tables, MS SharePoint documents and MS AD Users/Roles granularly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02" name="Google Shape;902;p5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903" name="Google Shape;903;p5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04" name="Google Shape;904;p5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905" name="Google Shape;905;p51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6" name="Google Shape;906;p51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 Item Level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7" name="Google Shape;907;p51"/>
          <p:cNvPicPr preferRelativeResize="0"/>
          <p:nvPr/>
        </p:nvPicPr>
        <p:blipFill rotWithShape="1">
          <a:blip r:embed="rId4">
            <a:alphaModFix/>
          </a:blip>
          <a:srcRect b="0" l="416" r="416" t="0"/>
          <a:stretch/>
        </p:blipFill>
        <p:spPr>
          <a:xfrm>
            <a:off x="6245826" y="2143213"/>
            <a:ext cx="784650" cy="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51"/>
          <p:cNvSpPr txBox="1"/>
          <p:nvPr/>
        </p:nvSpPr>
        <p:spPr>
          <a:xfrm>
            <a:off x="6093158" y="2814527"/>
            <a:ext cx="1113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09" name="Google Shape;909;p51"/>
          <p:cNvGrpSpPr/>
          <p:nvPr/>
        </p:nvGrpSpPr>
        <p:grpSpPr>
          <a:xfrm rot="-5400000">
            <a:off x="6106207" y="2325792"/>
            <a:ext cx="66444" cy="426931"/>
            <a:chOff x="7655291" y="4015822"/>
            <a:chExt cx="72300" cy="272974"/>
          </a:xfrm>
        </p:grpSpPr>
        <p:sp>
          <p:nvSpPr>
            <p:cNvPr id="910" name="Google Shape;910;p51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11" name="Google Shape;911;p51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12" name="Google Shape;912;p51"/>
          <p:cNvGrpSpPr/>
          <p:nvPr/>
        </p:nvGrpSpPr>
        <p:grpSpPr>
          <a:xfrm rot="-5400000">
            <a:off x="7149994" y="2325792"/>
            <a:ext cx="66444" cy="426931"/>
            <a:chOff x="7655291" y="4015822"/>
            <a:chExt cx="72300" cy="272974"/>
          </a:xfrm>
        </p:grpSpPr>
        <p:sp>
          <p:nvSpPr>
            <p:cNvPr id="913" name="Google Shape;913;p51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14" name="Google Shape;914;p51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15" name="Google Shape;915;p51"/>
          <p:cNvGrpSpPr/>
          <p:nvPr/>
        </p:nvGrpSpPr>
        <p:grpSpPr>
          <a:xfrm>
            <a:off x="7496350" y="1938620"/>
            <a:ext cx="1193700" cy="1193700"/>
            <a:chOff x="7648750" y="2056500"/>
            <a:chExt cx="1193700" cy="1193700"/>
          </a:xfrm>
        </p:grpSpPr>
        <p:sp>
          <p:nvSpPr>
            <p:cNvPr id="916" name="Google Shape;916;p51"/>
            <p:cNvSpPr/>
            <p:nvPr/>
          </p:nvSpPr>
          <p:spPr>
            <a:xfrm>
              <a:off x="7721000" y="2128750"/>
              <a:ext cx="1049100" cy="10491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51"/>
            <p:cNvSpPr/>
            <p:nvPr/>
          </p:nvSpPr>
          <p:spPr>
            <a:xfrm>
              <a:off x="7648750" y="2056500"/>
              <a:ext cx="1193700" cy="11937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18" name="Google Shape;918;p51"/>
            <p:cNvPicPr preferRelativeResize="0"/>
            <p:nvPr/>
          </p:nvPicPr>
          <p:blipFill rotWithShape="1">
            <a:blip r:embed="rId5">
              <a:alphaModFix/>
            </a:blip>
            <a:srcRect b="18552" l="17366" r="17372" t="18558"/>
            <a:stretch/>
          </p:blipFill>
          <p:spPr>
            <a:xfrm>
              <a:off x="7903250" y="2323449"/>
              <a:ext cx="684600" cy="6597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9" name="Google Shape;919;p51"/>
          <p:cNvGrpSpPr/>
          <p:nvPr/>
        </p:nvGrpSpPr>
        <p:grpSpPr>
          <a:xfrm rot="-5400000">
            <a:off x="4764017" y="2257730"/>
            <a:ext cx="74715" cy="606025"/>
            <a:chOff x="7650702" y="3755145"/>
            <a:chExt cx="81300" cy="387484"/>
          </a:xfrm>
        </p:grpSpPr>
        <p:cxnSp>
          <p:nvCxnSpPr>
            <p:cNvPr id="920" name="Google Shape;920;p51"/>
            <p:cNvCxnSpPr/>
            <p:nvPr/>
          </p:nvCxnSpPr>
          <p:spPr>
            <a:xfrm rot="5400000">
              <a:off x="7520032" y="393094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921" name="Google Shape;921;p51"/>
            <p:cNvSpPr/>
            <p:nvPr/>
          </p:nvSpPr>
          <p:spPr>
            <a:xfrm flipH="1" rot="10800000">
              <a:off x="7650702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2" name="Google Shape;92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071" y="20564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51"/>
          <p:cNvSpPr txBox="1"/>
          <p:nvPr/>
        </p:nvSpPr>
        <p:spPr>
          <a:xfrm>
            <a:off x="4484965" y="2324933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24" name="Google Shape;924;p51"/>
          <p:cNvGrpSpPr/>
          <p:nvPr/>
        </p:nvGrpSpPr>
        <p:grpSpPr>
          <a:xfrm>
            <a:off x="3272400" y="1963751"/>
            <a:ext cx="1257821" cy="1051300"/>
            <a:chOff x="3272401" y="2950652"/>
            <a:chExt cx="1257821" cy="1051300"/>
          </a:xfrm>
        </p:grpSpPr>
        <p:pic>
          <p:nvPicPr>
            <p:cNvPr id="925" name="Google Shape;925;p5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6" name="Google Shape;926;p51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927" name="Google Shape;927;p5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8" name="Google Shape;928;p51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29" name="Google Shape;929;p51"/>
          <p:cNvSpPr txBox="1"/>
          <p:nvPr/>
        </p:nvSpPr>
        <p:spPr>
          <a:xfrm>
            <a:off x="4912226" y="2839700"/>
            <a:ext cx="12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52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935" name="Google Shape;935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6" name="Google Shape;936;p52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7" name="Google Shape;937;p52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938" name="Google Shape;938;p52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52"/>
          <p:cNvSpPr txBox="1"/>
          <p:nvPr/>
        </p:nvSpPr>
        <p:spPr>
          <a:xfrm>
            <a:off x="3222525" y="814831"/>
            <a:ext cx="53961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Virtual Drive in Vembu BDR Backup Server stores the backup data in neutral file formats i.e. IMG, VHD, VHDX, and VMDK; with the help of the VembuHIVE</a:t>
            </a:r>
            <a:r>
              <a:rPr baseline="30000"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TM</a:t>
            </a: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file system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For every incremental schedule, full virtual hard disk files will be created without using any additional storage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40" name="Google Shape;940;p52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941" name="Google Shape;941;p52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42" name="Google Shape;942;p52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943" name="Google Shape;943;p52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4" name="Google Shape;944;p52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5" name="Google Shape;945;p52"/>
          <p:cNvPicPr preferRelativeResize="0"/>
          <p:nvPr/>
        </p:nvPicPr>
        <p:blipFill rotWithShape="1">
          <a:blip r:embed="rId4">
            <a:alphaModFix/>
          </a:blip>
          <a:srcRect b="0" l="416" r="416" t="0"/>
          <a:stretch/>
        </p:blipFill>
        <p:spPr>
          <a:xfrm>
            <a:off x="6398226" y="3057613"/>
            <a:ext cx="784650" cy="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52"/>
          <p:cNvSpPr txBox="1"/>
          <p:nvPr/>
        </p:nvSpPr>
        <p:spPr>
          <a:xfrm>
            <a:off x="6245558" y="3754100"/>
            <a:ext cx="1113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47" name="Google Shape;947;p52"/>
          <p:cNvGrpSpPr/>
          <p:nvPr/>
        </p:nvGrpSpPr>
        <p:grpSpPr>
          <a:xfrm rot="-5400000">
            <a:off x="6258607" y="3240192"/>
            <a:ext cx="66444" cy="426931"/>
            <a:chOff x="7655291" y="4015822"/>
            <a:chExt cx="72300" cy="272974"/>
          </a:xfrm>
        </p:grpSpPr>
        <p:sp>
          <p:nvSpPr>
            <p:cNvPr id="948" name="Google Shape;948;p52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49" name="Google Shape;949;p52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50" name="Google Shape;950;p52"/>
          <p:cNvGrpSpPr/>
          <p:nvPr/>
        </p:nvGrpSpPr>
        <p:grpSpPr>
          <a:xfrm rot="-5400000">
            <a:off x="7302394" y="3240192"/>
            <a:ext cx="66444" cy="426931"/>
            <a:chOff x="7655291" y="4015822"/>
            <a:chExt cx="72300" cy="272974"/>
          </a:xfrm>
        </p:grpSpPr>
        <p:sp>
          <p:nvSpPr>
            <p:cNvPr id="951" name="Google Shape;951;p52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52" name="Google Shape;952;p52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53" name="Google Shape;953;p52"/>
          <p:cNvGrpSpPr/>
          <p:nvPr/>
        </p:nvGrpSpPr>
        <p:grpSpPr>
          <a:xfrm>
            <a:off x="7648750" y="2853020"/>
            <a:ext cx="1193700" cy="1193700"/>
            <a:chOff x="7648750" y="2853020"/>
            <a:chExt cx="1193700" cy="1193700"/>
          </a:xfrm>
        </p:grpSpPr>
        <p:grpSp>
          <p:nvGrpSpPr>
            <p:cNvPr id="954" name="Google Shape;954;p52"/>
            <p:cNvGrpSpPr/>
            <p:nvPr/>
          </p:nvGrpSpPr>
          <p:grpSpPr>
            <a:xfrm>
              <a:off x="7648750" y="2853020"/>
              <a:ext cx="1193700" cy="1193700"/>
              <a:chOff x="7648750" y="2853020"/>
              <a:chExt cx="1193700" cy="1193700"/>
            </a:xfrm>
          </p:grpSpPr>
          <p:sp>
            <p:nvSpPr>
              <p:cNvPr id="955" name="Google Shape;955;p52"/>
              <p:cNvSpPr/>
              <p:nvPr/>
            </p:nvSpPr>
            <p:spPr>
              <a:xfrm>
                <a:off x="7721000" y="2925270"/>
                <a:ext cx="1049100" cy="10491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52"/>
              <p:cNvSpPr/>
              <p:nvPr/>
            </p:nvSpPr>
            <p:spPr>
              <a:xfrm>
                <a:off x="7648750" y="2853020"/>
                <a:ext cx="1193700" cy="1193700"/>
              </a:xfrm>
              <a:prstGeom prst="ellipse">
                <a:avLst/>
              </a:prstGeom>
              <a:noFill/>
              <a:ln cap="flat" cmpd="sng" w="9525">
                <a:solidFill>
                  <a:schemeClr val="lt2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7" name="Google Shape;957;p52"/>
            <p:cNvGrpSpPr/>
            <p:nvPr/>
          </p:nvGrpSpPr>
          <p:grpSpPr>
            <a:xfrm>
              <a:off x="7817650" y="2950773"/>
              <a:ext cx="855900" cy="883127"/>
              <a:chOff x="7873401" y="2781879"/>
              <a:chExt cx="855900" cy="883127"/>
            </a:xfrm>
          </p:grpSpPr>
          <p:grpSp>
            <p:nvGrpSpPr>
              <p:cNvPr id="958" name="Google Shape;958;p52"/>
              <p:cNvGrpSpPr/>
              <p:nvPr/>
            </p:nvGrpSpPr>
            <p:grpSpPr>
              <a:xfrm>
                <a:off x="8102001" y="2781879"/>
                <a:ext cx="398700" cy="489027"/>
                <a:chOff x="7174526" y="2243817"/>
                <a:chExt cx="398700" cy="489027"/>
              </a:xfrm>
            </p:grpSpPr>
            <p:pic>
              <p:nvPicPr>
                <p:cNvPr id="959" name="Google Shape;959;p52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18056" l="25110" r="25115" t="18069"/>
                <a:stretch/>
              </p:blipFill>
              <p:spPr>
                <a:xfrm>
                  <a:off x="7183325" y="2243817"/>
                  <a:ext cx="381102" cy="4890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60" name="Google Shape;960;p52"/>
                <p:cNvSpPr txBox="1"/>
                <p:nvPr/>
              </p:nvSpPr>
              <p:spPr>
                <a:xfrm>
                  <a:off x="7174526" y="2464485"/>
                  <a:ext cx="398700" cy="10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3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VHD</a:t>
                  </a:r>
                  <a:r>
                    <a:rPr lang="en" sz="300">
                      <a:solidFill>
                        <a:srgbClr val="980000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/</a:t>
                  </a:r>
                  <a:r>
                    <a:rPr lang="en" sz="3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VHDX</a:t>
                  </a:r>
                  <a:endParaRPr sz="300">
                    <a:solidFill>
                      <a:srgbClr val="F20122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grpSp>
            <p:nvGrpSpPr>
              <p:cNvPr id="961" name="Google Shape;961;p52"/>
              <p:cNvGrpSpPr/>
              <p:nvPr/>
            </p:nvGrpSpPr>
            <p:grpSpPr>
              <a:xfrm>
                <a:off x="7873401" y="3175979"/>
                <a:ext cx="855900" cy="489027"/>
                <a:chOff x="7873401" y="3175979"/>
                <a:chExt cx="855900" cy="489027"/>
              </a:xfrm>
            </p:grpSpPr>
            <p:grpSp>
              <p:nvGrpSpPr>
                <p:cNvPr id="962" name="Google Shape;962;p52"/>
                <p:cNvGrpSpPr/>
                <p:nvPr/>
              </p:nvGrpSpPr>
              <p:grpSpPr>
                <a:xfrm>
                  <a:off x="7873401" y="3175979"/>
                  <a:ext cx="398700" cy="489027"/>
                  <a:chOff x="7174526" y="2243817"/>
                  <a:chExt cx="398700" cy="489027"/>
                </a:xfrm>
              </p:grpSpPr>
              <p:pic>
                <p:nvPicPr>
                  <p:cNvPr id="963" name="Google Shape;963;p52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18056" l="25110" r="25115" t="18069"/>
                  <a:stretch/>
                </p:blipFill>
                <p:spPr>
                  <a:xfrm>
                    <a:off x="7183325" y="2243817"/>
                    <a:ext cx="381102" cy="48902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964" name="Google Shape;964;p52"/>
                  <p:cNvSpPr txBox="1"/>
                  <p:nvPr/>
                </p:nvSpPr>
                <p:spPr>
                  <a:xfrm>
                    <a:off x="7174526" y="2464485"/>
                    <a:ext cx="398700" cy="10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00">
                        <a:solidFill>
                          <a:srgbClr val="F20122"/>
                        </a:solidFill>
                        <a:latin typeface="Lato Black"/>
                        <a:ea typeface="Lato Black"/>
                        <a:cs typeface="Lato Black"/>
                        <a:sym typeface="Lato Black"/>
                      </a:rPr>
                      <a:t>VMDK</a:t>
                    </a:r>
                    <a:endParaRPr sz="5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</p:grpSp>
            <p:grpSp>
              <p:nvGrpSpPr>
                <p:cNvPr id="965" name="Google Shape;965;p52"/>
                <p:cNvGrpSpPr/>
                <p:nvPr/>
              </p:nvGrpSpPr>
              <p:grpSpPr>
                <a:xfrm>
                  <a:off x="8330601" y="3175979"/>
                  <a:ext cx="398700" cy="489027"/>
                  <a:chOff x="7174526" y="2243817"/>
                  <a:chExt cx="398700" cy="489027"/>
                </a:xfrm>
              </p:grpSpPr>
              <p:pic>
                <p:nvPicPr>
                  <p:cNvPr id="966" name="Google Shape;966;p52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18056" l="25110" r="25115" t="18069"/>
                  <a:stretch/>
                </p:blipFill>
                <p:spPr>
                  <a:xfrm>
                    <a:off x="7183325" y="2243817"/>
                    <a:ext cx="381102" cy="48902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967" name="Google Shape;967;p52"/>
                  <p:cNvSpPr txBox="1"/>
                  <p:nvPr/>
                </p:nvSpPr>
                <p:spPr>
                  <a:xfrm>
                    <a:off x="7174526" y="2464485"/>
                    <a:ext cx="398700" cy="10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00">
                        <a:solidFill>
                          <a:srgbClr val="F20122"/>
                        </a:solidFill>
                        <a:latin typeface="Lato Black"/>
                        <a:ea typeface="Lato Black"/>
                        <a:cs typeface="Lato Black"/>
                        <a:sym typeface="Lato Black"/>
                      </a:rPr>
                      <a:t>RAW</a:t>
                    </a:r>
                    <a:endParaRPr sz="5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</p:grpSp>
          </p:grpSp>
        </p:grpSp>
      </p:grpSp>
      <p:grpSp>
        <p:nvGrpSpPr>
          <p:cNvPr id="968" name="Google Shape;968;p52"/>
          <p:cNvGrpSpPr/>
          <p:nvPr/>
        </p:nvGrpSpPr>
        <p:grpSpPr>
          <a:xfrm rot="-5400000">
            <a:off x="4764017" y="3172130"/>
            <a:ext cx="74715" cy="606025"/>
            <a:chOff x="7650702" y="3755145"/>
            <a:chExt cx="81300" cy="387484"/>
          </a:xfrm>
        </p:grpSpPr>
        <p:cxnSp>
          <p:nvCxnSpPr>
            <p:cNvPr id="969" name="Google Shape;969;p52"/>
            <p:cNvCxnSpPr/>
            <p:nvPr/>
          </p:nvCxnSpPr>
          <p:spPr>
            <a:xfrm rot="5400000">
              <a:off x="7520032" y="393094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970" name="Google Shape;970;p52"/>
            <p:cNvSpPr/>
            <p:nvPr/>
          </p:nvSpPr>
          <p:spPr>
            <a:xfrm flipH="1" rot="10800000">
              <a:off x="7650702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71" name="Google Shape;97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0071" y="29708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52"/>
          <p:cNvSpPr txBox="1"/>
          <p:nvPr/>
        </p:nvSpPr>
        <p:spPr>
          <a:xfrm>
            <a:off x="4484965" y="3239333"/>
            <a:ext cx="5817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73" name="Google Shape;973;p52"/>
          <p:cNvGrpSpPr/>
          <p:nvPr/>
        </p:nvGrpSpPr>
        <p:grpSpPr>
          <a:xfrm>
            <a:off x="3272400" y="2878151"/>
            <a:ext cx="1257821" cy="1051300"/>
            <a:chOff x="3272401" y="2950652"/>
            <a:chExt cx="1257821" cy="1051300"/>
          </a:xfrm>
        </p:grpSpPr>
        <p:pic>
          <p:nvPicPr>
            <p:cNvPr id="974" name="Google Shape;974;p5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272400" y="2950652"/>
              <a:ext cx="1051300" cy="1051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5" name="Google Shape;975;p52"/>
            <p:cNvGrpSpPr/>
            <p:nvPr/>
          </p:nvGrpSpPr>
          <p:grpSpPr>
            <a:xfrm>
              <a:off x="4048859" y="3133151"/>
              <a:ext cx="481363" cy="786175"/>
              <a:chOff x="4038872" y="3166956"/>
              <a:chExt cx="481363" cy="786175"/>
            </a:xfrm>
          </p:grpSpPr>
          <p:pic>
            <p:nvPicPr>
              <p:cNvPr id="976" name="Google Shape;976;p5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038872" y="31669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7" name="Google Shape;977;p52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4038872" y="3471756"/>
                <a:ext cx="481363" cy="4813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78" name="Google Shape;978;p52"/>
          <p:cNvSpPr txBox="1"/>
          <p:nvPr/>
        </p:nvSpPr>
        <p:spPr>
          <a:xfrm>
            <a:off x="4912226" y="3754100"/>
            <a:ext cx="12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53"/>
          <p:cNvSpPr txBox="1"/>
          <p:nvPr/>
        </p:nvSpPr>
        <p:spPr>
          <a:xfrm>
            <a:off x="236250" y="2707363"/>
            <a:ext cx="86715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for Microsoft Windows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Licensing Model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85" name="Google Shape;985;p53"/>
          <p:cNvPicPr preferRelativeResize="0"/>
          <p:nvPr/>
        </p:nvPicPr>
        <p:blipFill rotWithShape="1">
          <a:blip r:embed="rId4">
            <a:alphaModFix/>
          </a:blip>
          <a:srcRect b="5382" l="19686" r="17014" t="5347"/>
          <a:stretch/>
        </p:blipFill>
        <p:spPr>
          <a:xfrm>
            <a:off x="4217300" y="1577537"/>
            <a:ext cx="557000" cy="7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7"/>
          <p:cNvSpPr/>
          <p:nvPr/>
        </p:nvSpPr>
        <p:spPr>
          <a:xfrm>
            <a:off x="4410175" y="129175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200" y="1562650"/>
            <a:ext cx="40386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1066900" y="2141975"/>
            <a:ext cx="2733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Technology Partner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1" name="Google Shape;991;p54"/>
          <p:cNvCxnSpPr/>
          <p:nvPr/>
        </p:nvCxnSpPr>
        <p:spPr>
          <a:xfrm>
            <a:off x="7460949" y="2145625"/>
            <a:ext cx="0" cy="17361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992" name="Google Shape;992;p54"/>
          <p:cNvSpPr/>
          <p:nvPr/>
        </p:nvSpPr>
        <p:spPr>
          <a:xfrm>
            <a:off x="75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54"/>
          <p:cNvSpPr/>
          <p:nvPr/>
        </p:nvSpPr>
        <p:spPr>
          <a:xfrm>
            <a:off x="1500" y="4623470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94" name="Google Shape;994;p54"/>
          <p:cNvSpPr/>
          <p:nvPr/>
        </p:nvSpPr>
        <p:spPr>
          <a:xfrm rot="10800000">
            <a:off x="8800405" y="738913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5" name="Google Shape;995;p54"/>
          <p:cNvGrpSpPr/>
          <p:nvPr/>
        </p:nvGrpSpPr>
        <p:grpSpPr>
          <a:xfrm>
            <a:off x="2134950" y="4468025"/>
            <a:ext cx="4874100" cy="37500"/>
            <a:chOff x="2134950" y="4239425"/>
            <a:chExt cx="4874100" cy="37500"/>
          </a:xfrm>
        </p:grpSpPr>
        <p:cxnSp>
          <p:nvCxnSpPr>
            <p:cNvPr id="996" name="Google Shape;996;p54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97" name="Google Shape;997;p54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8" name="Google Shape;998;p54"/>
          <p:cNvSpPr txBox="1"/>
          <p:nvPr/>
        </p:nvSpPr>
        <p:spPr>
          <a:xfrm>
            <a:off x="6025425" y="231722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9" name="Google Shape;999;p54"/>
          <p:cNvSpPr/>
          <p:nvPr/>
        </p:nvSpPr>
        <p:spPr>
          <a:xfrm>
            <a:off x="428025" y="1174800"/>
            <a:ext cx="5509500" cy="3002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54"/>
          <p:cNvSpPr txBox="1"/>
          <p:nvPr/>
        </p:nvSpPr>
        <p:spPr>
          <a:xfrm>
            <a:off x="185050" y="152538"/>
            <a:ext cx="7626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Licensing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01" name="Google Shape;1001;p54"/>
          <p:cNvSpPr txBox="1"/>
          <p:nvPr/>
        </p:nvSpPr>
        <p:spPr>
          <a:xfrm>
            <a:off x="552525" y="16172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offers licensing options at monthly &amp; yearly subscriptions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24/7 support and major/minor upgrades included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2" name="Google Shape;1002;p54"/>
          <p:cNvSpPr txBox="1"/>
          <p:nvPr/>
        </p:nvSpPr>
        <p:spPr>
          <a:xfrm>
            <a:off x="7145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Subscription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3" name="Google Shape;1003;p54"/>
          <p:cNvSpPr txBox="1"/>
          <p:nvPr/>
        </p:nvSpPr>
        <p:spPr>
          <a:xfrm>
            <a:off x="552525" y="29888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One time purchase with upgrades and support free for one year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After 1 year 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AMC of 20% of license fee to be paid for continued support &amp; updates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4" name="Google Shape;1004;p54"/>
          <p:cNvSpPr txBox="1"/>
          <p:nvPr/>
        </p:nvSpPr>
        <p:spPr>
          <a:xfrm>
            <a:off x="714550" y="26478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Perpetual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5" name="Google Shape;1005;p54"/>
          <p:cNvSpPr txBox="1"/>
          <p:nvPr/>
        </p:nvSpPr>
        <p:spPr>
          <a:xfrm>
            <a:off x="6110275" y="1594218"/>
            <a:ext cx="22206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Free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Standard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6" name="Google Shape;1006;p54"/>
          <p:cNvSpPr txBox="1"/>
          <p:nvPr/>
        </p:nvSpPr>
        <p:spPr>
          <a:xfrm>
            <a:off x="627230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Available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Editions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007" name="Google Shape;1007;p54"/>
          <p:cNvCxnSpPr/>
          <p:nvPr/>
        </p:nvCxnSpPr>
        <p:spPr>
          <a:xfrm>
            <a:off x="770950" y="2416400"/>
            <a:ext cx="3659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08" name="Google Shape;1008;p54"/>
          <p:cNvSpPr txBox="1"/>
          <p:nvPr/>
        </p:nvSpPr>
        <p:spPr>
          <a:xfrm>
            <a:off x="6110275" y="2844882"/>
            <a:ext cx="28608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entire disks or selected volumes of upto 10 Windows Workstations for free without any feature restrictions.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9" name="Google Shape;1009;p54"/>
          <p:cNvSpPr txBox="1"/>
          <p:nvPr/>
        </p:nvSpPr>
        <p:spPr>
          <a:xfrm>
            <a:off x="6272300" y="25716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Free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Workstation Backup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55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grpSp>
          <p:nvGrpSpPr>
            <p:cNvPr id="1015" name="Google Shape;1015;p55"/>
            <p:cNvGrpSpPr/>
            <p:nvPr/>
          </p:nvGrpSpPr>
          <p:grpSpPr>
            <a:xfrm>
              <a:off x="0" y="0"/>
              <a:ext cx="9145500" cy="5143600"/>
              <a:chOff x="0" y="0"/>
              <a:chExt cx="9145500" cy="5143600"/>
            </a:xfrm>
          </p:grpSpPr>
          <p:pic>
            <p:nvPicPr>
              <p:cNvPr id="1016" name="Google Shape;1016;p5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9144000" cy="5142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17" name="Google Shape;1017;p55"/>
              <p:cNvSpPr/>
              <p:nvPr/>
            </p:nvSpPr>
            <p:spPr>
              <a:xfrm>
                <a:off x="2339700" y="1000"/>
                <a:ext cx="6805800" cy="514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18" name="Google Shape;1018;p55"/>
            <p:cNvSpPr/>
            <p:nvPr/>
          </p:nvSpPr>
          <p:spPr>
            <a:xfrm>
              <a:off x="2339700" y="128750"/>
              <a:ext cx="6683700" cy="4886100"/>
            </a:xfrm>
            <a:prstGeom prst="rect">
              <a:avLst/>
            </a:prstGeom>
            <a:noFill/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9" name="Google Shape;1019;p55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1020" name="Google Shape;1020;p55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021" name="Google Shape;1021;p55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22" name="Google Shape;1022;p55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1023" name="Google Shape;1023;p55"/>
            <p:cNvSpPr txBox="1"/>
            <p:nvPr/>
          </p:nvSpPr>
          <p:spPr>
            <a:xfrm>
              <a:off x="480575" y="2357351"/>
              <a:ext cx="2240400" cy="7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Backup </a:t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for </a:t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Microsoft</a:t>
              </a: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</a:t>
              </a:r>
              <a:r>
                <a:rPr b="1" lang="en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Windows </a:t>
              </a:r>
              <a:endPara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1024" name="Google Shape;1024;p55"/>
          <p:cNvPicPr preferRelativeResize="0"/>
          <p:nvPr/>
        </p:nvPicPr>
        <p:blipFill rotWithShape="1">
          <a:blip r:embed="rId4">
            <a:alphaModFix/>
          </a:blip>
          <a:srcRect b="27221" l="748" r="738" t="27212"/>
          <a:stretch/>
        </p:blipFill>
        <p:spPr>
          <a:xfrm>
            <a:off x="3095200" y="1762813"/>
            <a:ext cx="5765699" cy="1638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5" name="Google Shape;1025;p55"/>
          <p:cNvGrpSpPr/>
          <p:nvPr/>
        </p:nvGrpSpPr>
        <p:grpSpPr>
          <a:xfrm>
            <a:off x="7552239" y="2351084"/>
            <a:ext cx="864300" cy="352430"/>
            <a:chOff x="7552239" y="2349503"/>
            <a:chExt cx="864300" cy="352430"/>
          </a:xfrm>
        </p:grpSpPr>
        <p:sp>
          <p:nvSpPr>
            <p:cNvPr id="1026" name="Google Shape;1026;p55"/>
            <p:cNvSpPr txBox="1"/>
            <p:nvPr/>
          </p:nvSpPr>
          <p:spPr>
            <a:xfrm>
              <a:off x="7691589" y="2349503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$60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27" name="Google Shape;1027;p55"/>
            <p:cNvSpPr txBox="1"/>
            <p:nvPr/>
          </p:nvSpPr>
          <p:spPr>
            <a:xfrm>
              <a:off x="7552239" y="2578933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server/annum</a:t>
              </a:r>
              <a:endParaRPr b="1" i="1" sz="500"/>
            </a:p>
          </p:txBody>
        </p:sp>
      </p:grpSp>
      <p:sp>
        <p:nvSpPr>
          <p:cNvPr id="1028" name="Google Shape;1028;p55"/>
          <p:cNvSpPr txBox="1"/>
          <p:nvPr/>
        </p:nvSpPr>
        <p:spPr>
          <a:xfrm>
            <a:off x="5450754" y="1931800"/>
            <a:ext cx="14805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Workstation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1029" name="Google Shape;1029;p55"/>
          <p:cNvSpPr txBox="1"/>
          <p:nvPr/>
        </p:nvSpPr>
        <p:spPr>
          <a:xfrm>
            <a:off x="7244139" y="1931800"/>
            <a:ext cx="14805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Server</a:t>
            </a:r>
            <a:endParaRPr b="1" sz="900">
              <a:solidFill>
                <a:schemeClr val="lt1"/>
              </a:solidFill>
            </a:endParaRPr>
          </a:p>
        </p:txBody>
      </p:sp>
      <p:grpSp>
        <p:nvGrpSpPr>
          <p:cNvPr id="1030" name="Google Shape;1030;p55"/>
          <p:cNvGrpSpPr/>
          <p:nvPr/>
        </p:nvGrpSpPr>
        <p:grpSpPr>
          <a:xfrm>
            <a:off x="7552239" y="2883634"/>
            <a:ext cx="864300" cy="346404"/>
            <a:chOff x="7552239" y="2886996"/>
            <a:chExt cx="864300" cy="346404"/>
          </a:xfrm>
        </p:grpSpPr>
        <p:sp>
          <p:nvSpPr>
            <p:cNvPr id="1031" name="Google Shape;1031;p55"/>
            <p:cNvSpPr txBox="1"/>
            <p:nvPr/>
          </p:nvSpPr>
          <p:spPr>
            <a:xfrm>
              <a:off x="7664889" y="2886996"/>
              <a:ext cx="6390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$150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32" name="Google Shape;1032;p55"/>
            <p:cNvSpPr txBox="1"/>
            <p:nvPr/>
          </p:nvSpPr>
          <p:spPr>
            <a:xfrm>
              <a:off x="7552239" y="3110400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server</a:t>
              </a:r>
              <a:endParaRPr b="1" i="1" sz="500"/>
            </a:p>
          </p:txBody>
        </p:sp>
      </p:grpSp>
      <p:grpSp>
        <p:nvGrpSpPr>
          <p:cNvPr id="1033" name="Google Shape;1033;p55"/>
          <p:cNvGrpSpPr/>
          <p:nvPr/>
        </p:nvGrpSpPr>
        <p:grpSpPr>
          <a:xfrm>
            <a:off x="5734704" y="2351084"/>
            <a:ext cx="912600" cy="352430"/>
            <a:chOff x="5734704" y="2349503"/>
            <a:chExt cx="912600" cy="352430"/>
          </a:xfrm>
        </p:grpSpPr>
        <p:sp>
          <p:nvSpPr>
            <p:cNvPr id="1034" name="Google Shape;1034;p55"/>
            <p:cNvSpPr txBox="1"/>
            <p:nvPr/>
          </p:nvSpPr>
          <p:spPr>
            <a:xfrm>
              <a:off x="5898204" y="2349503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$15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35" name="Google Shape;1035;p55"/>
            <p:cNvSpPr txBox="1"/>
            <p:nvPr/>
          </p:nvSpPr>
          <p:spPr>
            <a:xfrm>
              <a:off x="5734704" y="2578933"/>
              <a:ext cx="9126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workstation/annum</a:t>
              </a:r>
              <a:endParaRPr b="1" i="1" sz="500"/>
            </a:p>
          </p:txBody>
        </p:sp>
      </p:grpSp>
      <p:grpSp>
        <p:nvGrpSpPr>
          <p:cNvPr id="1036" name="Google Shape;1036;p55"/>
          <p:cNvGrpSpPr/>
          <p:nvPr/>
        </p:nvGrpSpPr>
        <p:grpSpPr>
          <a:xfrm>
            <a:off x="5758854" y="2883634"/>
            <a:ext cx="864300" cy="346404"/>
            <a:chOff x="5758854" y="2886996"/>
            <a:chExt cx="864300" cy="346404"/>
          </a:xfrm>
        </p:grpSpPr>
        <p:sp>
          <p:nvSpPr>
            <p:cNvPr id="1037" name="Google Shape;1037;p55"/>
            <p:cNvSpPr txBox="1"/>
            <p:nvPr/>
          </p:nvSpPr>
          <p:spPr>
            <a:xfrm>
              <a:off x="5815404" y="2886996"/>
              <a:ext cx="7512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$37.50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038" name="Google Shape;1038;p55"/>
            <p:cNvSpPr txBox="1"/>
            <p:nvPr/>
          </p:nvSpPr>
          <p:spPr>
            <a:xfrm>
              <a:off x="5758854" y="3110400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workstation</a:t>
              </a:r>
              <a:endParaRPr b="1" i="1" sz="500"/>
            </a:p>
          </p:txBody>
        </p:sp>
      </p:grpSp>
      <p:grpSp>
        <p:nvGrpSpPr>
          <p:cNvPr id="1039" name="Google Shape;1039;p55"/>
          <p:cNvGrpSpPr/>
          <p:nvPr/>
        </p:nvGrpSpPr>
        <p:grpSpPr>
          <a:xfrm>
            <a:off x="3106014" y="2339350"/>
            <a:ext cx="1789800" cy="375897"/>
            <a:chOff x="3106014" y="2339350"/>
            <a:chExt cx="1789800" cy="375897"/>
          </a:xfrm>
        </p:grpSpPr>
        <p:sp>
          <p:nvSpPr>
            <p:cNvPr id="1040" name="Google Shape;1040;p55"/>
            <p:cNvSpPr txBox="1"/>
            <p:nvPr/>
          </p:nvSpPr>
          <p:spPr>
            <a:xfrm>
              <a:off x="3106026" y="2339350"/>
              <a:ext cx="17634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</a:rPr>
                <a:t>Subscription License</a:t>
              </a:r>
              <a:endParaRPr b="1" sz="750">
                <a:solidFill>
                  <a:schemeClr val="lt1"/>
                </a:solidFill>
              </a:endParaRPr>
            </a:p>
          </p:txBody>
        </p:sp>
        <p:sp>
          <p:nvSpPr>
            <p:cNvPr id="1041" name="Google Shape;1041;p55"/>
            <p:cNvSpPr txBox="1"/>
            <p:nvPr/>
          </p:nvSpPr>
          <p:spPr>
            <a:xfrm>
              <a:off x="3106014" y="2592247"/>
              <a:ext cx="17898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500"/>
                <a:t>(Includes product updates, upgrades &amp; standard technical support until subscription period)</a:t>
              </a:r>
              <a:endParaRPr i="1" sz="500"/>
            </a:p>
          </p:txBody>
        </p:sp>
      </p:grpSp>
      <p:grpSp>
        <p:nvGrpSpPr>
          <p:cNvPr id="1042" name="Google Shape;1042;p55"/>
          <p:cNvGrpSpPr/>
          <p:nvPr/>
        </p:nvGrpSpPr>
        <p:grpSpPr>
          <a:xfrm>
            <a:off x="3106014" y="2882326"/>
            <a:ext cx="1588812" cy="349020"/>
            <a:chOff x="3106014" y="2880272"/>
            <a:chExt cx="1588812" cy="349020"/>
          </a:xfrm>
        </p:grpSpPr>
        <p:sp>
          <p:nvSpPr>
            <p:cNvPr id="1043" name="Google Shape;1043;p55"/>
            <p:cNvSpPr txBox="1"/>
            <p:nvPr/>
          </p:nvSpPr>
          <p:spPr>
            <a:xfrm>
              <a:off x="3106025" y="2880272"/>
              <a:ext cx="15888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</a:rPr>
                <a:t>Perpetual License</a:t>
              </a:r>
              <a:endParaRPr b="1" sz="750">
                <a:solidFill>
                  <a:schemeClr val="lt1"/>
                </a:solidFill>
              </a:endParaRPr>
            </a:p>
          </p:txBody>
        </p:sp>
        <p:sp>
          <p:nvSpPr>
            <p:cNvPr id="1044" name="Google Shape;1044;p55"/>
            <p:cNvSpPr txBox="1"/>
            <p:nvPr/>
          </p:nvSpPr>
          <p:spPr>
            <a:xfrm>
              <a:off x="3106014" y="3106292"/>
              <a:ext cx="15888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500"/>
                <a:t>(Free maintenance &amp; support for 1st year)</a:t>
              </a:r>
              <a:endParaRPr i="1" sz="5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10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0" name="Google Shape;1050;p56"/>
          <p:cNvGrpSpPr/>
          <p:nvPr/>
        </p:nvGrpSpPr>
        <p:grpSpPr>
          <a:xfrm>
            <a:off x="2702853" y="1644931"/>
            <a:ext cx="3738300" cy="1853289"/>
            <a:chOff x="2593503" y="2390086"/>
            <a:chExt cx="3738300" cy="1853289"/>
          </a:xfrm>
        </p:grpSpPr>
        <p:sp>
          <p:nvSpPr>
            <p:cNvPr id="1051" name="Google Shape;1051;p56"/>
            <p:cNvSpPr txBox="1"/>
            <p:nvPr/>
          </p:nvSpPr>
          <p:spPr>
            <a:xfrm>
              <a:off x="2903102" y="3677875"/>
              <a:ext cx="31191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Email</a:t>
              </a:r>
              <a:endParaRPr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vembu-sales@vembu.com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uFill>
                    <a:noFill/>
                  </a:uFill>
                  <a:latin typeface="Lato Light"/>
                  <a:ea typeface="Lato Light"/>
                  <a:cs typeface="Lato Light"/>
                  <a:sym typeface="Lato Light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vembu-support@vembu.com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52" name="Google Shape;1052;p56"/>
            <p:cNvSpPr txBox="1"/>
            <p:nvPr/>
          </p:nvSpPr>
          <p:spPr>
            <a:xfrm>
              <a:off x="2593503" y="2390086"/>
              <a:ext cx="37383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Thank You</a:t>
              </a:r>
              <a:endParaRPr sz="36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053" name="Google Shape;1053;p56"/>
            <p:cNvCxnSpPr/>
            <p:nvPr/>
          </p:nvCxnSpPr>
          <p:spPr>
            <a:xfrm>
              <a:off x="2608503" y="2964475"/>
              <a:ext cx="3708300" cy="0"/>
            </a:xfrm>
            <a:prstGeom prst="straightConnector1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54" name="Google Shape;1054;p56"/>
            <p:cNvGrpSpPr/>
            <p:nvPr/>
          </p:nvGrpSpPr>
          <p:grpSpPr>
            <a:xfrm>
              <a:off x="2849007" y="3143905"/>
              <a:ext cx="3227290" cy="393600"/>
              <a:chOff x="2876984" y="3220105"/>
              <a:chExt cx="3227290" cy="393600"/>
            </a:xfrm>
          </p:grpSpPr>
          <p:sp>
            <p:nvSpPr>
              <p:cNvPr id="1055" name="Google Shape;1055;p56"/>
              <p:cNvSpPr txBox="1"/>
              <p:nvPr/>
            </p:nvSpPr>
            <p:spPr>
              <a:xfrm>
                <a:off x="2876984" y="3220105"/>
                <a:ext cx="1441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USA &amp; CANADA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+1-512-256-8699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056" name="Google Shape;1056;p56"/>
              <p:cNvSpPr txBox="1"/>
              <p:nvPr/>
            </p:nvSpPr>
            <p:spPr>
              <a:xfrm>
                <a:off x="4622874" y="3220105"/>
                <a:ext cx="14814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UNITED KINGDOM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+44-203-793-8668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1057" name="Google Shape;1057;p56"/>
              <p:cNvCxnSpPr/>
              <p:nvPr/>
            </p:nvCxnSpPr>
            <p:spPr>
              <a:xfrm>
                <a:off x="4423925" y="3224305"/>
                <a:ext cx="0" cy="385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Product Overview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/>
          <p:nvPr/>
        </p:nvSpPr>
        <p:spPr>
          <a:xfrm>
            <a:off x="1600" y="2586625"/>
            <a:ext cx="9144000" cy="25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133350" y="2586625"/>
            <a:ext cx="8885100" cy="24288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9"/>
          <p:cNvSpPr txBox="1"/>
          <p:nvPr/>
        </p:nvSpPr>
        <p:spPr>
          <a:xfrm>
            <a:off x="2690925" y="565200"/>
            <a:ext cx="37623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Vembu 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BDR Suite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75" y="1255613"/>
            <a:ext cx="91440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Vembu BDR Suite is a portfolio of products designed to backup multiple environments from</a:t>
            </a:r>
            <a:endParaRPr i="1"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virtual to physical to cloud while addressing diverse and advanced use cases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2" name="Google Shape;142;p29"/>
          <p:cNvCxnSpPr/>
          <p:nvPr/>
        </p:nvCxnSpPr>
        <p:spPr>
          <a:xfrm>
            <a:off x="2457525" y="1195975"/>
            <a:ext cx="4229100" cy="0"/>
          </a:xfrm>
          <a:prstGeom prst="straightConnector1">
            <a:avLst/>
          </a:prstGeom>
          <a:noFill/>
          <a:ln cap="flat" cmpd="sng" w="9525">
            <a:solidFill>
              <a:srgbClr val="FF6A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29"/>
          <p:cNvSpPr txBox="1"/>
          <p:nvPr/>
        </p:nvSpPr>
        <p:spPr>
          <a:xfrm>
            <a:off x="40636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VMware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215099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Hyper-V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3872393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Windows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6" name="Google Shape;146;p29"/>
          <p:cNvSpPr txBox="1"/>
          <p:nvPr/>
        </p:nvSpPr>
        <p:spPr>
          <a:xfrm>
            <a:off x="5539355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AWS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/>
          <p:nvPr/>
        </p:nvSpPr>
        <p:spPr>
          <a:xfrm>
            <a:off x="7138817" y="3059300"/>
            <a:ext cx="164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365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" name="Google Shape;148;p29"/>
          <p:cNvGrpSpPr/>
          <p:nvPr/>
        </p:nvGrpSpPr>
        <p:grpSpPr>
          <a:xfrm>
            <a:off x="817603" y="2201120"/>
            <a:ext cx="802876" cy="799249"/>
            <a:chOff x="827970" y="2201120"/>
            <a:chExt cx="802876" cy="799249"/>
          </a:xfrm>
        </p:grpSpPr>
        <p:pic>
          <p:nvPicPr>
            <p:cNvPr id="149" name="Google Shape;149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827970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9"/>
            <p:cNvPicPr preferRelativeResize="0"/>
            <p:nvPr/>
          </p:nvPicPr>
          <p:blipFill rotWithShape="1">
            <a:blip r:embed="rId5">
              <a:alphaModFix/>
            </a:blip>
            <a:srcRect b="228" l="0" r="0" t="228"/>
            <a:stretch/>
          </p:blipFill>
          <p:spPr>
            <a:xfrm>
              <a:off x="903158" y="2275994"/>
              <a:ext cx="652500" cy="649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9"/>
          <p:cNvGrpSpPr/>
          <p:nvPr/>
        </p:nvGrpSpPr>
        <p:grpSpPr>
          <a:xfrm>
            <a:off x="4168381" y="2201120"/>
            <a:ext cx="802875" cy="799249"/>
            <a:chOff x="4170565" y="2201120"/>
            <a:chExt cx="802875" cy="799249"/>
          </a:xfrm>
        </p:grpSpPr>
        <p:pic>
          <p:nvPicPr>
            <p:cNvPr id="152" name="Google Shape;152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4170565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9"/>
            <p:cNvPicPr preferRelativeResize="0"/>
            <p:nvPr/>
          </p:nvPicPr>
          <p:blipFill rotWithShape="1">
            <a:blip r:embed="rId6">
              <a:alphaModFix/>
            </a:blip>
            <a:srcRect b="228" l="0" r="0" t="228"/>
            <a:stretch/>
          </p:blipFill>
          <p:spPr>
            <a:xfrm>
              <a:off x="4312768" y="2312627"/>
              <a:ext cx="542950" cy="540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29"/>
          <p:cNvGrpSpPr/>
          <p:nvPr/>
        </p:nvGrpSpPr>
        <p:grpSpPr>
          <a:xfrm>
            <a:off x="2498095" y="2201120"/>
            <a:ext cx="802875" cy="799249"/>
            <a:chOff x="2499267" y="2201120"/>
            <a:chExt cx="802875" cy="799249"/>
          </a:xfrm>
        </p:grpSpPr>
        <p:pic>
          <p:nvPicPr>
            <p:cNvPr id="155" name="Google Shape;155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2499267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9"/>
            <p:cNvPicPr preferRelativeResize="0"/>
            <p:nvPr/>
          </p:nvPicPr>
          <p:blipFill rotWithShape="1">
            <a:blip r:embed="rId7">
              <a:alphaModFix/>
            </a:blip>
            <a:srcRect b="228" l="0" r="0" t="228"/>
            <a:stretch/>
          </p:blipFill>
          <p:spPr>
            <a:xfrm>
              <a:off x="2612717" y="2314069"/>
              <a:ext cx="575976" cy="5733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29"/>
          <p:cNvGrpSpPr/>
          <p:nvPr/>
        </p:nvGrpSpPr>
        <p:grpSpPr>
          <a:xfrm>
            <a:off x="5848872" y="2201120"/>
            <a:ext cx="802876" cy="799249"/>
            <a:chOff x="5841862" y="2201120"/>
            <a:chExt cx="802876" cy="799249"/>
          </a:xfrm>
        </p:grpSpPr>
        <p:pic>
          <p:nvPicPr>
            <p:cNvPr id="158" name="Google Shape;158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841862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9"/>
            <p:cNvPicPr preferRelativeResize="0"/>
            <p:nvPr/>
          </p:nvPicPr>
          <p:blipFill rotWithShape="1">
            <a:blip r:embed="rId8">
              <a:alphaModFix/>
            </a:blip>
            <a:srcRect b="228" l="0" r="0" t="228"/>
            <a:stretch/>
          </p:blipFill>
          <p:spPr>
            <a:xfrm>
              <a:off x="5933026" y="229239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9"/>
          <p:cNvGrpSpPr/>
          <p:nvPr/>
        </p:nvGrpSpPr>
        <p:grpSpPr>
          <a:xfrm>
            <a:off x="7519158" y="2201120"/>
            <a:ext cx="802876" cy="799249"/>
            <a:chOff x="7513159" y="2201120"/>
            <a:chExt cx="802876" cy="799249"/>
          </a:xfrm>
        </p:grpSpPr>
        <p:pic>
          <p:nvPicPr>
            <p:cNvPr id="161" name="Google Shape;161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7513159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9"/>
            <p:cNvPicPr preferRelativeResize="0"/>
            <p:nvPr/>
          </p:nvPicPr>
          <p:blipFill rotWithShape="1">
            <a:blip r:embed="rId9">
              <a:alphaModFix/>
            </a:blip>
            <a:srcRect b="228" l="0" r="0" t="228"/>
            <a:stretch/>
          </p:blipFill>
          <p:spPr>
            <a:xfrm>
              <a:off x="7594118" y="227198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9"/>
          <p:cNvGrpSpPr/>
          <p:nvPr/>
        </p:nvGrpSpPr>
        <p:grpSpPr>
          <a:xfrm>
            <a:off x="1656666" y="3638714"/>
            <a:ext cx="802876" cy="799250"/>
            <a:chOff x="1742370" y="3648920"/>
            <a:chExt cx="802876" cy="799250"/>
          </a:xfrm>
        </p:grpSpPr>
        <p:pic>
          <p:nvPicPr>
            <p:cNvPr id="164" name="Google Shape;164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1742370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9"/>
            <p:cNvPicPr preferRelativeResize="0"/>
            <p:nvPr/>
          </p:nvPicPr>
          <p:blipFill rotWithShape="1">
            <a:blip r:embed="rId10">
              <a:alphaModFix/>
            </a:blip>
            <a:srcRect b="228" l="0" r="0" t="228"/>
            <a:stretch/>
          </p:blipFill>
          <p:spPr>
            <a:xfrm>
              <a:off x="1798121" y="3704544"/>
              <a:ext cx="685774" cy="68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29"/>
          <p:cNvGrpSpPr/>
          <p:nvPr/>
        </p:nvGrpSpPr>
        <p:grpSpPr>
          <a:xfrm>
            <a:off x="4999177" y="3638714"/>
            <a:ext cx="802875" cy="799250"/>
            <a:chOff x="5084965" y="3648920"/>
            <a:chExt cx="802875" cy="799250"/>
          </a:xfrm>
        </p:grpSpPr>
        <p:pic>
          <p:nvPicPr>
            <p:cNvPr id="167" name="Google Shape;167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084965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9"/>
            <p:cNvPicPr preferRelativeResize="0"/>
            <p:nvPr/>
          </p:nvPicPr>
          <p:blipFill rotWithShape="1">
            <a:blip r:embed="rId11">
              <a:alphaModFix/>
            </a:blip>
            <a:srcRect b="228" l="0" r="0" t="228"/>
            <a:stretch/>
          </p:blipFill>
          <p:spPr>
            <a:xfrm>
              <a:off x="5184216" y="3755561"/>
              <a:ext cx="593724" cy="591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29"/>
          <p:cNvGrpSpPr/>
          <p:nvPr/>
        </p:nvGrpSpPr>
        <p:grpSpPr>
          <a:xfrm>
            <a:off x="3328247" y="3638714"/>
            <a:ext cx="802875" cy="799250"/>
            <a:chOff x="3413667" y="3648920"/>
            <a:chExt cx="802875" cy="799250"/>
          </a:xfrm>
        </p:grpSpPr>
        <p:pic>
          <p:nvPicPr>
            <p:cNvPr id="170" name="Google Shape;170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3413667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9"/>
            <p:cNvPicPr preferRelativeResize="0"/>
            <p:nvPr/>
          </p:nvPicPr>
          <p:blipFill rotWithShape="1">
            <a:blip r:embed="rId12">
              <a:alphaModFix/>
            </a:blip>
            <a:srcRect b="228" l="0" r="0" t="228"/>
            <a:stretch/>
          </p:blipFill>
          <p:spPr>
            <a:xfrm>
              <a:off x="3500225" y="3724950"/>
              <a:ext cx="650176" cy="647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9"/>
          <p:cNvGrpSpPr/>
          <p:nvPr/>
        </p:nvGrpSpPr>
        <p:grpSpPr>
          <a:xfrm>
            <a:off x="6689912" y="3638714"/>
            <a:ext cx="802876" cy="799250"/>
            <a:chOff x="6756262" y="3648920"/>
            <a:chExt cx="802876" cy="799250"/>
          </a:xfrm>
        </p:grpSpPr>
        <p:pic>
          <p:nvPicPr>
            <p:cNvPr id="173" name="Google Shape;173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6756262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9"/>
            <p:cNvPicPr preferRelativeResize="0"/>
            <p:nvPr/>
          </p:nvPicPr>
          <p:blipFill rotWithShape="1">
            <a:blip r:embed="rId13">
              <a:alphaModFix/>
            </a:blip>
            <a:srcRect b="228" l="0" r="0" t="228"/>
            <a:stretch/>
          </p:blipFill>
          <p:spPr>
            <a:xfrm>
              <a:off x="6855200" y="3750396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29"/>
          <p:cNvSpPr txBox="1"/>
          <p:nvPr/>
        </p:nvSpPr>
        <p:spPr>
          <a:xfrm>
            <a:off x="1360604" y="4502246"/>
            <a:ext cx="1395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Google Workspace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3239034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File Servers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4650165" y="4502246"/>
            <a:ext cx="15009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Endpoints</a:t>
            </a:r>
            <a:endParaRPr b="1"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6600699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Applications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320075" y="1729975"/>
            <a:ext cx="8504100" cy="16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Microsoft Windows</a:t>
            </a:r>
            <a:endParaRPr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190" name="Google Shape;19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3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3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194" name="Google Shape;194;p3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95" name="Google Shape;195;p3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6" name="Google Shape;196;p3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97" name="Google Shape;197;p31"/>
          <p:cNvSpPr txBox="1"/>
          <p:nvPr/>
        </p:nvSpPr>
        <p:spPr>
          <a:xfrm>
            <a:off x="3222525" y="1087700"/>
            <a:ext cx="52821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Backup for Microsoft Windows allows you to backup the entire disk or a selected partition of Windows machines including its Operating System(OS), boot information, system settings, applications, and files – even while the system is still being used.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Disk-Image based backup for Windows Machines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Supports backup for disks having more than 2 TB of data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Supports Bare-metal Recovery (BMR)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158600" y="2061958"/>
            <a:ext cx="2727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Backup 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for </a:t>
            </a: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Microsoft</a:t>
            </a:r>
            <a:r>
              <a:rPr lang="en"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Windows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 b="33723" l="0" r="0" t="33723"/>
          <a:stretch/>
        </p:blipFill>
        <p:spPr>
          <a:xfrm>
            <a:off x="6540275" y="3818025"/>
            <a:ext cx="2167798" cy="76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32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05" name="Google Shape;205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32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" name="Google Shape;207;p32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2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09" name="Google Shape;209;p32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10" name="Google Shape;210;p32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1" name="Google Shape;211;p32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b="7948" l="0" r="0" t="7940"/>
          <a:stretch/>
        </p:blipFill>
        <p:spPr>
          <a:xfrm>
            <a:off x="6574657" y="2877639"/>
            <a:ext cx="2042327" cy="171787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/>
        </p:nvSpPr>
        <p:spPr>
          <a:xfrm>
            <a:off x="3222525" y="1087700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RPO for your business can be set by the maximum amount of data that you can afford to loose if disaster strikes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With Vembu, you can also backup as frequently as every 15 minutes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You can also retain even years worth of data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Near Continuous Data Protection ensures that you don’t lose even minutes’ worth of data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Recovery Point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Objective (RPO)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3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20" name="Google Shape;220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33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33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3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24" name="Google Shape;224;p33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25" name="Google Shape;225;p33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6" name="Google Shape;226;p33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27" name="Google Shape;227;p33"/>
          <p:cNvSpPr txBox="1"/>
          <p:nvPr/>
        </p:nvSpPr>
        <p:spPr>
          <a:xfrm>
            <a:off x="3222525" y="1087700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time taken for a business to recover from the occurrence of a disaster is RTO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Downtime is not something every business can afford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With Vembu, you can recover your physical machines within couple of minutes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adheres to the industries’ best RTO and RPO of &lt;15 min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 rotWithShape="1">
          <a:blip r:embed="rId4">
            <a:alphaModFix/>
          </a:blip>
          <a:srcRect b="13504" l="7132" r="7141" t="13497"/>
          <a:stretch/>
        </p:blipFill>
        <p:spPr>
          <a:xfrm>
            <a:off x="6728487" y="3092700"/>
            <a:ext cx="1865999" cy="1589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Recovery Time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Objective (RTO)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